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2" y="3626391"/>
            <a:ext cx="1101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1</a:t>
            </a:r>
          </a:p>
          <a:p>
            <a:r>
              <a:rPr lang="id-ID" sz="4000" dirty="0"/>
              <a:t>Lendutan Balok – Metode </a:t>
            </a:r>
            <a:r>
              <a:rPr lang="id-ID" sz="4000" i="1" dirty="0"/>
              <a:t>Double Integration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99" y="2019738"/>
            <a:ext cx="15645054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3 </a:t>
            </a:r>
            <a:endParaRPr lang="id-ID" dirty="0"/>
          </a:p>
          <a:p>
            <a:pPr algn="just"/>
            <a:r>
              <a:rPr lang="id-ID" sz="3467" dirty="0"/>
              <a:t>Suatu balok kantilever seperti nampak dalam Gambar dengan beban </a:t>
            </a:r>
            <a:r>
              <a:rPr lang="id-ID" sz="3467" i="1" dirty="0"/>
              <a:t>P</a:t>
            </a:r>
            <a:r>
              <a:rPr lang="id-ID" sz="3467" dirty="0"/>
              <a:t> masing – masing sebesar 10 kN dan kekakuan lentur balok, </a:t>
            </a:r>
            <a:r>
              <a:rPr lang="id-ID" sz="3467" i="1" dirty="0"/>
              <a:t>EI</a:t>
            </a:r>
            <a:r>
              <a:rPr lang="id-ID" sz="3467" dirty="0"/>
              <a:t> = 75.600 kN.m</a:t>
            </a:r>
            <a:r>
              <a:rPr lang="id-ID" sz="3467" baseline="30000" dirty="0"/>
              <a:t>2</a:t>
            </a:r>
            <a:r>
              <a:rPr lang="id-ID" sz="3467" dirty="0"/>
              <a:t>. Hitunglah besar lendutan yang terjadi pada titik B dan C, serta hitung pula sudut rotasi pada titik B dan C.</a:t>
            </a:r>
          </a:p>
          <a:p>
            <a:endParaRPr lang="id-ID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364778" y="5762471"/>
            <a:ext cx="7714925" cy="2794769"/>
            <a:chOff x="835" y="5240"/>
            <a:chExt cx="6695" cy="2480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4380" y="5240"/>
              <a:ext cx="141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 </a:t>
              </a: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 10 kN</a:t>
              </a:r>
              <a:endParaRPr lang="en-US" altLang="id-ID" sz="2311">
                <a:latin typeface="Arial" pitchFamily="34" charset="0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6247" y="5240"/>
              <a:ext cx="1283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 </a:t>
              </a: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 10 kN</a:t>
              </a:r>
              <a:endParaRPr lang="en-US" altLang="id-ID" sz="2311">
                <a:latin typeface="Arial" pitchFamily="34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835" y="5310"/>
              <a:ext cx="5721" cy="2410"/>
              <a:chOff x="835" y="5310"/>
              <a:chExt cx="5721" cy="2410"/>
            </a:xfrm>
          </p:grpSpPr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4127" y="6245"/>
                <a:ext cx="569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5987" y="6245"/>
                <a:ext cx="569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2385" y="5310"/>
                <a:ext cx="3862" cy="2410"/>
                <a:chOff x="2385" y="5310"/>
                <a:chExt cx="3862" cy="2410"/>
              </a:xfrm>
            </p:grpSpPr>
            <p:grpSp>
              <p:nvGrpSpPr>
                <p:cNvPr id="17" name="Group 10"/>
                <p:cNvGrpSpPr>
                  <a:grpSpLocks/>
                </p:cNvGrpSpPr>
                <p:nvPr/>
              </p:nvGrpSpPr>
              <p:grpSpPr bwMode="auto">
                <a:xfrm>
                  <a:off x="2385" y="5310"/>
                  <a:ext cx="3862" cy="2295"/>
                  <a:chOff x="2385" y="5310"/>
                  <a:chExt cx="3862" cy="2295"/>
                </a:xfrm>
              </p:grpSpPr>
              <p:grpSp>
                <p:nvGrpSpPr>
                  <p:cNvPr id="1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385" y="5310"/>
                    <a:ext cx="3862" cy="1950"/>
                    <a:chOff x="2385" y="5310"/>
                    <a:chExt cx="3862" cy="1950"/>
                  </a:xfrm>
                </p:grpSpPr>
                <p:grpSp>
                  <p:nvGrpSpPr>
                    <p:cNvPr id="2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5" y="5700"/>
                      <a:ext cx="143" cy="840"/>
                      <a:chOff x="2385" y="5700"/>
                      <a:chExt cx="143" cy="750"/>
                    </a:xfrm>
                  </p:grpSpPr>
                  <p:sp>
                    <p:nvSpPr>
                      <p:cNvPr id="34" name="Rectangle 27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85" y="5700"/>
                        <a:ext cx="143" cy="75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5" name="AutoShap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" y="5700"/>
                        <a:ext cx="0" cy="75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2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8" y="6060"/>
                      <a:ext cx="3719" cy="16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grpSp>
                  <p:nvGrpSpPr>
                    <p:cNvPr id="2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8" y="6705"/>
                      <a:ext cx="3719" cy="555"/>
                      <a:chOff x="2528" y="6705"/>
                      <a:chExt cx="3719" cy="555"/>
                    </a:xfrm>
                  </p:grpSpPr>
                  <p:sp>
                    <p:nvSpPr>
                      <p:cNvPr id="29" name="AutoShap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" y="6705"/>
                        <a:ext cx="0" cy="55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0" name="AutoShap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" y="6990"/>
                        <a:ext cx="1867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lg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1" name="AutoShap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80" y="6990"/>
                        <a:ext cx="1867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lg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2" name="AutoShap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6705"/>
                        <a:ext cx="0" cy="55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" name="AutoShap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47" y="6705"/>
                        <a:ext cx="0" cy="55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25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95" y="5310"/>
                      <a:ext cx="0" cy="75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6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7" y="5310"/>
                      <a:ext cx="0" cy="75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7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6" y="6630"/>
                      <a:ext cx="674" cy="5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m</a:t>
                      </a:r>
                      <a:endParaRPr lang="en-US" altLang="id-ID" sz="231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11" y="6630"/>
                      <a:ext cx="674" cy="5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m</a:t>
                      </a:r>
                      <a:endParaRPr lang="en-US" altLang="id-ID" sz="2311"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20" name="AutoShape 12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7440"/>
                    <a:ext cx="75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  <p:sp>
                <p:nvSpPr>
                  <p:cNvPr id="21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7260"/>
                    <a:ext cx="0" cy="34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</p:grp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61" y="7260"/>
                  <a:ext cx="569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endParaRPr lang="id-ID" altLang="id-ID" sz="2311">
                    <a:latin typeface="Arial" pitchFamily="34" charset="0"/>
                  </a:endParaRPr>
                </a:p>
              </p:txBody>
            </p:sp>
          </p:grp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959" y="5940"/>
                <a:ext cx="569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1135" y="6540"/>
                <a:ext cx="1393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lang="en-US" altLang="id-ID" sz="2311" i="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 20 kN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sp>
            <p:nvSpPr>
              <p:cNvPr id="14" name="AutoShape 5"/>
              <p:cNvSpPr>
                <a:spLocks noChangeShapeType="1"/>
              </p:cNvSpPr>
              <p:nvPr/>
            </p:nvSpPr>
            <p:spPr bwMode="auto">
              <a:xfrm flipV="1">
                <a:off x="2385" y="6060"/>
                <a:ext cx="0" cy="76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311"/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835" y="5480"/>
                <a:ext cx="1693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311" i="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 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 60 kN.m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sp>
            <p:nvSpPr>
              <p:cNvPr id="16" name="Arc 3"/>
              <p:cNvSpPr>
                <a:spLocks/>
              </p:cNvSpPr>
              <p:nvPr/>
            </p:nvSpPr>
            <p:spPr bwMode="auto">
              <a:xfrm flipV="1">
                <a:off x="1858" y="5764"/>
                <a:ext cx="317" cy="636"/>
              </a:xfrm>
              <a:custGeom>
                <a:avLst/>
                <a:gdLst>
                  <a:gd name="G0" fmla="+- 21600 0 0"/>
                  <a:gd name="G1" fmla="+- 20899 0 0"/>
                  <a:gd name="G2" fmla="+- 21600 0 0"/>
                  <a:gd name="T0" fmla="*/ 21064 w 21600"/>
                  <a:gd name="T1" fmla="*/ 42492 h 42492"/>
                  <a:gd name="T2" fmla="*/ 16143 w 21600"/>
                  <a:gd name="T3" fmla="*/ 0 h 42492"/>
                  <a:gd name="T4" fmla="*/ 21600 w 21600"/>
                  <a:gd name="T5" fmla="*/ 20899 h 42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492" fill="none" extrusionOk="0">
                    <a:moveTo>
                      <a:pt x="21063" y="42492"/>
                    </a:moveTo>
                    <a:cubicBezTo>
                      <a:pt x="9347" y="42201"/>
                      <a:pt x="0" y="32619"/>
                      <a:pt x="0" y="20899"/>
                    </a:cubicBezTo>
                    <a:cubicBezTo>
                      <a:pt x="-1" y="11071"/>
                      <a:pt x="6634" y="2482"/>
                      <a:pt x="16142" y="-1"/>
                    </a:cubicBezTo>
                  </a:path>
                  <a:path w="21600" h="42492" stroke="0" extrusionOk="0">
                    <a:moveTo>
                      <a:pt x="21063" y="42492"/>
                    </a:moveTo>
                    <a:cubicBezTo>
                      <a:pt x="9347" y="42201"/>
                      <a:pt x="0" y="32619"/>
                      <a:pt x="0" y="20899"/>
                    </a:cubicBezTo>
                    <a:cubicBezTo>
                      <a:pt x="-1" y="11071"/>
                      <a:pt x="6634" y="2482"/>
                      <a:pt x="16142" y="-1"/>
                    </a:cubicBezTo>
                    <a:lnTo>
                      <a:pt x="21600" y="2089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311"/>
              </a:p>
            </p:txBody>
          </p:sp>
        </p:grpSp>
      </p:grp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18709" y="7185373"/>
            <a:ext cx="9168832" cy="120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622" b="1" i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d-ID" sz="4622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id-ID" sz="4622" b="1" i="1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id-ID" sz="4622" b="1" dirty="0">
                <a:solidFill>
                  <a:schemeClr val="accent2">
                    <a:lumMod val="75000"/>
                  </a:schemeClr>
                </a:solidFill>
              </a:rPr>
              <a:t>)	= 20∙</a:t>
            </a:r>
            <a:r>
              <a:rPr lang="id-ID" sz="4622" b="1" i="1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id-ID" sz="4622" b="1" dirty="0">
                <a:solidFill>
                  <a:schemeClr val="accent2">
                    <a:lumMod val="75000"/>
                  </a:schemeClr>
                </a:solidFill>
              </a:rPr>
              <a:t> – 60 – </a:t>
            </a:r>
            <a:r>
              <a:rPr lang="id-ID" sz="4622" b="1" i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d-ID" sz="4622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id-ID" sz="4622" b="1" i="1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id-ID" sz="4622" b="1" dirty="0">
                <a:solidFill>
                  <a:schemeClr val="accent2">
                    <a:lumMod val="75000"/>
                  </a:schemeClr>
                </a:solidFill>
              </a:rPr>
              <a:t> – 2]</a:t>
            </a:r>
          </a:p>
          <a:p>
            <a:r>
              <a:rPr lang="en-US" sz="2600" dirty="0"/>
              <a:t>*) </a:t>
            </a:r>
            <a:r>
              <a:rPr lang="id-ID" sz="2600" dirty="0"/>
              <a:t>Suku [</a:t>
            </a:r>
            <a:r>
              <a:rPr lang="id-ID" sz="2600" i="1" dirty="0"/>
              <a:t>x</a:t>
            </a:r>
            <a:r>
              <a:rPr lang="id-ID" sz="2600" dirty="0"/>
              <a:t> – 2] akan bernilai sama dengan nol apabila </a:t>
            </a:r>
            <a:r>
              <a:rPr lang="id-ID" sz="2600" i="1" dirty="0"/>
              <a:t>x</a:t>
            </a:r>
            <a:r>
              <a:rPr lang="id-ID" sz="2600" dirty="0"/>
              <a:t> &lt; 2. </a:t>
            </a:r>
          </a:p>
        </p:txBody>
      </p:sp>
    </p:spTree>
    <p:extLst>
      <p:ext uri="{BB962C8B-B14F-4D97-AF65-F5344CB8AC3E}">
        <p14:creationId xmlns:p14="http://schemas.microsoft.com/office/powerpoint/2010/main" val="232587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2061" y="2156101"/>
                <a:ext cx="7072786" cy="455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EI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2600" dirty="0"/>
                  <a:t> =  20∙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60 – 10[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2]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EI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sz="2600" dirty="0"/>
                  <a:t>  = 10∙</a:t>
                </a:r>
                <a:r>
                  <a:rPr lang="id-ID" sz="2600" i="1" dirty="0"/>
                  <a:t>x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– 60∙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5[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2]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+ C</a:t>
                </a:r>
                <a:r>
                  <a:rPr lang="id-ID" sz="2600" baseline="-25000" dirty="0"/>
                  <a:t>1</a:t>
                </a:r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EIy</a:t>
                </a:r>
                <a:r>
                  <a:rPr lang="id-ID" sz="2600" dirty="0"/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600" dirty="0"/>
                  <a:t> ∙</a:t>
                </a:r>
                <a:r>
                  <a:rPr lang="id-ID" sz="2600" i="1" dirty="0"/>
                  <a:t>x</a:t>
                </a:r>
                <a:r>
                  <a:rPr lang="id-ID" sz="2600" baseline="30000" dirty="0"/>
                  <a:t>3</a:t>
                </a:r>
                <a:r>
                  <a:rPr lang="id-ID" sz="2600" dirty="0"/>
                  <a:t> – 30</a:t>
                </a:r>
                <a:r>
                  <a:rPr lang="id-ID" sz="2600" i="1" dirty="0"/>
                  <a:t>x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600" dirty="0"/>
                  <a:t>[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2]</a:t>
                </a:r>
                <a:r>
                  <a:rPr lang="id-ID" sz="2600" baseline="30000" dirty="0"/>
                  <a:t>3 </a:t>
                </a:r>
                <a:r>
                  <a:rPr lang="id-ID" sz="2600" dirty="0"/>
                  <a:t>+ C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∙</a:t>
                </a:r>
                <a:r>
                  <a:rPr lang="id-ID" sz="2600" i="1" dirty="0"/>
                  <a:t>x</a:t>
                </a:r>
                <a:r>
                  <a:rPr lang="id-ID" sz="2600" dirty="0"/>
                  <a:t> + C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Dari syarat kondisi batas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</a:t>
                </a:r>
                <a:r>
                  <a:rPr lang="id-ID" sz="2600" i="1" dirty="0"/>
                  <a:t>y</a:t>
                </a:r>
                <a:r>
                  <a:rPr lang="id-ID" sz="2600" dirty="0"/>
                  <a:t> = 0 pada </a:t>
                </a:r>
                <a:r>
                  <a:rPr lang="id-ID" sz="2600" i="1" dirty="0"/>
                  <a:t>x</a:t>
                </a:r>
                <a:r>
                  <a:rPr lang="id-ID" sz="2600" dirty="0"/>
                  <a:t> = 0		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dan 	</a:t>
                </a:r>
                <a:r>
                  <a:rPr lang="id-ID" sz="2600" i="1" dirty="0"/>
                  <a:t>dy</a:t>
                </a:r>
                <a:r>
                  <a:rPr lang="id-ID" sz="2600" dirty="0"/>
                  <a:t>/</a:t>
                </a:r>
                <a:r>
                  <a:rPr lang="id-ID" sz="2600" i="1" dirty="0"/>
                  <a:t>dx</a:t>
                </a:r>
                <a:r>
                  <a:rPr lang="id-ID" sz="2600" dirty="0"/>
                  <a:t> = 0 pada </a:t>
                </a:r>
                <a:r>
                  <a:rPr lang="id-ID" sz="2600" i="1" dirty="0"/>
                  <a:t>x</a:t>
                </a:r>
                <a:r>
                  <a:rPr lang="id-ID" sz="2600" dirty="0"/>
                  <a:t> = 0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" y="2156101"/>
                <a:ext cx="7072786" cy="4553682"/>
              </a:xfrm>
              <a:prstGeom prst="rect">
                <a:avLst/>
              </a:prstGeom>
              <a:blipFill rotWithShape="0">
                <a:blip r:embed="rId2"/>
                <a:stretch>
                  <a:fillRect l="-1552" b="-66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29288" y="5799508"/>
            <a:ext cx="19495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dirty="0"/>
              <a:t>C</a:t>
            </a:r>
            <a:r>
              <a:rPr lang="id-ID" sz="2600" baseline="-25000" dirty="0"/>
              <a:t>1</a:t>
            </a:r>
            <a:r>
              <a:rPr lang="id-ID" sz="2600" dirty="0"/>
              <a:t> = </a:t>
            </a:r>
            <a:r>
              <a:rPr lang="id-ID" sz="2600" i="1" dirty="0"/>
              <a:t>C</a:t>
            </a:r>
            <a:r>
              <a:rPr lang="id-ID" sz="2600" baseline="-25000" dirty="0"/>
              <a:t>2</a:t>
            </a:r>
            <a:r>
              <a:rPr lang="id-ID" sz="2600" dirty="0"/>
              <a:t> = 0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81837" y="5639172"/>
            <a:ext cx="208023" cy="7280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2062" y="7141397"/>
                <a:ext cx="6218369" cy="870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3467" b="1" i="1" dirty="0">
                    <a:solidFill>
                      <a:srgbClr val="002060"/>
                    </a:solidFill>
                  </a:rPr>
                  <a:t>EIy</a:t>
                </a:r>
                <a:r>
                  <a:rPr lang="id-ID" sz="3467" b="1" dirty="0">
                    <a:solidFill>
                      <a:srgbClr val="002060"/>
                    </a:solidFill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id-ID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d-ID" sz="3467" b="1" i="1" dirty="0">
                    <a:solidFill>
                      <a:srgbClr val="002060"/>
                    </a:solidFill>
                  </a:rPr>
                  <a:t>x</a:t>
                </a:r>
                <a:r>
                  <a:rPr lang="id-ID" sz="3467" b="1" baseline="30000" dirty="0">
                    <a:solidFill>
                      <a:srgbClr val="002060"/>
                    </a:solidFill>
                  </a:rPr>
                  <a:t>3</a:t>
                </a:r>
                <a:r>
                  <a:rPr lang="id-ID" sz="3467" b="1" dirty="0">
                    <a:solidFill>
                      <a:srgbClr val="002060"/>
                    </a:solidFill>
                  </a:rPr>
                  <a:t> – 30</a:t>
                </a:r>
                <a:r>
                  <a:rPr lang="id-ID" sz="3467" b="1" i="1" dirty="0">
                    <a:solidFill>
                      <a:srgbClr val="002060"/>
                    </a:solidFill>
                  </a:rPr>
                  <a:t>x</a:t>
                </a:r>
                <a:r>
                  <a:rPr lang="id-ID" sz="3467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d-ID" sz="3467" b="1" dirty="0">
                    <a:solidFill>
                      <a:srgbClr val="00206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id-ID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d-ID" sz="3467" b="1" dirty="0">
                    <a:solidFill>
                      <a:srgbClr val="002060"/>
                    </a:solidFill>
                  </a:rPr>
                  <a:t>[</a:t>
                </a:r>
                <a:r>
                  <a:rPr lang="id-ID" sz="3467" b="1" i="1" dirty="0">
                    <a:solidFill>
                      <a:srgbClr val="002060"/>
                    </a:solidFill>
                  </a:rPr>
                  <a:t>x</a:t>
                </a:r>
                <a:r>
                  <a:rPr lang="id-ID" sz="3467" b="1" dirty="0">
                    <a:solidFill>
                      <a:srgbClr val="002060"/>
                    </a:solidFill>
                  </a:rPr>
                  <a:t> – 2]</a:t>
                </a:r>
                <a:r>
                  <a:rPr lang="id-ID" sz="3467" b="1" baseline="30000" dirty="0">
                    <a:solidFill>
                      <a:srgbClr val="002060"/>
                    </a:solidFill>
                  </a:rPr>
                  <a:t>3 </a:t>
                </a:r>
                <a:endParaRPr lang="id-ID" sz="346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2" y="7141397"/>
                <a:ext cx="6218369" cy="870623"/>
              </a:xfrm>
              <a:prstGeom prst="rect">
                <a:avLst/>
              </a:prstGeom>
              <a:blipFill rotWithShape="0">
                <a:blip r:embed="rId3"/>
                <a:stretch>
                  <a:fillRect l="-2843" b="-97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74081" y="1561975"/>
                <a:ext cx="9436057" cy="7666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889" b="1" dirty="0">
                    <a:solidFill>
                      <a:srgbClr val="7030A0"/>
                    </a:solidFill>
                  </a:rPr>
                  <a:t>Lendutan di titik </a:t>
                </a:r>
                <a:r>
                  <a:rPr lang="id-ID" sz="2889" b="1" i="1" dirty="0">
                    <a:solidFill>
                      <a:srgbClr val="7030A0"/>
                    </a:solidFill>
                  </a:rPr>
                  <a:t>B</a:t>
                </a:r>
                <a:r>
                  <a:rPr lang="id-ID" sz="2889" b="1" dirty="0">
                    <a:solidFill>
                      <a:srgbClr val="7030A0"/>
                    </a:solidFill>
                  </a:rPr>
                  <a:t> dan </a:t>
                </a:r>
                <a:r>
                  <a:rPr lang="id-ID" sz="2889" b="1" i="1" dirty="0">
                    <a:solidFill>
                      <a:srgbClr val="7030A0"/>
                    </a:solidFill>
                  </a:rPr>
                  <a:t>C</a:t>
                </a:r>
                <a:r>
                  <a:rPr lang="id-ID" sz="2889" b="1" dirty="0">
                    <a:solidFill>
                      <a:srgbClr val="7030A0"/>
                    </a:solidFill>
                  </a:rPr>
                  <a:t> 	</a:t>
                </a:r>
                <a:endParaRPr lang="en-US" sz="2889" b="1" dirty="0">
                  <a:solidFill>
                    <a:srgbClr val="7030A0"/>
                  </a:solidFill>
                </a:endParaRPr>
              </a:p>
              <a:p>
                <a:r>
                  <a:rPr lang="id-ID" sz="2600" dirty="0"/>
                  <a:t>Pada titik </a:t>
                </a:r>
                <a:r>
                  <a:rPr lang="id-ID" sz="2600" i="1" dirty="0"/>
                  <a:t>B</a:t>
                </a:r>
                <a:r>
                  <a:rPr lang="id-ID" sz="2600" dirty="0"/>
                  <a:t> (</a:t>
                </a:r>
                <a:r>
                  <a:rPr lang="id-ID" sz="2600" i="1" dirty="0"/>
                  <a:t>x</a:t>
                </a:r>
                <a:r>
                  <a:rPr lang="id-ID" sz="2600" dirty="0"/>
                  <a:t> = 2)	</a:t>
                </a:r>
                <a:endParaRPr lang="en-US" sz="2600" dirty="0"/>
              </a:p>
              <a:p>
                <a:r>
                  <a:rPr lang="id-ID" sz="2600" i="1" dirty="0"/>
                  <a:t>EIy</a:t>
                </a:r>
                <a:r>
                  <a:rPr lang="id-ID" sz="2600" dirty="0"/>
                  <a:t>    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600" dirty="0"/>
                  <a:t> ∙(2)</a:t>
                </a:r>
                <a:r>
                  <a:rPr lang="id-ID" sz="2600" baseline="30000" dirty="0"/>
                  <a:t>3</a:t>
                </a:r>
                <a:r>
                  <a:rPr lang="id-ID" sz="2600" dirty="0"/>
                  <a:t> – 30(2)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600" dirty="0"/>
                  <a:t>[2 – 2]</a:t>
                </a:r>
                <a:r>
                  <a:rPr lang="id-ID" sz="2600" baseline="30000" dirty="0"/>
                  <a:t>3</a:t>
                </a:r>
                <a:endParaRPr lang="id-ID" sz="2600" dirty="0"/>
              </a:p>
              <a:p>
                <a:r>
                  <a:rPr lang="id-ID" sz="2600" i="1" dirty="0"/>
                  <a:t>y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280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280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3×75.600</m:t>
                        </m:r>
                      </m:den>
                    </m:f>
                  </m:oMath>
                </a14:m>
                <a:r>
                  <a:rPr lang="id-ID" sz="2600" dirty="0"/>
                  <a:t> = − 1,23∙10 </a:t>
                </a:r>
                <a:r>
                  <a:rPr lang="id-ID" sz="2600" baseline="30000" dirty="0"/>
                  <a:t>–3</a:t>
                </a:r>
                <a:r>
                  <a:rPr lang="id-ID" sz="2600" dirty="0"/>
                  <a:t>  m </a:t>
                </a:r>
                <a:r>
                  <a:rPr lang="en-US" sz="2600" dirty="0"/>
                  <a:t>	</a:t>
                </a:r>
                <a:r>
                  <a:rPr lang="id-ID" sz="2600" dirty="0"/>
                  <a:t>= − 1,23 mm</a:t>
                </a:r>
              </a:p>
              <a:p>
                <a:r>
                  <a:rPr lang="id-ID" sz="2600" dirty="0"/>
                  <a:t>Pada titik </a:t>
                </a:r>
                <a:r>
                  <a:rPr lang="id-ID" sz="2600" i="1" dirty="0"/>
                  <a:t>C</a:t>
                </a:r>
                <a:r>
                  <a:rPr lang="id-ID" sz="2600" dirty="0"/>
                  <a:t> (</a:t>
                </a:r>
                <a:r>
                  <a:rPr lang="id-ID" sz="2600" i="1" dirty="0"/>
                  <a:t>x</a:t>
                </a:r>
                <a:r>
                  <a:rPr lang="id-ID" sz="2600" dirty="0"/>
                  <a:t> = 4)	</a:t>
                </a:r>
                <a:endParaRPr lang="en-US" sz="2600" dirty="0"/>
              </a:p>
              <a:p>
                <a:r>
                  <a:rPr lang="id-ID" sz="2600" i="1" dirty="0"/>
                  <a:t>y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280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280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75.600</m:t>
                        </m:r>
                      </m:den>
                    </m:f>
                  </m:oMath>
                </a14:m>
                <a:r>
                  <a:rPr lang="id-ID" sz="2600" dirty="0"/>
                  <a:t> = − 3,70∙10 </a:t>
                </a:r>
                <a:r>
                  <a:rPr lang="id-ID" sz="2600" baseline="30000" dirty="0"/>
                  <a:t>–3</a:t>
                </a:r>
                <a:r>
                  <a:rPr lang="id-ID" sz="2600" dirty="0"/>
                  <a:t>  m </a:t>
                </a:r>
                <a:endParaRPr lang="en-US" sz="2600" dirty="0"/>
              </a:p>
              <a:p>
                <a:r>
                  <a:rPr lang="en-US" sz="2600" dirty="0"/>
                  <a:t>	</a:t>
                </a:r>
                <a:r>
                  <a:rPr lang="id-ID" sz="2600" dirty="0"/>
                  <a:t>= − 3,70 mm</a:t>
                </a:r>
              </a:p>
              <a:p>
                <a:endParaRPr lang="en-US" sz="2889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id-ID" sz="2889" b="1" dirty="0">
                    <a:solidFill>
                      <a:schemeClr val="accent6">
                        <a:lumMod val="75000"/>
                      </a:schemeClr>
                    </a:solidFill>
                  </a:rPr>
                  <a:t>Sudut rotasi, </a:t>
                </a:r>
                <a:r>
                  <a:rPr lang="id-ID" sz="2889" b="1" i="1" dirty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q</a:t>
                </a:r>
                <a:r>
                  <a:rPr lang="id-ID" sz="2889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889" b="1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id-ID" sz="2889" b="1" dirty="0">
                    <a:solidFill>
                      <a:schemeClr val="accent6">
                        <a:lumMod val="75000"/>
                      </a:schemeClr>
                    </a:solidFill>
                  </a:rPr>
                  <a:t>di titik </a:t>
                </a:r>
                <a:r>
                  <a:rPr lang="id-ID" sz="2889" b="1" i="1" dirty="0">
                    <a:solidFill>
                      <a:schemeClr val="accent6">
                        <a:lumMod val="75000"/>
                      </a:schemeClr>
                    </a:solidFill>
                  </a:rPr>
                  <a:t>B</a:t>
                </a:r>
                <a:r>
                  <a:rPr lang="id-ID" sz="2889" b="1" dirty="0">
                    <a:solidFill>
                      <a:schemeClr val="accent6">
                        <a:lumMod val="75000"/>
                      </a:schemeClr>
                    </a:solidFill>
                  </a:rPr>
                  <a:t> dan </a:t>
                </a:r>
                <a:r>
                  <a:rPr lang="id-ID" sz="2889" b="1" i="1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id-ID" sz="2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id-ID" sz="2600" dirty="0"/>
                  <a:t>Pada titik </a:t>
                </a:r>
                <a:r>
                  <a:rPr lang="id-ID" sz="2600" i="1" dirty="0"/>
                  <a:t>B</a:t>
                </a:r>
                <a:r>
                  <a:rPr lang="id-ID" sz="2600" dirty="0"/>
                  <a:t> (</a:t>
                </a:r>
                <a:r>
                  <a:rPr lang="id-ID" sz="2600" i="1" dirty="0"/>
                  <a:t>x</a:t>
                </a:r>
                <a:r>
                  <a:rPr lang="id-ID" sz="2600" dirty="0"/>
                  <a:t> = 2)	</a:t>
                </a:r>
                <a:endParaRPr lang="en-US" sz="2600" dirty="0"/>
              </a:p>
              <a:p>
                <a:r>
                  <a:rPr lang="id-ID" sz="2600" i="1" dirty="0"/>
                  <a:t>EI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sz="2600" dirty="0"/>
                  <a:t>  = 10∙</a:t>
                </a:r>
                <a:r>
                  <a:rPr lang="id-ID" sz="2600" i="1" dirty="0"/>
                  <a:t>x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– 60∙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5[</a:t>
                </a:r>
                <a:r>
                  <a:rPr lang="id-ID" sz="2600" i="1" dirty="0"/>
                  <a:t>x</a:t>
                </a:r>
                <a:r>
                  <a:rPr lang="id-ID" sz="2600" dirty="0"/>
                  <a:t> – 2]</a:t>
                </a:r>
                <a:r>
                  <a:rPr lang="id-ID" sz="2600" baseline="30000" dirty="0"/>
                  <a:t>2</a:t>
                </a:r>
                <a:endParaRPr lang="id-ID" sz="2600" dirty="0"/>
              </a:p>
              <a:p>
                <a:pPr marL="412737" indent="-412737">
                  <a:buFont typeface="Symbol" pitchFamily="18" charset="2"/>
                  <a:buChar char="q"/>
                </a:pPr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(10(2)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– 60(2)) 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endParaRPr lang="en-US" sz="2600" dirty="0"/>
              </a:p>
              <a:p>
                <a:pPr marL="412737" indent="-412737">
                  <a:buFont typeface="Symbol" pitchFamily="18" charset="2"/>
                  <a:buChar char="q"/>
                </a:pPr>
                <a:r>
                  <a:rPr lang="id-ID" sz="2600" dirty="0"/>
                  <a:t>= − 1, 06∙10 </a:t>
                </a:r>
                <a:r>
                  <a:rPr lang="id-ID" sz="2600" baseline="30000" dirty="0"/>
                  <a:t>–3</a:t>
                </a:r>
                <a:r>
                  <a:rPr lang="id-ID" sz="2600" dirty="0"/>
                  <a:t> radian </a:t>
                </a:r>
              </a:p>
              <a:p>
                <a:r>
                  <a:rPr lang="id-ID" sz="2600" dirty="0"/>
                  <a:t>Pada titik </a:t>
                </a:r>
                <a:r>
                  <a:rPr lang="id-ID" sz="2600" i="1" dirty="0"/>
                  <a:t>C</a:t>
                </a:r>
                <a:r>
                  <a:rPr lang="id-ID" sz="2600" dirty="0"/>
                  <a:t> (</a:t>
                </a:r>
                <a:r>
                  <a:rPr lang="id-ID" sz="2600" i="1" dirty="0"/>
                  <a:t>x</a:t>
                </a:r>
                <a:r>
                  <a:rPr lang="id-ID" sz="2600" dirty="0"/>
                  <a:t> = 4)	</a:t>
                </a:r>
                <a:endParaRPr lang="en-US" sz="2600" dirty="0"/>
              </a:p>
              <a:p>
                <a:pPr marL="412737" indent="-412737">
                  <a:buFont typeface="Symbol" pitchFamily="18" charset="2"/>
                  <a:buChar char="q"/>
                </a:pPr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(10(4)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– 60(4) – 5(2)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 ) 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endParaRPr lang="en-US" sz="2600" dirty="0"/>
              </a:p>
              <a:p>
                <a:pPr marL="412737" indent="-412737">
                  <a:buFont typeface="Symbol" pitchFamily="18" charset="2"/>
                  <a:buChar char="q"/>
                </a:pPr>
                <a:r>
                  <a:rPr lang="id-ID" sz="2600" dirty="0"/>
                  <a:t>= − 1, 32∙10 </a:t>
                </a:r>
                <a:r>
                  <a:rPr lang="id-ID" sz="2600" baseline="30000" dirty="0"/>
                  <a:t>–3</a:t>
                </a:r>
                <a:r>
                  <a:rPr lang="id-ID" sz="2600" dirty="0"/>
                  <a:t> radian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081" y="1561975"/>
                <a:ext cx="9436057" cy="7666009"/>
              </a:xfrm>
              <a:prstGeom prst="rect">
                <a:avLst/>
              </a:prstGeom>
              <a:blipFill rotWithShape="0">
                <a:blip r:embed="rId4"/>
                <a:stretch>
                  <a:fillRect l="-1421" t="-874" b="-11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8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00" y="1957606"/>
            <a:ext cx="8699602" cy="5668879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chemeClr val="accent2">
                    <a:lumMod val="75000"/>
                  </a:schemeClr>
                </a:solidFill>
              </a:rPr>
              <a:t>Lendutan</a:t>
            </a:r>
            <a:r>
              <a:rPr lang="id-ID" sz="3200" dirty="0"/>
              <a:t> merupakan salah satu besaran yang cukup penting dalam hal analisis struktur. </a:t>
            </a:r>
            <a:endParaRPr lang="en-US" sz="3200" dirty="0"/>
          </a:p>
          <a:p>
            <a:r>
              <a:rPr lang="id-ID" sz="3200" dirty="0"/>
              <a:t>Dalam banyak hal lendutan pada suatu struktur balok dapat terjadi akibat beberapa sebab antara lain </a:t>
            </a:r>
            <a:endParaRPr lang="en-US" sz="3200" dirty="0"/>
          </a:p>
          <a:p>
            <a:pPr lvl="1"/>
            <a:r>
              <a:rPr lang="id-ID" sz="2800" dirty="0">
                <a:solidFill>
                  <a:srgbClr val="00B050"/>
                </a:solidFill>
              </a:rPr>
              <a:t>beban kerja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id-ID" sz="2800" dirty="0">
                <a:solidFill>
                  <a:srgbClr val="FF0000"/>
                </a:solidFill>
              </a:rPr>
              <a:t>perubahan temperatur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id-ID" sz="2800" dirty="0">
                <a:solidFill>
                  <a:srgbClr val="7030A0"/>
                </a:solidFill>
              </a:rPr>
              <a:t>kesalahan dalam fabrikasi </a:t>
            </a:r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id-ID" sz="2800" dirty="0"/>
              <a:t>atau juga akibat </a:t>
            </a:r>
            <a:r>
              <a:rPr lang="id-ID" sz="2800" dirty="0">
                <a:solidFill>
                  <a:srgbClr val="0070C0"/>
                </a:solidFill>
              </a:rPr>
              <a:t>penurunan (</a:t>
            </a:r>
            <a:r>
              <a:rPr lang="id-ID" sz="2800" i="1" dirty="0">
                <a:solidFill>
                  <a:srgbClr val="0070C0"/>
                </a:solidFill>
              </a:rPr>
              <a:t>settlement</a:t>
            </a:r>
            <a:r>
              <a:rPr lang="id-ID" sz="2800" dirty="0">
                <a:solidFill>
                  <a:srgbClr val="0070C0"/>
                </a:solidFill>
              </a:rPr>
              <a:t>) pada tumpuan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93" y="4664412"/>
            <a:ext cx="6486525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2"/>
          <a:stretch/>
        </p:blipFill>
        <p:spPr>
          <a:xfrm>
            <a:off x="10269993" y="1957606"/>
            <a:ext cx="6496177" cy="23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881" y="2120644"/>
            <a:ext cx="9088706" cy="6641645"/>
          </a:xfrm>
        </p:spPr>
        <p:txBody>
          <a:bodyPr>
            <a:normAutofit fontScale="85000" lnSpcReduction="20000"/>
          </a:bodyPr>
          <a:lstStyle/>
          <a:p>
            <a:r>
              <a:rPr lang="id-ID" sz="3467" noProof="1"/>
              <a:t>Suatu struktur </a:t>
            </a:r>
            <a:r>
              <a:rPr lang="id-ID" sz="3467" noProof="1">
                <a:solidFill>
                  <a:srgbClr val="FF0000"/>
                </a:solidFill>
              </a:rPr>
              <a:t>tidak boleh </a:t>
            </a:r>
            <a:r>
              <a:rPr lang="id-ID" sz="3467" noProof="1"/>
              <a:t>mengalami lendutan yang lebih besar dari suatu syarat lendutan ijin maksimum. </a:t>
            </a:r>
          </a:p>
          <a:p>
            <a:r>
              <a:rPr lang="id-ID" sz="3467" noProof="1"/>
              <a:t>Struktur balok baja dalam memikul beban tetap, memiliki batas lendutan ijin sebesar </a:t>
            </a:r>
            <a:r>
              <a:rPr lang="id-ID" sz="3467" i="1" noProof="1"/>
              <a:t>L</a:t>
            </a:r>
            <a:r>
              <a:rPr lang="id-ID" sz="3467" noProof="1"/>
              <a:t>/240, dengan </a:t>
            </a:r>
            <a:r>
              <a:rPr lang="id-ID" sz="3467" i="1" noProof="1"/>
              <a:t>L</a:t>
            </a:r>
            <a:r>
              <a:rPr lang="id-ID" sz="3467" noProof="1"/>
              <a:t> adalah panjang bentang balok. </a:t>
            </a:r>
          </a:p>
          <a:p>
            <a:r>
              <a:rPr lang="id-ID" sz="3467" noProof="1"/>
              <a:t>Untuk struktur yang terbuat dari material beton bertulang, lendutan yang berlebihan harus dicegah untuk menghidari retak pada penampang struktur. </a:t>
            </a:r>
          </a:p>
          <a:p>
            <a:r>
              <a:rPr lang="id-ID" sz="3467" noProof="1"/>
              <a:t>Analisis lendutan dilakukan dengan asumsi bahwa struktur terbuat dari material yang berperilaku </a:t>
            </a:r>
            <a:r>
              <a:rPr lang="id-ID" sz="3467" b="1" u="sng" noProof="1">
                <a:solidFill>
                  <a:srgbClr val="00B050"/>
                </a:solidFill>
              </a:rPr>
              <a:t>elastis linear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592" y="1743597"/>
            <a:ext cx="5711651" cy="73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2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90" y="1309401"/>
            <a:ext cx="14954985" cy="1915797"/>
          </a:xfrm>
        </p:spPr>
        <p:txBody>
          <a:bodyPr>
            <a:normAutofit/>
          </a:bodyPr>
          <a:lstStyle/>
          <a:p>
            <a:pPr lvl="1" algn="l"/>
            <a:r>
              <a:rPr lang="id-ID" sz="3200" b="1" noProof="1"/>
              <a:t>Teori Elastisitas Balok</a:t>
            </a:r>
            <a:endParaRPr lang="id-ID" sz="3200" noProof="1"/>
          </a:p>
        </p:txBody>
      </p:sp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91734" y="2744035"/>
            <a:ext cx="8715229" cy="5329312"/>
            <a:chOff x="2095" y="9680"/>
            <a:chExt cx="7948" cy="3882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095" y="9680"/>
              <a:ext cx="7948" cy="3882"/>
              <a:chOff x="2095" y="9680"/>
              <a:chExt cx="7948" cy="3882"/>
            </a:xfrm>
          </p:grpSpPr>
          <p:grpSp>
            <p:nvGrpSpPr>
              <p:cNvPr id="8" name="Group 72"/>
              <p:cNvGrpSpPr>
                <a:grpSpLocks/>
              </p:cNvGrpSpPr>
              <p:nvPr/>
            </p:nvGrpSpPr>
            <p:grpSpPr bwMode="auto">
              <a:xfrm>
                <a:off x="2460" y="10673"/>
                <a:ext cx="1509" cy="766"/>
                <a:chOff x="2460" y="10673"/>
                <a:chExt cx="1509" cy="766"/>
              </a:xfrm>
            </p:grpSpPr>
            <p:sp>
              <p:nvSpPr>
                <p:cNvPr id="77" name="AutoShape 78"/>
                <p:cNvSpPr>
                  <a:spLocks noChangeShapeType="1"/>
                </p:cNvSpPr>
                <p:nvPr/>
              </p:nvSpPr>
              <p:spPr bwMode="auto">
                <a:xfrm>
                  <a:off x="2460" y="10956"/>
                  <a:ext cx="0" cy="48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78" name="AutoShape 77"/>
                <p:cNvSpPr>
                  <a:spLocks noChangeShapeType="1"/>
                </p:cNvSpPr>
                <p:nvPr/>
              </p:nvSpPr>
              <p:spPr bwMode="auto">
                <a:xfrm>
                  <a:off x="2860" y="10753"/>
                  <a:ext cx="0" cy="65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79" name="AutoShape 76"/>
                <p:cNvSpPr>
                  <a:spLocks noChangeShapeType="1"/>
                </p:cNvSpPr>
                <p:nvPr/>
              </p:nvSpPr>
              <p:spPr bwMode="auto">
                <a:xfrm>
                  <a:off x="3239" y="10681"/>
                  <a:ext cx="0" cy="7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80" name="AutoShape 75"/>
                <p:cNvSpPr>
                  <a:spLocks noChangeShapeType="1"/>
                </p:cNvSpPr>
                <p:nvPr/>
              </p:nvSpPr>
              <p:spPr bwMode="auto">
                <a:xfrm>
                  <a:off x="3597" y="10813"/>
                  <a:ext cx="14" cy="5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81" name="AutoShape 74"/>
                <p:cNvSpPr>
                  <a:spLocks noChangeShapeType="1"/>
                </p:cNvSpPr>
                <p:nvPr/>
              </p:nvSpPr>
              <p:spPr bwMode="auto">
                <a:xfrm>
                  <a:off x="3969" y="11026"/>
                  <a:ext cx="0" cy="36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82" name="Freeform 73"/>
                <p:cNvSpPr>
                  <a:spLocks/>
                </p:cNvSpPr>
                <p:nvPr/>
              </p:nvSpPr>
              <p:spPr bwMode="auto">
                <a:xfrm>
                  <a:off x="2460" y="10673"/>
                  <a:ext cx="1509" cy="353"/>
                </a:xfrm>
                <a:custGeom>
                  <a:avLst/>
                  <a:gdLst>
                    <a:gd name="T0" fmla="*/ 0 w 1642"/>
                    <a:gd name="T1" fmla="*/ 193 h 448"/>
                    <a:gd name="T2" fmla="*/ 217 w 1642"/>
                    <a:gd name="T3" fmla="*/ 102 h 448"/>
                    <a:gd name="T4" fmla="*/ 435 w 1642"/>
                    <a:gd name="T5" fmla="*/ 102 h 448"/>
                    <a:gd name="T6" fmla="*/ 847 w 1642"/>
                    <a:gd name="T7" fmla="*/ 10 h 448"/>
                    <a:gd name="T8" fmla="*/ 1042 w 1642"/>
                    <a:gd name="T9" fmla="*/ 162 h 448"/>
                    <a:gd name="T10" fmla="*/ 1237 w 1642"/>
                    <a:gd name="T11" fmla="*/ 193 h 448"/>
                    <a:gd name="T12" fmla="*/ 1642 w 1642"/>
                    <a:gd name="T13" fmla="*/ 448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2" h="448">
                      <a:moveTo>
                        <a:pt x="0" y="193"/>
                      </a:moveTo>
                      <a:cubicBezTo>
                        <a:pt x="36" y="178"/>
                        <a:pt x="145" y="117"/>
                        <a:pt x="217" y="102"/>
                      </a:cubicBezTo>
                      <a:cubicBezTo>
                        <a:pt x="289" y="87"/>
                        <a:pt x="330" y="117"/>
                        <a:pt x="435" y="102"/>
                      </a:cubicBezTo>
                      <a:cubicBezTo>
                        <a:pt x="540" y="87"/>
                        <a:pt x="746" y="0"/>
                        <a:pt x="847" y="10"/>
                      </a:cubicBezTo>
                      <a:cubicBezTo>
                        <a:pt x="948" y="20"/>
                        <a:pt x="977" y="132"/>
                        <a:pt x="1042" y="162"/>
                      </a:cubicBezTo>
                      <a:cubicBezTo>
                        <a:pt x="1107" y="192"/>
                        <a:pt x="1137" y="145"/>
                        <a:pt x="1237" y="193"/>
                      </a:cubicBezTo>
                      <a:cubicBezTo>
                        <a:pt x="1337" y="241"/>
                        <a:pt x="1505" y="357"/>
                        <a:pt x="1642" y="44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2095" y="9680"/>
                <a:ext cx="7948" cy="3882"/>
                <a:chOff x="2095" y="10535"/>
                <a:chExt cx="7948" cy="3882"/>
              </a:xfrm>
            </p:grpSpPr>
            <p:sp>
              <p:nvSpPr>
                <p:cNvPr id="1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9043" y="13595"/>
                  <a:ext cx="500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dx</a:t>
                  </a:r>
                  <a:endParaRPr lang="id-ID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2095" y="10535"/>
                  <a:ext cx="7948" cy="3882"/>
                  <a:chOff x="2095" y="10535"/>
                  <a:chExt cx="7948" cy="3882"/>
                </a:xfrm>
              </p:grpSpPr>
              <p:sp>
                <p:nvSpPr>
                  <p:cNvPr id="12" name="AutoShap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9" y="11081"/>
                    <a:ext cx="1" cy="7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3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2" y="11081"/>
                    <a:ext cx="500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</a:t>
                    </a:r>
                    <a:r>
                      <a:rPr lang="id-ID" altLang="id-ID" sz="2022" i="1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12" y="10535"/>
                    <a:ext cx="596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O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93" y="13157"/>
                    <a:ext cx="500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ds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8" y="13595"/>
                    <a:ext cx="500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dx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0" y="12921"/>
                    <a:ext cx="500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y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Rectangle 64" descr="10%"/>
                  <p:cNvSpPr>
                    <a:spLocks noChangeArrowheads="1"/>
                  </p:cNvSpPr>
                  <p:nvPr/>
                </p:nvSpPr>
                <p:spPr bwMode="auto">
                  <a:xfrm>
                    <a:off x="6778" y="13086"/>
                    <a:ext cx="399" cy="1325"/>
                  </a:xfrm>
                  <a:prstGeom prst="rect">
                    <a:avLst/>
                  </a:prstGeom>
                  <a:pattFill prst="pct10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9" name="AutoShape 63"/>
                  <p:cNvSpPr>
                    <a:spLocks noChangeShapeType="1"/>
                  </p:cNvSpPr>
                  <p:nvPr/>
                </p:nvSpPr>
                <p:spPr bwMode="auto">
                  <a:xfrm>
                    <a:off x="6778" y="13760"/>
                    <a:ext cx="399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0" name="AutoShape 62"/>
                  <p:cNvSpPr>
                    <a:spLocks noChangeShapeType="1"/>
                  </p:cNvSpPr>
                  <p:nvPr/>
                </p:nvSpPr>
                <p:spPr bwMode="auto">
                  <a:xfrm>
                    <a:off x="6778" y="13323"/>
                    <a:ext cx="399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1" name="AutoShape 61"/>
                  <p:cNvSpPr>
                    <a:spLocks noChangeShapeType="1"/>
                  </p:cNvSpPr>
                  <p:nvPr/>
                </p:nvSpPr>
                <p:spPr bwMode="auto">
                  <a:xfrm>
                    <a:off x="7267" y="13760"/>
                    <a:ext cx="2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2" name="AutoShape 60"/>
                  <p:cNvSpPr>
                    <a:spLocks noChangeShapeType="1"/>
                  </p:cNvSpPr>
                  <p:nvPr/>
                </p:nvSpPr>
                <p:spPr bwMode="auto">
                  <a:xfrm>
                    <a:off x="7267" y="13323"/>
                    <a:ext cx="2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3" name="AutoShape 59"/>
                  <p:cNvSpPr>
                    <a:spLocks noChangeShapeType="1"/>
                  </p:cNvSpPr>
                  <p:nvPr/>
                </p:nvSpPr>
                <p:spPr bwMode="auto">
                  <a:xfrm>
                    <a:off x="7438" y="12944"/>
                    <a:ext cx="0" cy="37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4" name="AutoShap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38" y="13760"/>
                    <a:ext cx="0" cy="49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25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7660" y="10637"/>
                    <a:ext cx="2146" cy="3780"/>
                    <a:chOff x="7043" y="1288"/>
                    <a:chExt cx="2335" cy="4795"/>
                  </a:xfrm>
                </p:grpSpPr>
                <p:sp>
                  <p:nvSpPr>
                    <p:cNvPr id="58" name="Arc 57"/>
                    <p:cNvSpPr>
                      <a:spLocks/>
                    </p:cNvSpPr>
                    <p:nvPr/>
                  </p:nvSpPr>
                  <p:spPr bwMode="auto">
                    <a:xfrm flipV="1">
                      <a:off x="8940" y="4721"/>
                      <a:ext cx="330" cy="81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53"/>
                        <a:gd name="T2" fmla="*/ 1420 w 21600"/>
                        <a:gd name="T3" fmla="*/ 43153 h 43153"/>
                        <a:gd name="T4" fmla="*/ 0 w 21600"/>
                        <a:gd name="T5" fmla="*/ 21600 h 43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53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978"/>
                            <a:pt x="12773" y="42405"/>
                            <a:pt x="1420" y="43153"/>
                          </a:cubicBezTo>
                        </a:path>
                        <a:path w="21600" h="43153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978"/>
                            <a:pt x="12773" y="42405"/>
                            <a:pt x="1420" y="43153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5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43" y="1288"/>
                      <a:ext cx="2335" cy="4795"/>
                      <a:chOff x="7043" y="1288"/>
                      <a:chExt cx="2335" cy="4795"/>
                    </a:xfrm>
                  </p:grpSpPr>
                  <p:grpSp>
                    <p:nvGrpSpPr>
                      <p:cNvPr id="60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52" y="1288"/>
                        <a:ext cx="1071" cy="4795"/>
                        <a:chOff x="7652" y="1288"/>
                        <a:chExt cx="1071" cy="4795"/>
                      </a:xfrm>
                    </p:grpSpPr>
                    <p:grpSp>
                      <p:nvGrpSpPr>
                        <p:cNvPr id="64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202" y="1288"/>
                          <a:ext cx="521" cy="4795"/>
                          <a:chOff x="9114" y="2855"/>
                          <a:chExt cx="521" cy="4795"/>
                        </a:xfrm>
                      </p:grpSpPr>
                      <p:grpSp>
                        <p:nvGrpSpPr>
                          <p:cNvPr id="67" name="Group 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114" y="5962"/>
                            <a:ext cx="521" cy="1688"/>
                            <a:chOff x="4800" y="5970"/>
                            <a:chExt cx="521" cy="1688"/>
                          </a:xfrm>
                        </p:grpSpPr>
                        <p:sp>
                          <p:nvSpPr>
                            <p:cNvPr id="70" name="Freeform 56" descr="10%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04" y="5970"/>
                              <a:ext cx="498" cy="1680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1680"/>
                                <a:gd name="T2" fmla="*/ 344 w 498"/>
                                <a:gd name="T3" fmla="*/ 0 h 1680"/>
                                <a:gd name="T4" fmla="*/ 498 w 498"/>
                                <a:gd name="T5" fmla="*/ 1680 h 1680"/>
                                <a:gd name="T6" fmla="*/ 15 w 498"/>
                                <a:gd name="T7" fmla="*/ 1672 h 1680"/>
                                <a:gd name="T8" fmla="*/ 0 w 498"/>
                                <a:gd name="T9" fmla="*/ 0 h 168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98" h="1680">
                                  <a:moveTo>
                                    <a:pt x="0" y="0"/>
                                  </a:moveTo>
                                  <a:lnTo>
                                    <a:pt x="344" y="0"/>
                                  </a:lnTo>
                                  <a:lnTo>
                                    <a:pt x="498" y="1680"/>
                                  </a:lnTo>
                                  <a:lnTo>
                                    <a:pt x="15" y="1672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pattFill prst="pct10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71" name="AutoShape 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0" y="5970"/>
                              <a:ext cx="0" cy="16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72" name="AutoShape 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19" y="5978"/>
                              <a:ext cx="329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73" name="AutoShape 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19" y="7658"/>
                              <a:ext cx="502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74" name="AutoShape 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148" y="5978"/>
                              <a:ext cx="173" cy="16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75" name="AutoShape 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0" y="6825"/>
                              <a:ext cx="434" cy="0"/>
                            </a:xfrm>
                            <a:prstGeom prst="straightConnector1">
                              <a:avLst/>
                            </a:prstGeom>
                            <a:noFill/>
                            <a:ln w="254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76" name="AutoShape 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04" y="6270"/>
                              <a:ext cx="344" cy="0"/>
                            </a:xfrm>
                            <a:prstGeom prst="straightConnector1">
                              <a:avLst/>
                            </a:prstGeom>
                            <a:noFill/>
                            <a:ln w="254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68" name="AutoShap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118" y="2925"/>
                            <a:ext cx="0" cy="304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69" name="AutoShap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9114" y="2855"/>
                            <a:ext cx="348" cy="311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65" name="Arc 4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8325" y="2000"/>
                          <a:ext cx="370" cy="587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0054"/>
                            <a:gd name="T1" fmla="*/ 0 h 21600"/>
                            <a:gd name="T2" fmla="*/ 20054 w 20054"/>
                            <a:gd name="T3" fmla="*/ 13575 h 21600"/>
                            <a:gd name="T4" fmla="*/ 0 w 20054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0054" h="21600" fill="none" extrusionOk="0">
                              <a:moveTo>
                                <a:pt x="-1" y="0"/>
                              </a:moveTo>
                              <a:cubicBezTo>
                                <a:pt x="8831" y="0"/>
                                <a:pt x="16772" y="5375"/>
                                <a:pt x="20053" y="13575"/>
                              </a:cubicBezTo>
                            </a:path>
                            <a:path w="20054" h="21600" stroke="0" extrusionOk="0">
                              <a:moveTo>
                                <a:pt x="-1" y="0"/>
                              </a:moveTo>
                              <a:cubicBezTo>
                                <a:pt x="8831" y="0"/>
                                <a:pt x="16772" y="5375"/>
                                <a:pt x="20053" y="13575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66" name="Arc 44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7652" y="2024"/>
                          <a:ext cx="550" cy="587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5918"/>
                            <a:gd name="T1" fmla="*/ 0 h 21600"/>
                            <a:gd name="T2" fmla="*/ 15918 w 15918"/>
                            <a:gd name="T3" fmla="*/ 7000 h 21600"/>
                            <a:gd name="T4" fmla="*/ 0 w 1591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5918" h="21600" fill="none" extrusionOk="0">
                              <a:moveTo>
                                <a:pt x="-1" y="0"/>
                              </a:moveTo>
                              <a:cubicBezTo>
                                <a:pt x="6052" y="0"/>
                                <a:pt x="11827" y="2539"/>
                                <a:pt x="15918" y="6999"/>
                              </a:cubicBezTo>
                            </a:path>
                            <a:path w="15918" h="21600" stroke="0" extrusionOk="0">
                              <a:moveTo>
                                <a:pt x="-1" y="0"/>
                              </a:moveTo>
                              <a:cubicBezTo>
                                <a:pt x="6052" y="0"/>
                                <a:pt x="11827" y="2539"/>
                                <a:pt x="15918" y="6999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non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61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50" y="4367"/>
                        <a:ext cx="828" cy="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ds </a:t>
                        </a:r>
                        <a:r>
                          <a:rPr lang="id-ID" altLang="id-ID" sz="2022" i="1" baseline="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/</a:t>
                        </a:r>
                        <a:endParaRPr lang="id-ID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2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43" y="3051"/>
                        <a:ext cx="544" cy="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i="1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R</a:t>
                        </a:r>
                        <a:endParaRPr lang="id-ID" altLang="id-ID" sz="3467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3" name="Arc 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7677" y="4695"/>
                        <a:ext cx="330" cy="81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43153"/>
                          <a:gd name="T2" fmla="*/ 1420 w 21600"/>
                          <a:gd name="T3" fmla="*/ 43153 h 43153"/>
                          <a:gd name="T4" fmla="*/ 0 w 21600"/>
                          <a:gd name="T5" fmla="*/ 21600 h 431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43153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978"/>
                              <a:pt x="12773" y="42405"/>
                              <a:pt x="1420" y="43153"/>
                            </a:cubicBezTo>
                          </a:path>
                          <a:path w="21600" h="43153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2978"/>
                              <a:pt x="12773" y="42405"/>
                              <a:pt x="1420" y="43153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lg"/>
                        <a:tailEnd type="non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sp>
                <p:nvSpPr>
                  <p:cNvPr id="2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34" y="12921"/>
                    <a:ext cx="500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43" y="13257"/>
                    <a:ext cx="500" cy="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200" y="11419"/>
                    <a:ext cx="5114" cy="1987"/>
                    <a:chOff x="1660" y="2280"/>
                    <a:chExt cx="5564" cy="2520"/>
                  </a:xfrm>
                </p:grpSpPr>
                <p:sp>
                  <p:nvSpPr>
                    <p:cNvPr id="34" name="AutoShap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4485"/>
                      <a:ext cx="3119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3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60" y="2280"/>
                      <a:ext cx="5564" cy="2520"/>
                      <a:chOff x="1660" y="2280"/>
                      <a:chExt cx="5564" cy="2520"/>
                    </a:xfrm>
                  </p:grpSpPr>
                  <p:grpSp>
                    <p:nvGrpSpPr>
                      <p:cNvPr id="36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" y="3632"/>
                        <a:ext cx="718" cy="328"/>
                        <a:chOff x="3584" y="3629"/>
                        <a:chExt cx="1138" cy="590"/>
                      </a:xfrm>
                    </p:grpSpPr>
                    <p:sp>
                      <p:nvSpPr>
                        <p:cNvPr id="54" name="AutoShap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97" y="3629"/>
                          <a:ext cx="641" cy="32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55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4" y="3957"/>
                          <a:ext cx="1138" cy="262"/>
                          <a:chOff x="2460" y="4785"/>
                          <a:chExt cx="720" cy="180"/>
                        </a:xfrm>
                      </p:grpSpPr>
                      <p:sp>
                        <p:nvSpPr>
                          <p:cNvPr id="56" name="Rectangle 33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0" y="4785"/>
                            <a:ext cx="720" cy="18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57" name="AutoShap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60" y="4785"/>
                            <a:ext cx="72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</p:grpSp>
                  <p:grpSp>
                    <p:nvGrpSpPr>
                      <p:cNvPr id="3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06" y="3643"/>
                        <a:ext cx="718" cy="474"/>
                        <a:chOff x="4855" y="5983"/>
                        <a:chExt cx="759" cy="474"/>
                      </a:xfrm>
                    </p:grpSpPr>
                    <p:sp>
                      <p:nvSpPr>
                        <p:cNvPr id="48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97" y="5983"/>
                          <a:ext cx="428" cy="182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49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55" y="6311"/>
                          <a:ext cx="759" cy="146"/>
                          <a:chOff x="2460" y="4785"/>
                          <a:chExt cx="720" cy="180"/>
                        </a:xfrm>
                      </p:grpSpPr>
                      <p:sp>
                        <p:nvSpPr>
                          <p:cNvPr id="52" name="Rectangle 28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0" y="4785"/>
                            <a:ext cx="720" cy="18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53" name="AutoShap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60" y="4785"/>
                            <a:ext cx="72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50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5152" y="6168"/>
                          <a:ext cx="120" cy="14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51" name="AutoShap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855" y="6165"/>
                          <a:ext cx="66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38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43" y="3632"/>
                        <a:ext cx="4855" cy="735"/>
                      </a:xfrm>
                      <a:custGeom>
                        <a:avLst/>
                        <a:gdLst>
                          <a:gd name="T0" fmla="*/ 0 w 4855"/>
                          <a:gd name="T1" fmla="*/ 0 h 735"/>
                          <a:gd name="T2" fmla="*/ 3081 w 4855"/>
                          <a:gd name="T3" fmla="*/ 733 h 735"/>
                          <a:gd name="T4" fmla="*/ 4855 w 4855"/>
                          <a:gd name="T5" fmla="*/ 11 h 7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855" h="735">
                            <a:moveTo>
                              <a:pt x="0" y="0"/>
                            </a:moveTo>
                            <a:cubicBezTo>
                              <a:pt x="1136" y="365"/>
                              <a:pt x="2272" y="731"/>
                              <a:pt x="3081" y="733"/>
                            </a:cubicBezTo>
                            <a:cubicBezTo>
                              <a:pt x="3890" y="735"/>
                              <a:pt x="4372" y="373"/>
                              <a:pt x="4855" y="11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3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43" y="3390"/>
                        <a:ext cx="4901" cy="242"/>
                        <a:chOff x="1943" y="3390"/>
                        <a:chExt cx="4901" cy="242"/>
                      </a:xfrm>
                    </p:grpSpPr>
                    <p:sp>
                      <p:nvSpPr>
                        <p:cNvPr id="46" name="Rectangle 21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2" y="3405"/>
                          <a:ext cx="240" cy="227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4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3" y="3390"/>
                          <a:ext cx="4901" cy="242"/>
                        </a:xfrm>
                        <a:prstGeom prst="rect">
                          <a:avLst/>
                        </a:prstGeom>
                        <a:noFill/>
                        <a:ln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40" name="AutoShap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29" y="2280"/>
                        <a:ext cx="0" cy="11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41" name="AutoShap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43" y="4117"/>
                        <a:ext cx="0" cy="68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42" name="AutoShap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62" y="3825"/>
                        <a:ext cx="1" cy="896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43" name="AutoShap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02" y="3833"/>
                        <a:ext cx="0" cy="40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44" name="AutoShap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78" y="3973"/>
                        <a:ext cx="568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45" name="AutoShape 1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02" y="3973"/>
                        <a:ext cx="556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sp>
                <p:nvSpPr>
                  <p:cNvPr id="2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8" y="11419"/>
                    <a:ext cx="445" cy="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0" y="11027"/>
                    <a:ext cx="445" cy="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y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4" y="12867"/>
                    <a:ext cx="445" cy="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4" y="12485"/>
                    <a:ext cx="669" cy="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dx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5" y="12248"/>
                    <a:ext cx="445" cy="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965" y="11393"/>
              <a:ext cx="44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lang="id-ID" altLang="id-ID" sz="3467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4990706" y="8282861"/>
            <a:ext cx="50130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Sebelum 		Setelah</a:t>
            </a:r>
          </a:p>
          <a:p>
            <a:r>
              <a:rPr lang="id-ID" sz="2600" dirty="0"/>
              <a:t>berdeformasi	berdeformasi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730194" y="1992370"/>
            <a:ext cx="67259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 regangan pada serat 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terletak sejarak 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dari sumbu netral adalah  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e"/>
            </a:pP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id-ID" sz="2800" baseline="300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d-ID" sz="2800" noProof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id-ID" sz="2800" i="1" noProof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serta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id-ID" sz="2800" baseline="300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d-ID" sz="2800" i="1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d-ID" sz="2800" i="1" noProof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d-ID" sz="2800" noProof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sehingga :</a:t>
            </a:r>
            <a:endParaRPr lang="id-ID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7131964" y="2868275"/>
            <a:ext cx="182040" cy="42873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TextBox 82"/>
          <p:cNvSpPr txBox="1"/>
          <p:nvPr/>
        </p:nvSpPr>
        <p:spPr>
          <a:xfrm>
            <a:off x="9738953" y="4144438"/>
            <a:ext cx="395728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i="1" dirty="0">
                <a:solidFill>
                  <a:schemeClr val="bg1"/>
                </a:solidFill>
              </a:rPr>
              <a:t>Small deformation theory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271587" y="4160733"/>
            <a:ext cx="252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tan d</a:t>
            </a:r>
            <a:r>
              <a:rPr lang="id-ID" sz="2400" dirty="0">
                <a:latin typeface="Symbol" panose="05050102010706020507" pitchFamily="18" charset="2"/>
              </a:rPr>
              <a:t>q</a:t>
            </a:r>
            <a:r>
              <a:rPr lang="id-ID" sz="2400" dirty="0"/>
              <a:t> ≈ d</a:t>
            </a:r>
            <a:r>
              <a:rPr lang="id-ID" sz="2400" dirty="0">
                <a:latin typeface="Symbol" panose="05050102010706020507" pitchFamily="18" charset="2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738953" y="6081127"/>
                <a:ext cx="5025350" cy="751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GT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r>
                              <a:rPr lang="es-GT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s-GT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𝑅𝑑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s-GT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GT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id-ID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atau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GT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es-GT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953" y="6081127"/>
                <a:ext cx="5025350" cy="751103"/>
              </a:xfrm>
              <a:prstGeom prst="rect">
                <a:avLst/>
              </a:prstGeom>
              <a:blipFill rotWithShape="0">
                <a:blip r:embed="rId2"/>
                <a:stretch>
                  <a:fillRect l="-2549" b="-406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9678668" y="6850533"/>
            <a:ext cx="6933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Hukum Hooke</a:t>
            </a:r>
            <a:r>
              <a:rPr lang="es-G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800" i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id-ID" sz="2800" i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G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berdasarkan persamaan tegangan lentur </a:t>
            </a:r>
            <a:r>
              <a:rPr lang="id-ID" sz="2800" i="1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− </a:t>
            </a:r>
            <a:r>
              <a:rPr lang="id-ID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id-ID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d-ID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maka</a:t>
            </a:r>
            <a:endParaRPr lang="id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1316932" y="8334311"/>
                <a:ext cx="2954655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id-ID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3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id-ID" sz="32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932" y="8334311"/>
                <a:ext cx="2954655" cy="7890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70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14220" y="8025861"/>
                <a:ext cx="2184243" cy="9848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88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288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id-ID" sz="288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sz="288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88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id-ID" sz="2889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20" y="8025861"/>
                <a:ext cx="2184243" cy="984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11959" y="2231423"/>
                <a:ext cx="14039098" cy="6286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Hasil kali </a:t>
                </a:r>
                <a:r>
                  <a:rPr lang="id-ID" sz="2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EI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dikenal dengan istilah kekakuan lentur. Karena </a:t>
                </a:r>
                <a:r>
                  <a:rPr lang="id-ID" sz="2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dx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id-ID" sz="2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∙</a:t>
                </a:r>
                <a:r>
                  <a:rPr lang="id-ID" sz="2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id-ID" sz="2800" i="1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q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maka dapat diturunkan hubungan :</a:t>
                </a:r>
                <a:endParaRPr lang="id-ID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</a:t>
                </a:r>
                <a:endParaRPr lang="id-ID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Untuk lendutan kecil (</a:t>
                </a:r>
                <a:r>
                  <a:rPr lang="id-ID" sz="2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small displacement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maka dapat dituliskan pula </a:t>
                </a:r>
                <a:r>
                  <a:rPr lang="id-ID" sz="2800" i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q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id-ID" sz="2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dy/dx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sehingga :</a:t>
                </a:r>
                <a:endParaRPr lang="id-ID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id-ID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id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GT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</a:t>
                </a:r>
                <a:r>
                  <a:rPr lang="id-ID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abungkan dua persamaan tersebut, maka diperoleh hubungan antara lendutan balok dengan momen lentur :</a:t>
                </a:r>
                <a:endParaRPr lang="id-ID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59" y="2231423"/>
                <a:ext cx="14039098" cy="6286849"/>
              </a:xfrm>
              <a:prstGeom prst="rect">
                <a:avLst/>
              </a:prstGeom>
              <a:blipFill rotWithShape="0">
                <a:blip r:embed="rId3"/>
                <a:stretch>
                  <a:fillRect l="-868" r="-912" b="-4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90147" y="3216244"/>
                <a:ext cx="2408316" cy="10273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id-ID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id-ID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d-ID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3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d-ID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id-ID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47" y="3216244"/>
                <a:ext cx="2408316" cy="10273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68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985" y="1347462"/>
            <a:ext cx="14954985" cy="1915797"/>
          </a:xfrm>
        </p:spPr>
        <p:txBody>
          <a:bodyPr>
            <a:normAutofit/>
          </a:bodyPr>
          <a:lstStyle/>
          <a:p>
            <a:pPr lvl="1" algn="l"/>
            <a:r>
              <a:rPr lang="id-ID" sz="2400" b="1" noProof="1"/>
              <a:t>Metode Integrasi Ganda/</a:t>
            </a:r>
            <a:r>
              <a:rPr lang="id-ID" sz="2400" b="1" i="1" noProof="1"/>
              <a:t>Double Integration</a:t>
            </a:r>
            <a:endParaRPr lang="id-ID" sz="2400" i="1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8798" y="2796332"/>
                <a:ext cx="14954985" cy="6894563"/>
              </a:xfrm>
            </p:spPr>
            <p:txBody>
              <a:bodyPr>
                <a:noAutofit/>
              </a:bodyPr>
              <a:lstStyle/>
              <a:p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Metode ini didasarkan pada persamaan hubungan antara lendutan balok dan momen lentur </a:t>
                </a:r>
              </a:p>
              <a:p>
                <a:endParaRPr lang="id-ID" sz="2400" noProof="1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Selanjutnya dengan mengintegrasikan persamaan tersebut :</a:t>
                </a:r>
              </a:p>
              <a:p>
                <a:pPr marL="0" indent="0">
                  <a:buNone/>
                </a:pP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𝜃</m:t>
                    </m:r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nary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</a:p>
              <a:p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Persamaan lendutan balok diperoleh dari hasil  integrasi </a:t>
                </a:r>
              </a:p>
              <a:p>
                <a:pPr marL="0" indent="0">
                  <a:buNone/>
                </a:pP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𝛿</m:t>
                    </m:r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400" i="1" noProof="1" dirty="0">
                        <a:effectLst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400" i="1" noProof="1" dirty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d-ID" sz="2400" i="1" noProof="1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 </a:t>
                </a:r>
              </a:p>
              <a:p>
                <a:pPr marL="513629" indent="0">
                  <a:buNone/>
                </a:pPr>
                <a:r>
                  <a:rPr lang="id-ID" sz="2400" i="1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id-ID" sz="2400" baseline="-250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d-ID" sz="2400" i="1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id-ID" sz="2400" baseline="-250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adalah konstanta integrasi</a:t>
                </a:r>
              </a:p>
              <a:p>
                <a:pPr marL="513629" indent="0">
                  <a:buNone/>
                </a:pPr>
                <a:r>
                  <a:rPr lang="id-ID" sz="2400" i="1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id-ID" sz="2400" i="1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	adalah persamaan untuk momen lentur pada tiap titik dari balok </a:t>
                </a:r>
              </a:p>
              <a:p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Nilai konstanta </a:t>
                </a:r>
                <a:r>
                  <a:rPr lang="id-ID" sz="2400" i="1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id-ID" sz="2400" baseline="-250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:r>
                  <a:rPr lang="id-ID" sz="2400" i="1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id-ID" sz="2400" baseline="-250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yang merupakan konstanta integrasi dapat dicari dengan menerapkan </a:t>
                </a:r>
                <a:r>
                  <a:rPr lang="id-ID" sz="2400" b="1" noProof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kondisi batas </a:t>
                </a:r>
                <a:r>
                  <a:rPr lang="id-ID" sz="2400" noProof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yang ada. </a:t>
                </a:r>
              </a:p>
              <a:p>
                <a:endParaRPr lang="id-ID" sz="2400" noProof="1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8798" y="2796332"/>
                <a:ext cx="14954985" cy="6894563"/>
              </a:xfrm>
              <a:blipFill rotWithShape="0"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9982" y="3263259"/>
                <a:ext cx="1872208" cy="1189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88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id-ID" sz="2889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88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889" dirty="0"/>
                  <a:t>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82" y="3263259"/>
                <a:ext cx="1872208" cy="1189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715580" y="1865196"/>
            <a:ext cx="24319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/>
              <a:t>y atau </a:t>
            </a:r>
            <a:r>
              <a:rPr lang="id-ID" sz="2800" dirty="0">
                <a:latin typeface="Symbol" panose="05050102010706020507" pitchFamily="18" charset="2"/>
              </a:rPr>
              <a:t>d</a:t>
            </a:r>
          </a:p>
          <a:p>
            <a:pPr algn="ctr"/>
            <a:endParaRPr lang="id-ID" sz="2800" dirty="0">
              <a:latin typeface="Symbol" panose="05050102010706020507" pitchFamily="18" charset="2"/>
            </a:endParaRPr>
          </a:p>
          <a:p>
            <a:pPr algn="ctr"/>
            <a:endParaRPr lang="id-ID" sz="2800" dirty="0">
              <a:latin typeface="Symbol" panose="05050102010706020507" pitchFamily="18" charset="2"/>
            </a:endParaRPr>
          </a:p>
          <a:p>
            <a:pPr algn="ctr"/>
            <a:r>
              <a:rPr lang="id-ID" sz="2800" dirty="0"/>
              <a:t>dy/dx =</a:t>
            </a:r>
            <a:r>
              <a:rPr lang="id-ID" sz="2800" dirty="0">
                <a:latin typeface="Symbol" panose="05050102010706020507" pitchFamily="18" charset="2"/>
              </a:rPr>
              <a:t> q</a:t>
            </a:r>
          </a:p>
          <a:p>
            <a:pPr algn="ctr"/>
            <a:endParaRPr lang="id-ID" sz="2800" dirty="0">
              <a:latin typeface="Symbol" panose="05050102010706020507" pitchFamily="18" charset="2"/>
            </a:endParaRPr>
          </a:p>
          <a:p>
            <a:pPr algn="ctr"/>
            <a:endParaRPr lang="id-ID" sz="2800" dirty="0">
              <a:latin typeface="Symbol" panose="05050102010706020507" pitchFamily="18" charset="2"/>
            </a:endParaRPr>
          </a:p>
          <a:p>
            <a:pPr algn="ctr"/>
            <a:r>
              <a:rPr lang="id-ID" sz="2800" dirty="0"/>
              <a:t>d</a:t>
            </a:r>
            <a:r>
              <a:rPr lang="id-ID" sz="2800" dirty="0">
                <a:latin typeface="Symbol" panose="05050102010706020507" pitchFamily="18" charset="2"/>
              </a:rPr>
              <a:t>q</a:t>
            </a:r>
            <a:r>
              <a:rPr lang="id-ID" sz="2800" dirty="0"/>
              <a:t>/dx</a:t>
            </a:r>
            <a:r>
              <a:rPr lang="id-ID" sz="2800" dirty="0">
                <a:latin typeface="Symbol" panose="05050102010706020507" pitchFamily="18" charset="2"/>
              </a:rPr>
              <a:t> = M</a:t>
            </a:r>
          </a:p>
          <a:p>
            <a:pPr algn="ctr"/>
            <a:endParaRPr lang="id-ID" sz="2800" dirty="0">
              <a:latin typeface="Symbol" panose="05050102010706020507" pitchFamily="18" charset="2"/>
            </a:endParaRPr>
          </a:p>
          <a:p>
            <a:pPr algn="ctr"/>
            <a:endParaRPr lang="id-ID" sz="2800" dirty="0">
              <a:latin typeface="Symbol" panose="05050102010706020507" pitchFamily="18" charset="2"/>
            </a:endParaRPr>
          </a:p>
          <a:p>
            <a:pPr algn="ctr"/>
            <a:r>
              <a:rPr lang="id-ID" sz="2800" dirty="0"/>
              <a:t>dM/dx = V</a:t>
            </a:r>
          </a:p>
          <a:p>
            <a:pPr algn="ctr"/>
            <a:endParaRPr lang="id-ID" sz="2800" dirty="0"/>
          </a:p>
          <a:p>
            <a:pPr algn="ctr"/>
            <a:endParaRPr lang="id-ID" sz="2800" dirty="0"/>
          </a:p>
          <a:p>
            <a:pPr algn="ctr"/>
            <a:r>
              <a:rPr lang="id-ID" sz="2800" dirty="0"/>
              <a:t>dV/dx = q(x)</a:t>
            </a:r>
          </a:p>
        </p:txBody>
      </p:sp>
      <p:sp>
        <p:nvSpPr>
          <p:cNvPr id="6" name="Down Arrow 5"/>
          <p:cNvSpPr/>
          <p:nvPr/>
        </p:nvSpPr>
        <p:spPr>
          <a:xfrm>
            <a:off x="15525345" y="2490281"/>
            <a:ext cx="788438" cy="603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15525345" y="3791068"/>
            <a:ext cx="788438" cy="603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own Arrow 7"/>
          <p:cNvSpPr/>
          <p:nvPr/>
        </p:nvSpPr>
        <p:spPr>
          <a:xfrm>
            <a:off x="15525345" y="5023761"/>
            <a:ext cx="788438" cy="603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15553095" y="6316296"/>
            <a:ext cx="788438" cy="603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26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496907" y="4063165"/>
            <a:ext cx="7508534" cy="3139038"/>
            <a:chOff x="778" y="9315"/>
            <a:chExt cx="6411" cy="223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049" y="9315"/>
              <a:ext cx="5140" cy="2109"/>
              <a:chOff x="2049" y="12851"/>
              <a:chExt cx="5140" cy="2109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474" y="12851"/>
                <a:ext cx="4715" cy="2109"/>
                <a:chOff x="2491" y="12941"/>
                <a:chExt cx="4715" cy="2109"/>
              </a:xfrm>
            </p:grpSpPr>
            <p:sp>
              <p:nvSpPr>
                <p:cNvPr id="14" name="Rectangle 23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2491" y="13385"/>
                  <a:ext cx="257" cy="1050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5" name="AutoShape 22"/>
                <p:cNvSpPr>
                  <a:spLocks noChangeShapeType="1"/>
                </p:cNvSpPr>
                <p:nvPr/>
              </p:nvSpPr>
              <p:spPr bwMode="auto">
                <a:xfrm>
                  <a:off x="2748" y="13385"/>
                  <a:ext cx="0" cy="10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2748" y="13818"/>
                  <a:ext cx="3914" cy="14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7" name="AutoShape 20"/>
                <p:cNvSpPr>
                  <a:spLocks noChangeShapeType="1"/>
                </p:cNvSpPr>
                <p:nvPr/>
              </p:nvSpPr>
              <p:spPr bwMode="auto">
                <a:xfrm>
                  <a:off x="6645" y="13010"/>
                  <a:ext cx="0" cy="81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8" name="Freeform 19"/>
                <p:cNvSpPr>
                  <a:spLocks/>
                </p:cNvSpPr>
                <p:nvPr/>
              </p:nvSpPr>
              <p:spPr bwMode="auto">
                <a:xfrm>
                  <a:off x="2748" y="13963"/>
                  <a:ext cx="3927" cy="442"/>
                </a:xfrm>
                <a:custGeom>
                  <a:avLst/>
                  <a:gdLst>
                    <a:gd name="T0" fmla="*/ 0 w 3927"/>
                    <a:gd name="T1" fmla="*/ 0 h 442"/>
                    <a:gd name="T2" fmla="*/ 447 w 3927"/>
                    <a:gd name="T3" fmla="*/ 0 h 442"/>
                    <a:gd name="T4" fmla="*/ 1557 w 3927"/>
                    <a:gd name="T5" fmla="*/ 112 h 442"/>
                    <a:gd name="T6" fmla="*/ 2322 w 3927"/>
                    <a:gd name="T7" fmla="*/ 202 h 442"/>
                    <a:gd name="T8" fmla="*/ 3177 w 3927"/>
                    <a:gd name="T9" fmla="*/ 322 h 442"/>
                    <a:gd name="T10" fmla="*/ 3927 w 3927"/>
                    <a:gd name="T11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7" h="442">
                      <a:moveTo>
                        <a:pt x="0" y="0"/>
                      </a:moveTo>
                      <a:lnTo>
                        <a:pt x="447" y="0"/>
                      </a:lnTo>
                      <a:lnTo>
                        <a:pt x="1557" y="112"/>
                      </a:lnTo>
                      <a:lnTo>
                        <a:pt x="2322" y="202"/>
                      </a:lnTo>
                      <a:lnTo>
                        <a:pt x="3177" y="322"/>
                      </a:lnTo>
                      <a:lnTo>
                        <a:pt x="3927" y="44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9" name="AutoShape 18"/>
                <p:cNvSpPr>
                  <a:spLocks noChangeShapeType="1"/>
                </p:cNvSpPr>
                <p:nvPr/>
              </p:nvSpPr>
              <p:spPr bwMode="auto">
                <a:xfrm>
                  <a:off x="5851" y="13963"/>
                  <a:ext cx="0" cy="3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0" name="AutoShape 17"/>
                <p:cNvSpPr>
                  <a:spLocks noChangeShapeType="1"/>
                </p:cNvSpPr>
                <p:nvPr/>
              </p:nvSpPr>
              <p:spPr bwMode="auto">
                <a:xfrm>
                  <a:off x="2748" y="14570"/>
                  <a:ext cx="0" cy="4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1" name="AutoShape 16"/>
                <p:cNvSpPr>
                  <a:spLocks noChangeShapeType="1"/>
                </p:cNvSpPr>
                <p:nvPr/>
              </p:nvSpPr>
              <p:spPr bwMode="auto">
                <a:xfrm>
                  <a:off x="6675" y="14570"/>
                  <a:ext cx="0" cy="4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2" name="AutoShape 15"/>
                <p:cNvSpPr>
                  <a:spLocks noChangeShapeType="1"/>
                </p:cNvSpPr>
                <p:nvPr/>
              </p:nvSpPr>
              <p:spPr bwMode="auto">
                <a:xfrm>
                  <a:off x="2748" y="14960"/>
                  <a:ext cx="391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3" name="AutoShape 14"/>
                <p:cNvSpPr>
                  <a:spLocks noChangeShapeType="1"/>
                </p:cNvSpPr>
                <p:nvPr/>
              </p:nvSpPr>
              <p:spPr bwMode="auto">
                <a:xfrm>
                  <a:off x="2748" y="14660"/>
                  <a:ext cx="127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76" y="12941"/>
                  <a:ext cx="530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600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endParaRPr lang="en-US" altLang="id-ID" sz="2600">
                    <a:latin typeface="Arial" pitchFamily="34" charset="0"/>
                  </a:endParaRPr>
                </a:p>
              </p:txBody>
            </p:sp>
            <p:sp>
              <p:nvSpPr>
                <p:cNvPr id="2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877" y="13856"/>
                  <a:ext cx="530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600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y</a:t>
                  </a:r>
                  <a:endParaRPr lang="en-US" altLang="id-ID" sz="2600">
                    <a:latin typeface="Arial" pitchFamily="34" charset="0"/>
                  </a:endParaRPr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44" y="14300"/>
                  <a:ext cx="530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600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endParaRPr lang="en-US" altLang="id-ID" sz="2600">
                    <a:latin typeface="Arial" pitchFamily="34" charset="0"/>
                  </a:endParaRPr>
                </a:p>
              </p:txBody>
            </p:sp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497" y="14570"/>
                  <a:ext cx="530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600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</a:t>
                  </a:r>
                  <a:endParaRPr lang="en-US" altLang="id-ID" sz="2600">
                    <a:latin typeface="Arial" pitchFamily="34" charset="0"/>
                  </a:endParaRPr>
                </a:p>
              </p:txBody>
            </p:sp>
          </p:grp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2049" y="13635"/>
                <a:ext cx="53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600">
                  <a:latin typeface="Arial" pitchFamily="34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6645" y="13557"/>
                <a:ext cx="53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2600">
                  <a:latin typeface="Arial" pitchFamily="34" charset="0"/>
                </a:endParaRPr>
              </a:p>
            </p:txBody>
          </p:sp>
        </p:grpSp>
        <p:sp>
          <p:nvSpPr>
            <p:cNvPr id="7" name="AutoShape 5"/>
            <p:cNvSpPr>
              <a:spLocks noChangeShapeType="1"/>
            </p:cNvSpPr>
            <p:nvPr/>
          </p:nvSpPr>
          <p:spPr bwMode="auto">
            <a:xfrm flipV="1">
              <a:off x="2579" y="10558"/>
              <a:ext cx="0" cy="6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8" name="Arc 4"/>
            <p:cNvSpPr>
              <a:spLocks/>
            </p:cNvSpPr>
            <p:nvPr/>
          </p:nvSpPr>
          <p:spPr bwMode="auto">
            <a:xfrm>
              <a:off x="2024" y="10394"/>
              <a:ext cx="319" cy="65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883 w 22487"/>
                <a:gd name="T1" fmla="*/ 40354 h 40354"/>
                <a:gd name="T2" fmla="*/ 22487 w 22487"/>
                <a:gd name="T3" fmla="*/ 18 h 40354"/>
                <a:gd name="T4" fmla="*/ 21600 w 22487"/>
                <a:gd name="T5" fmla="*/ 21600 h 4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7" h="40354" fill="none" extrusionOk="0">
                  <a:moveTo>
                    <a:pt x="10883" y="40353"/>
                  </a:moveTo>
                  <a:cubicBezTo>
                    <a:pt x="4153" y="36508"/>
                    <a:pt x="0" y="29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95" y="-1"/>
                    <a:pt x="22191" y="6"/>
                    <a:pt x="22486" y="18"/>
                  </a:cubicBezTo>
                </a:path>
                <a:path w="22487" h="40354" stroke="0" extrusionOk="0">
                  <a:moveTo>
                    <a:pt x="10883" y="40353"/>
                  </a:moveTo>
                  <a:cubicBezTo>
                    <a:pt x="4153" y="36508"/>
                    <a:pt x="0" y="2935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895" y="-1"/>
                    <a:pt x="22191" y="6"/>
                    <a:pt x="22486" y="1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493" y="11104"/>
              <a:ext cx="108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en-US" altLang="id-ID" sz="2600" i="1" baseline="-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</a:t>
              </a:r>
              <a:r>
                <a:rPr lang="en-US" altLang="id-ID" sz="26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 P</a:t>
              </a:r>
              <a:endParaRPr lang="en-US" altLang="id-ID" sz="2600" dirty="0">
                <a:latin typeface="Arial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78" y="10481"/>
              <a:ext cx="143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en-US" altLang="id-ID" sz="2600" i="1" baseline="-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altLang="id-ID" sz="26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 </a:t>
              </a:r>
              <a:r>
                <a:rPr lang="en-US" altLang="id-ID" sz="26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PL</a:t>
              </a:r>
              <a:endParaRPr lang="en-US" altLang="id-ID" sz="2600" i="1" dirty="0">
                <a:latin typeface="Arial" pitchFamily="34" charset="0"/>
              </a:endParaRP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697071" y="1748023"/>
            <a:ext cx="16248512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1</a:t>
            </a:r>
            <a:endParaRPr lang="id-ID" dirty="0"/>
          </a:p>
          <a:p>
            <a:r>
              <a:rPr lang="id-ID" sz="3467" dirty="0"/>
              <a:t>Tentukan persamaan kurva elastik dari balok dalam Gambar berikut, serta tentukan besarnya lendutan di titik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612594" y="4681835"/>
            <a:ext cx="5538650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44" i="1" dirty="0">
                <a:solidFill>
                  <a:srgbClr val="0070C0"/>
                </a:solidFill>
              </a:rPr>
              <a:t>M</a:t>
            </a:r>
            <a:r>
              <a:rPr lang="id-ID" sz="4044" dirty="0">
                <a:solidFill>
                  <a:srgbClr val="0070C0"/>
                </a:solidFill>
              </a:rPr>
              <a:t>(</a:t>
            </a:r>
            <a:r>
              <a:rPr lang="id-ID" sz="4044" i="1" dirty="0">
                <a:solidFill>
                  <a:srgbClr val="0070C0"/>
                </a:solidFill>
              </a:rPr>
              <a:t>x</a:t>
            </a:r>
            <a:r>
              <a:rPr lang="id-ID" sz="4044" dirty="0">
                <a:solidFill>
                  <a:srgbClr val="0070C0"/>
                </a:solidFill>
              </a:rPr>
              <a:t>)	= − </a:t>
            </a:r>
            <a:r>
              <a:rPr lang="id-ID" sz="4044" i="1" dirty="0">
                <a:solidFill>
                  <a:srgbClr val="0070C0"/>
                </a:solidFill>
              </a:rPr>
              <a:t>P</a:t>
            </a:r>
            <a:r>
              <a:rPr lang="id-ID" sz="4044" dirty="0">
                <a:solidFill>
                  <a:srgbClr val="0070C0"/>
                </a:solidFill>
              </a:rPr>
              <a:t>(</a:t>
            </a:r>
            <a:r>
              <a:rPr lang="id-ID" sz="4044" i="1" dirty="0">
                <a:solidFill>
                  <a:srgbClr val="0070C0"/>
                </a:solidFill>
              </a:rPr>
              <a:t>L</a:t>
            </a:r>
            <a:r>
              <a:rPr lang="id-ID" sz="4044" dirty="0">
                <a:solidFill>
                  <a:srgbClr val="0070C0"/>
                </a:solidFill>
              </a:rPr>
              <a:t> – </a:t>
            </a:r>
            <a:r>
              <a:rPr lang="id-ID" sz="4044" i="1" dirty="0">
                <a:solidFill>
                  <a:srgbClr val="0070C0"/>
                </a:solidFill>
              </a:rPr>
              <a:t>x</a:t>
            </a:r>
            <a:r>
              <a:rPr lang="id-ID" sz="4044" dirty="0">
                <a:solidFill>
                  <a:srgbClr val="0070C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317673" y="7571766"/>
                <a:ext cx="12101274" cy="151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dirty="0"/>
                  <a:t>Substitusikan fungsi </a:t>
                </a:r>
                <a:r>
                  <a:rPr lang="id-ID" sz="2600" i="1" dirty="0"/>
                  <a:t>M</a:t>
                </a:r>
                <a:r>
                  <a:rPr lang="id-ID" sz="2600" dirty="0"/>
                  <a:t>(</a:t>
                </a:r>
                <a:r>
                  <a:rPr lang="id-ID" sz="2600" i="1" dirty="0"/>
                  <a:t>x</a:t>
                </a:r>
                <a:r>
                  <a:rPr lang="id-ID" sz="2600" dirty="0"/>
                  <a:t>) ke dalam persamaan </a:t>
                </a:r>
              </a:p>
              <a:p>
                <a:endParaRPr lang="id-ID" sz="2600" dirty="0"/>
              </a:p>
              <a:p>
                <a:r>
                  <a:rPr lang="id-ID" sz="2600" dirty="0"/>
                  <a:t>	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id-ID" sz="26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2600" dirty="0"/>
                  <a:t> = − </a:t>
                </a:r>
                <a:r>
                  <a:rPr lang="id-ID" sz="2600" i="1" dirty="0"/>
                  <a:t>P</a:t>
                </a:r>
                <a:r>
                  <a:rPr lang="id-ID" sz="2600" dirty="0"/>
                  <a:t>(</a:t>
                </a:r>
                <a:r>
                  <a:rPr lang="id-ID" sz="2600" i="1" dirty="0"/>
                  <a:t>L</a:t>
                </a:r>
                <a:r>
                  <a:rPr lang="id-ID" sz="2600" dirty="0"/>
                  <a:t> – </a:t>
                </a:r>
                <a:r>
                  <a:rPr lang="id-ID" sz="2600" i="1" dirty="0"/>
                  <a:t>x</a:t>
                </a:r>
                <a:r>
                  <a:rPr lang="id-ID" sz="2600" dirty="0"/>
                  <a:t>) = − </a:t>
                </a:r>
                <a:r>
                  <a:rPr lang="id-ID" sz="2600" i="1" dirty="0"/>
                  <a:t>PL</a:t>
                </a:r>
                <a:r>
                  <a:rPr lang="id-ID" sz="2600" dirty="0"/>
                  <a:t> + </a:t>
                </a:r>
                <a:r>
                  <a:rPr lang="id-ID" sz="2600" i="1" dirty="0"/>
                  <a:t>Px</a:t>
                </a:r>
                <a:endParaRPr lang="id-ID" sz="2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673" y="7571766"/>
                <a:ext cx="12101274" cy="1516569"/>
              </a:xfrm>
              <a:prstGeom prst="rect">
                <a:avLst/>
              </a:prstGeom>
              <a:blipFill rotWithShape="0">
                <a:blip r:embed="rId2"/>
                <a:stretch>
                  <a:fillRect l="-907" t="-4016" b="-36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612594" y="7296145"/>
                <a:ext cx="2184243" cy="98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88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sz="288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id-ID" sz="2889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id-ID" sz="2889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sz="288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88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d-ID" sz="2889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id-ID" sz="2889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594" y="7296145"/>
                <a:ext cx="2184243" cy="984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82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7559" y="2078874"/>
                <a:ext cx="14646879" cy="748883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d-ID" noProof="1"/>
                  <a:t>Integrasikan persamaan tersebut terhadap </a:t>
                </a:r>
                <a:r>
                  <a:rPr lang="id-ID" i="1" noProof="1"/>
                  <a:t>x</a:t>
                </a:r>
                <a:r>
                  <a:rPr lang="id-ID" noProof="1"/>
                  <a:t> : </a:t>
                </a:r>
              </a:p>
              <a:p>
                <a:pPr marL="0" indent="0">
                  <a:buNone/>
                </a:pPr>
                <a:r>
                  <a:rPr lang="id-ID" noProof="1"/>
                  <a:t>	</a:t>
                </a:r>
                <a14:m>
                  <m:oMath xmlns:m="http://schemas.openxmlformats.org/officeDocument/2006/math">
                    <m:r>
                      <a:rPr lang="id-ID" i="1" noProof="1" dirty="0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id-ID" i="1" noProof="1" dirty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id-ID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noProof="1"/>
                  <a:t>	 = − </a:t>
                </a:r>
                <a:r>
                  <a:rPr lang="id-ID" i="1" noProof="1"/>
                  <a:t>PLx</a:t>
                </a:r>
                <a:r>
                  <a:rPr lang="id-ID" noProof="1"/>
                  <a:t> + ½</a:t>
                </a:r>
                <a:r>
                  <a:rPr lang="id-ID" i="1" noProof="1"/>
                  <a:t>P</a:t>
                </a:r>
                <a:r>
                  <a:rPr lang="id-ID" noProof="1"/>
                  <a:t>.</a:t>
                </a:r>
                <a:r>
                  <a:rPr lang="id-ID" i="1" noProof="1"/>
                  <a:t>x</a:t>
                </a:r>
                <a:r>
                  <a:rPr lang="id-ID" baseline="30000" noProof="1"/>
                  <a:t>2</a:t>
                </a:r>
                <a:r>
                  <a:rPr lang="id-ID" noProof="1"/>
                  <a:t> + </a:t>
                </a:r>
                <a:r>
                  <a:rPr lang="id-ID" i="1" noProof="1"/>
                  <a:t>C</a:t>
                </a:r>
                <a:r>
                  <a:rPr lang="id-ID" baseline="-25000" noProof="1"/>
                  <a:t>1</a:t>
                </a:r>
                <a:r>
                  <a:rPr lang="id-ID" noProof="1"/>
                  <a:t>	BC 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noProof="1"/>
                  <a:t> = 0 	pada </a:t>
                </a:r>
                <a:r>
                  <a:rPr lang="id-ID" i="1" noProof="1"/>
                  <a:t>x</a:t>
                </a:r>
                <a:r>
                  <a:rPr lang="id-ID" noProof="1"/>
                  <a:t> = 0</a:t>
                </a:r>
              </a:p>
              <a:p>
                <a:r>
                  <a:rPr lang="id-ID" noProof="1"/>
                  <a:t>Maka diperoleh bahwa </a:t>
                </a:r>
                <a:r>
                  <a:rPr lang="id-ID" i="1" noProof="1"/>
                  <a:t>C</a:t>
                </a:r>
                <a:r>
                  <a:rPr lang="id-ID" baseline="-25000" noProof="1"/>
                  <a:t>1</a:t>
                </a:r>
                <a:r>
                  <a:rPr lang="id-ID" noProof="1"/>
                  <a:t> = 0, sehingga </a:t>
                </a:r>
              </a:p>
              <a:p>
                <a:pPr marL="0" indent="0">
                  <a:buNone/>
                </a:pPr>
                <a:r>
                  <a:rPr lang="id-ID" noProof="1"/>
                  <a:t>	</a:t>
                </a:r>
                <a14:m>
                  <m:oMath xmlns:m="http://schemas.openxmlformats.org/officeDocument/2006/math">
                    <m:r>
                      <a:rPr lang="id-ID" i="1" noProof="1" dirty="0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id-ID" i="1" noProof="1" dirty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id-ID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id-ID" noProof="1"/>
                  <a:t>	 = − </a:t>
                </a:r>
                <a:r>
                  <a:rPr lang="id-ID" i="1" noProof="1"/>
                  <a:t>PLx</a:t>
                </a:r>
                <a:r>
                  <a:rPr lang="id-ID" noProof="1"/>
                  <a:t> + ½</a:t>
                </a:r>
                <a:r>
                  <a:rPr lang="id-ID" i="1" noProof="1"/>
                  <a:t>P</a:t>
                </a:r>
                <a:r>
                  <a:rPr lang="id-ID" noProof="1"/>
                  <a:t>.</a:t>
                </a:r>
                <a:r>
                  <a:rPr lang="id-ID" i="1" noProof="1"/>
                  <a:t>x</a:t>
                </a:r>
                <a:r>
                  <a:rPr lang="id-ID" baseline="30000" noProof="1"/>
                  <a:t>2</a:t>
                </a:r>
                <a:endParaRPr lang="id-ID" noProof="1"/>
              </a:p>
              <a:p>
                <a:r>
                  <a:rPr lang="id-ID" noProof="1"/>
                  <a:t>Integrasikan kembali persamaan tersebut menjadi :</a:t>
                </a:r>
              </a:p>
              <a:p>
                <a:pPr marL="0" indent="0">
                  <a:buNone/>
                </a:pPr>
                <a:r>
                  <a:rPr lang="id-ID" noProof="1"/>
                  <a:t>	</a:t>
                </a:r>
                <a:r>
                  <a:rPr lang="id-ID" i="1" noProof="1"/>
                  <a:t>EI.y</a:t>
                </a:r>
                <a:r>
                  <a:rPr lang="id-ID" noProof="1"/>
                  <a:t>	= − ½ </a:t>
                </a:r>
                <a:r>
                  <a:rPr lang="id-ID" i="1" noProof="1"/>
                  <a:t>PL</a:t>
                </a:r>
                <a:r>
                  <a:rPr lang="id-ID" noProof="1"/>
                  <a:t>.</a:t>
                </a:r>
                <a:r>
                  <a:rPr lang="id-ID" i="1" noProof="1"/>
                  <a:t>x</a:t>
                </a:r>
                <a:r>
                  <a:rPr lang="id-ID" baseline="30000" noProof="1"/>
                  <a:t>2</a:t>
                </a:r>
                <a:r>
                  <a:rPr lang="id-ID" noProof="1"/>
                  <a:t> + </a:t>
                </a:r>
                <a:r>
                  <a:rPr lang="id-ID" i="1" noProof="1"/>
                  <a:t>Px</a:t>
                </a:r>
                <a:r>
                  <a:rPr lang="id-ID" baseline="30000" noProof="1"/>
                  <a:t>3</a:t>
                </a:r>
                <a:r>
                  <a:rPr lang="id-ID" noProof="1"/>
                  <a:t>/6 + </a:t>
                </a:r>
                <a:r>
                  <a:rPr lang="id-ID" i="1" noProof="1"/>
                  <a:t>C</a:t>
                </a:r>
                <a:r>
                  <a:rPr lang="id-ID" baseline="-25000" noProof="1"/>
                  <a:t>2</a:t>
                </a:r>
                <a:r>
                  <a:rPr lang="id-ID" noProof="1"/>
                  <a:t>	BC : </a:t>
                </a:r>
                <a:r>
                  <a:rPr lang="id-ID" i="1" noProof="1"/>
                  <a:t>y</a:t>
                </a:r>
                <a:r>
                  <a:rPr lang="id-ID" noProof="1"/>
                  <a:t> = 0 pada </a:t>
                </a:r>
                <a:r>
                  <a:rPr lang="id-ID" i="1" noProof="1"/>
                  <a:t>x</a:t>
                </a:r>
                <a:r>
                  <a:rPr lang="id-ID" noProof="1"/>
                  <a:t> = 0</a:t>
                </a:r>
              </a:p>
              <a:p>
                <a:r>
                  <a:rPr lang="id-ID" noProof="1"/>
                  <a:t>maka dapat ditentukan bahwa </a:t>
                </a:r>
                <a:r>
                  <a:rPr lang="id-ID" i="1" noProof="1"/>
                  <a:t>C</a:t>
                </a:r>
                <a:r>
                  <a:rPr lang="id-ID" baseline="-25000" noProof="1"/>
                  <a:t>2</a:t>
                </a:r>
                <a:r>
                  <a:rPr lang="id-ID" noProof="1"/>
                  <a:t> = 0, sehingga :</a:t>
                </a:r>
              </a:p>
              <a:p>
                <a:pPr marL="0" indent="0">
                  <a:buNone/>
                </a:pPr>
                <a:r>
                  <a:rPr lang="id-ID" noProof="1"/>
                  <a:t>	</a:t>
                </a:r>
                <a:r>
                  <a:rPr lang="id-ID" sz="3467" b="1" noProof="1"/>
                  <a:t> </a:t>
                </a:r>
                <a:r>
                  <a:rPr lang="id-ID" sz="3467" b="1" i="1" noProof="1">
                    <a:solidFill>
                      <a:srgbClr val="00B050"/>
                    </a:solidFill>
                  </a:rPr>
                  <a:t>EI.y</a:t>
                </a:r>
                <a:r>
                  <a:rPr lang="id-ID" sz="3467" b="1" noProof="1">
                    <a:solidFill>
                      <a:srgbClr val="00B050"/>
                    </a:solidFill>
                  </a:rPr>
                  <a:t>	= − ½ </a:t>
                </a:r>
                <a:r>
                  <a:rPr lang="id-ID" sz="3467" b="1" i="1" noProof="1">
                    <a:solidFill>
                      <a:srgbClr val="00B050"/>
                    </a:solidFill>
                  </a:rPr>
                  <a:t>PL</a:t>
                </a:r>
                <a:r>
                  <a:rPr lang="id-ID" sz="3467" b="1" noProof="1">
                    <a:solidFill>
                      <a:srgbClr val="00B050"/>
                    </a:solidFill>
                  </a:rPr>
                  <a:t>.</a:t>
                </a:r>
                <a:r>
                  <a:rPr lang="id-ID" sz="3467" b="1" i="1" noProof="1">
                    <a:solidFill>
                      <a:srgbClr val="00B050"/>
                    </a:solidFill>
                  </a:rPr>
                  <a:t>x</a:t>
                </a:r>
                <a:r>
                  <a:rPr lang="id-ID" sz="3467" b="1" baseline="30000" noProof="1">
                    <a:solidFill>
                      <a:srgbClr val="00B050"/>
                    </a:solidFill>
                  </a:rPr>
                  <a:t>2</a:t>
                </a:r>
                <a:r>
                  <a:rPr lang="id-ID" sz="3467" b="1" noProof="1">
                    <a:solidFill>
                      <a:srgbClr val="00B050"/>
                    </a:solidFill>
                  </a:rPr>
                  <a:t> + </a:t>
                </a:r>
                <a:r>
                  <a:rPr lang="id-ID" sz="3467" b="1" i="1" noProof="1">
                    <a:solidFill>
                      <a:srgbClr val="00B050"/>
                    </a:solidFill>
                  </a:rPr>
                  <a:t>Px</a:t>
                </a:r>
                <a:r>
                  <a:rPr lang="id-ID" sz="3467" b="1" baseline="30000" noProof="1">
                    <a:solidFill>
                      <a:srgbClr val="00B050"/>
                    </a:solidFill>
                  </a:rPr>
                  <a:t>3</a:t>
                </a:r>
                <a:r>
                  <a:rPr lang="id-ID" sz="3467" b="1" noProof="1">
                    <a:solidFill>
                      <a:srgbClr val="00B050"/>
                    </a:solidFill>
                  </a:rPr>
                  <a:t>/6</a:t>
                </a:r>
                <a:endParaRPr lang="id-ID" sz="3467" noProof="1">
                  <a:solidFill>
                    <a:srgbClr val="00B050"/>
                  </a:solidFill>
                </a:endParaRPr>
              </a:p>
              <a:p>
                <a:r>
                  <a:rPr lang="id-ID" noProof="1"/>
                  <a:t>Pada titik 2, yaitu pada saat </a:t>
                </a:r>
                <a:r>
                  <a:rPr lang="id-ID" i="1" noProof="1"/>
                  <a:t>x</a:t>
                </a:r>
                <a:r>
                  <a:rPr lang="id-ID" noProof="1"/>
                  <a:t> = </a:t>
                </a:r>
                <a:r>
                  <a:rPr lang="id-ID" i="1" noProof="1"/>
                  <a:t>L</a:t>
                </a:r>
                <a:r>
                  <a:rPr lang="id-ID" noProof="1"/>
                  <a:t>, besar lendutan di titik 2 adalah :</a:t>
                </a:r>
              </a:p>
              <a:p>
                <a:pPr marL="0" indent="0">
                  <a:buNone/>
                </a:pPr>
                <a:r>
                  <a:rPr lang="en-US" noProof="1"/>
                  <a:t>	</a:t>
                </a:r>
                <a:r>
                  <a:rPr lang="id-ID" i="1" noProof="1"/>
                  <a:t>y</a:t>
                </a:r>
                <a:r>
                  <a:rPr lang="id-ID" noProof="1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 noProof="1" dirty="0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noProof="1"/>
                  <a:t> ( − ½.</a:t>
                </a:r>
                <a:r>
                  <a:rPr lang="id-ID" i="1" noProof="1"/>
                  <a:t>PL</a:t>
                </a:r>
                <a:r>
                  <a:rPr lang="id-ID" noProof="1"/>
                  <a:t>(</a:t>
                </a:r>
                <a:r>
                  <a:rPr lang="id-ID" i="1" noProof="1"/>
                  <a:t>L</a:t>
                </a:r>
                <a:r>
                  <a:rPr lang="id-ID" noProof="1"/>
                  <a:t>)</a:t>
                </a:r>
                <a:r>
                  <a:rPr lang="id-ID" baseline="30000" noProof="1"/>
                  <a:t>2</a:t>
                </a:r>
                <a:r>
                  <a:rPr lang="id-ID" noProof="1"/>
                  <a:t> + </a:t>
                </a:r>
                <a:r>
                  <a:rPr lang="id-ID" i="1" noProof="1"/>
                  <a:t>P</a:t>
                </a:r>
                <a:r>
                  <a:rPr lang="id-ID" noProof="1"/>
                  <a:t>(</a:t>
                </a:r>
                <a:r>
                  <a:rPr lang="id-ID" i="1" noProof="1"/>
                  <a:t>L</a:t>
                </a:r>
                <a:r>
                  <a:rPr lang="id-ID" noProof="1"/>
                  <a:t>)</a:t>
                </a:r>
                <a:r>
                  <a:rPr lang="id-ID" baseline="30000" noProof="1"/>
                  <a:t>3</a:t>
                </a:r>
                <a:r>
                  <a:rPr lang="id-ID" noProof="1"/>
                  <a:t>/6)	= </a:t>
                </a:r>
                <a14:m>
                  <m:oMath xmlns:m="http://schemas.openxmlformats.org/officeDocument/2006/math">
                    <m:r>
                      <a:rPr lang="id-ID" b="1" i="1" noProof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b="1" i="1" noProof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noProof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sSup>
                          <m:sSupPr>
                            <m:ctrlPr>
                              <a:rPr lang="id-ID" b="1" i="1" noProof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 noProof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id-ID" b="1" i="1" noProof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id-ID" b="1" i="1" noProof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d-ID" b="1" i="1" noProof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b="1" noProof="1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id-ID" noProof="1">
                    <a:solidFill>
                      <a:srgbClr val="FF0000"/>
                    </a:solidFill>
                  </a:rPr>
                  <a:t>Tanda negatif mengindikasikan bahwa lendutan yang terjadi adalah kearah bawah atau kearah sumbu </a:t>
                </a:r>
                <a:r>
                  <a:rPr lang="id-ID" i="1" noProof="1">
                    <a:solidFill>
                      <a:srgbClr val="FF0000"/>
                    </a:solidFill>
                  </a:rPr>
                  <a:t>y</a:t>
                </a:r>
                <a:r>
                  <a:rPr lang="id-ID" noProof="1">
                    <a:solidFill>
                      <a:srgbClr val="FF0000"/>
                    </a:solidFill>
                  </a:rPr>
                  <a:t> negatif.</a:t>
                </a:r>
              </a:p>
              <a:p>
                <a:endParaRPr lang="id-ID" noProof="1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559" y="2078874"/>
                <a:ext cx="14646879" cy="7488832"/>
              </a:xfrm>
              <a:blipFill rotWithShape="0">
                <a:blip r:embed="rId2"/>
                <a:stretch>
                  <a:fillRect l="-708" t="-8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80999" y="9321485"/>
            <a:ext cx="6656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600" noProof="1"/>
              <a:t>*) BC = Boundary Condition/kondisi batas</a:t>
            </a:r>
          </a:p>
        </p:txBody>
      </p:sp>
    </p:spTree>
    <p:extLst>
      <p:ext uri="{BB962C8B-B14F-4D97-AF65-F5344CB8AC3E}">
        <p14:creationId xmlns:p14="http://schemas.microsoft.com/office/powerpoint/2010/main" val="12915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14" y="1796130"/>
            <a:ext cx="16162414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2</a:t>
            </a:r>
            <a:endParaRPr lang="id-ID" dirty="0"/>
          </a:p>
          <a:p>
            <a:pPr algn="just"/>
            <a:r>
              <a:rPr lang="id-ID" sz="3467" dirty="0"/>
              <a:t>Tentukan persamaan kurva elastis dari balok tertumpu sederhana dalam </a:t>
            </a:r>
            <a:r>
              <a:rPr lang="es-GT" sz="3467" dirty="0"/>
              <a:t>G</a:t>
            </a:r>
            <a:r>
              <a:rPr lang="id-ID" sz="3467" dirty="0"/>
              <a:t>ambar. Gunakan dua sistem koordinat </a:t>
            </a:r>
            <a:r>
              <a:rPr lang="id-ID" sz="3467" i="1" dirty="0"/>
              <a:t>x</a:t>
            </a:r>
            <a:r>
              <a:rPr lang="id-ID" sz="3467" baseline="-25000" dirty="0"/>
              <a:t>1</a:t>
            </a:r>
            <a:r>
              <a:rPr lang="id-ID" sz="3467" dirty="0"/>
              <a:t> dan </a:t>
            </a:r>
            <a:r>
              <a:rPr lang="id-ID" sz="3467" i="1" dirty="0"/>
              <a:t>x</a:t>
            </a:r>
            <a:r>
              <a:rPr lang="id-ID" sz="3467" baseline="-25000" dirty="0"/>
              <a:t>2</a:t>
            </a:r>
            <a:r>
              <a:rPr lang="id-ID" sz="3467" dirty="0"/>
              <a:t> seperti nampak dalam gambar.</a:t>
            </a:r>
          </a:p>
          <a:p>
            <a:endParaRPr lang="id-ID" dirty="0"/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02566" y="4190094"/>
            <a:ext cx="6680567" cy="3278861"/>
            <a:chOff x="1027112" y="2455162"/>
            <a:chExt cx="4625008" cy="2269981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027112" y="2455162"/>
              <a:ext cx="4625008" cy="2269981"/>
              <a:chOff x="1972" y="10275"/>
              <a:chExt cx="6445" cy="3313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2343" y="10275"/>
                <a:ext cx="5782" cy="3313"/>
                <a:chOff x="2343" y="10022"/>
                <a:chExt cx="5782" cy="3313"/>
              </a:xfrm>
            </p:grpSpPr>
            <p:grpSp>
              <p:nvGrpSpPr>
                <p:cNvPr id="11" name="Group 14"/>
                <p:cNvGrpSpPr>
                  <a:grpSpLocks/>
                </p:cNvGrpSpPr>
                <p:nvPr/>
              </p:nvGrpSpPr>
              <p:grpSpPr bwMode="auto">
                <a:xfrm>
                  <a:off x="2343" y="10022"/>
                  <a:ext cx="5782" cy="2220"/>
                  <a:chOff x="2343" y="10245"/>
                  <a:chExt cx="5782" cy="2220"/>
                </a:xfrm>
              </p:grpSpPr>
              <p:grpSp>
                <p:nvGrpSpPr>
                  <p:cNvPr id="1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343" y="10245"/>
                    <a:ext cx="5782" cy="2220"/>
                    <a:chOff x="1794" y="6988"/>
                    <a:chExt cx="5782" cy="2220"/>
                  </a:xfrm>
                </p:grpSpPr>
                <p:sp>
                  <p:nvSpPr>
                    <p:cNvPr id="22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09" y="6988"/>
                      <a:ext cx="484" cy="4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endParaRPr lang="id-ID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4" y="8039"/>
                      <a:ext cx="484" cy="4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92" y="8039"/>
                      <a:ext cx="484" cy="4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lang="id-ID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8" y="8340"/>
                      <a:ext cx="718" cy="328"/>
                      <a:chOff x="3584" y="3629"/>
                      <a:chExt cx="1138" cy="590"/>
                    </a:xfrm>
                  </p:grpSpPr>
                  <p:sp>
                    <p:nvSpPr>
                      <p:cNvPr id="4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7" y="3629"/>
                        <a:ext cx="641" cy="32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41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4" y="3957"/>
                        <a:ext cx="1138" cy="262"/>
                        <a:chOff x="2460" y="4785"/>
                        <a:chExt cx="720" cy="180"/>
                      </a:xfrm>
                    </p:grpSpPr>
                    <p:sp>
                      <p:nvSpPr>
                        <p:cNvPr id="42" name="Rectangle 35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60" y="4785"/>
                          <a:ext cx="720" cy="18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43" name="AutoShap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0" y="4785"/>
                          <a:ext cx="72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2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54" y="8351"/>
                      <a:ext cx="718" cy="474"/>
                      <a:chOff x="4855" y="5983"/>
                      <a:chExt cx="759" cy="474"/>
                    </a:xfrm>
                  </p:grpSpPr>
                  <p:sp>
                    <p:nvSpPr>
                      <p:cNvPr id="34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97" y="5983"/>
                        <a:ext cx="428" cy="18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35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55" y="6311"/>
                        <a:ext cx="759" cy="146"/>
                        <a:chOff x="2460" y="4785"/>
                        <a:chExt cx="720" cy="180"/>
                      </a:xfrm>
                    </p:grpSpPr>
                    <p:sp>
                      <p:nvSpPr>
                        <p:cNvPr id="38" name="Rectangle 30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60" y="4785"/>
                          <a:ext cx="720" cy="18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9" name="AutoShap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0" y="4785"/>
                          <a:ext cx="72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36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 flipH="1" flipV="1">
                        <a:off x="5152" y="6168"/>
                        <a:ext cx="120" cy="14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7" name="AutoShap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55" y="6165"/>
                        <a:ext cx="66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27" name="AutoShap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9" y="6988"/>
                      <a:ext cx="0" cy="111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8" name="AutoShap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1" y="8668"/>
                      <a:ext cx="0" cy="52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9" name="AutoShap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7" y="8679"/>
                      <a:ext cx="2" cy="51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0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1" y="8098"/>
                      <a:ext cx="4901" cy="242"/>
                    </a:xfrm>
                    <a:prstGeom prst="rect">
                      <a:avLst/>
                    </a:prstGeom>
                    <a:noFill/>
                    <a:ln w="158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1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74" y="8681"/>
                      <a:ext cx="0" cy="52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2" name="AutoShap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9" y="8985"/>
                      <a:ext cx="3016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lg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3" name="AutoShap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99" y="8985"/>
                      <a:ext cx="1836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lg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8" y="11790"/>
                    <a:ext cx="509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8" y="11809"/>
                    <a:ext cx="509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AutoShape 13"/>
                <p:cNvSpPr>
                  <a:spLocks noChangeShapeType="1"/>
                </p:cNvSpPr>
                <p:nvPr/>
              </p:nvSpPr>
              <p:spPr bwMode="auto">
                <a:xfrm>
                  <a:off x="2748" y="12345"/>
                  <a:ext cx="9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3" name="AutoShape 12"/>
                <p:cNvSpPr>
                  <a:spLocks noChangeShapeType="1"/>
                </p:cNvSpPr>
                <p:nvPr/>
              </p:nvSpPr>
              <p:spPr bwMode="auto">
                <a:xfrm>
                  <a:off x="2740" y="12735"/>
                  <a:ext cx="324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4" name="AutoShape 11"/>
                <p:cNvSpPr>
                  <a:spLocks noChangeShapeType="1"/>
                </p:cNvSpPr>
                <p:nvPr/>
              </p:nvSpPr>
              <p:spPr bwMode="auto">
                <a:xfrm>
                  <a:off x="2740" y="12229"/>
                  <a:ext cx="0" cy="110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5" name="AutoShape 10"/>
                <p:cNvSpPr>
                  <a:spLocks noChangeShapeType="1"/>
                </p:cNvSpPr>
                <p:nvPr/>
              </p:nvSpPr>
              <p:spPr bwMode="auto">
                <a:xfrm>
                  <a:off x="2740" y="13155"/>
                  <a:ext cx="488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68" y="12094"/>
                  <a:ext cx="599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id-ID" altLang="id-ID" sz="2022" i="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id-ID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903" y="12508"/>
                  <a:ext cx="599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id-ID" altLang="id-ID" sz="2022" i="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id-ID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063" y="12756"/>
                  <a:ext cx="599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" name="AutoShape 5"/>
              <p:cNvSpPr>
                <a:spLocks noChangeShapeType="1"/>
              </p:cNvSpPr>
              <p:nvPr/>
            </p:nvSpPr>
            <p:spPr bwMode="auto">
              <a:xfrm flipV="1">
                <a:off x="2748" y="11722"/>
                <a:ext cx="0" cy="87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8" name="AutoShape 4"/>
              <p:cNvSpPr>
                <a:spLocks noChangeShapeType="1"/>
              </p:cNvSpPr>
              <p:nvPr/>
            </p:nvSpPr>
            <p:spPr bwMode="auto">
              <a:xfrm flipV="1">
                <a:off x="7623" y="11722"/>
                <a:ext cx="0" cy="87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1972" y="12111"/>
                <a:ext cx="776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Pb/L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7641" y="12124"/>
                <a:ext cx="776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Pa/L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484" name="AutoShape 52"/>
            <p:cNvCxnSpPr>
              <a:cxnSpLocks noChangeShapeType="1"/>
            </p:cNvCxnSpPr>
            <p:nvPr/>
          </p:nvCxnSpPr>
          <p:spPr bwMode="auto">
            <a:xfrm>
              <a:off x="5093676" y="4031406"/>
              <a:ext cx="0" cy="6937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742729" y="4180303"/>
                <a:ext cx="5782946" cy="204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dirty="0"/>
                  <a:t>Untuk 0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x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a</a:t>
                </a:r>
                <a:endParaRPr lang="id-ID" sz="2600" dirty="0"/>
              </a:p>
              <a:p>
                <a:r>
                  <a:rPr lang="id-ID" sz="2600" dirty="0"/>
                  <a:t>	</a:t>
                </a:r>
                <a:r>
                  <a:rPr lang="id-ID" sz="2600" i="1" dirty="0"/>
                  <a:t>M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(</a:t>
                </a:r>
                <a:r>
                  <a:rPr lang="id-ID" sz="2600" i="1" dirty="0"/>
                  <a:t>x</a:t>
                </a:r>
                <a:r>
                  <a:rPr lang="id-ID" sz="2600" dirty="0"/>
                  <a:t>)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𝑃𝑏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d-ID" sz="2600" i="1" dirty="0"/>
                  <a:t>x</a:t>
                </a:r>
                <a:r>
                  <a:rPr lang="id-ID" sz="2600" baseline="-25000" dirty="0"/>
                  <a:t>1</a:t>
                </a:r>
                <a:endParaRPr lang="id-ID" sz="2600" dirty="0"/>
              </a:p>
              <a:p>
                <a:r>
                  <a:rPr lang="id-ID" sz="2600" dirty="0"/>
                  <a:t>Untuk </a:t>
                </a:r>
                <a:r>
                  <a:rPr lang="id-ID" sz="2600" i="1" dirty="0"/>
                  <a:t>a</a:t>
                </a:r>
                <a:r>
                  <a:rPr lang="id-ID" sz="2600" dirty="0"/>
                  <a:t>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x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L</a:t>
                </a:r>
                <a:r>
                  <a:rPr lang="id-ID" sz="2600" dirty="0"/>
                  <a:t> :</a:t>
                </a:r>
              </a:p>
              <a:p>
                <a:r>
                  <a:rPr lang="id-ID" sz="2600" dirty="0"/>
                  <a:t>	</a:t>
                </a:r>
                <a:r>
                  <a:rPr lang="id-ID" sz="2600" i="1" dirty="0"/>
                  <a:t>M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(</a:t>
                </a:r>
                <a:r>
                  <a:rPr lang="id-ID" sz="2600" i="1" dirty="0"/>
                  <a:t>x</a:t>
                </a:r>
                <a:r>
                  <a:rPr lang="id-ID" sz="2600" dirty="0"/>
                  <a:t>)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𝑃𝑏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d-ID" sz="2600" i="1" dirty="0"/>
                  <a:t>x</a:t>
                </a:r>
                <a:r>
                  <a:rPr lang="id-ID" sz="2600" baseline="-25000" dirty="0"/>
                  <a:t>2 </a:t>
                </a:r>
                <a:r>
                  <a:rPr lang="id-ID" sz="2600" dirty="0"/>
                  <a:t> − </a:t>
                </a:r>
                <a:r>
                  <a:rPr lang="id-ID" sz="2600" i="1" dirty="0"/>
                  <a:t>P</a:t>
                </a:r>
                <a:r>
                  <a:rPr lang="id-ID" sz="2600" dirty="0"/>
                  <a:t>(</a:t>
                </a:r>
                <a:r>
                  <a:rPr lang="id-ID" sz="2600" i="1" dirty="0"/>
                  <a:t>x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– </a:t>
                </a:r>
                <a:r>
                  <a:rPr lang="id-ID" sz="2600" i="1" dirty="0"/>
                  <a:t>a</a:t>
                </a:r>
                <a:r>
                  <a:rPr lang="id-ID" sz="2600" dirty="0"/>
                  <a:t>)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729" y="4180303"/>
                <a:ext cx="5782946" cy="2040815"/>
              </a:xfrm>
              <a:prstGeom prst="rect">
                <a:avLst/>
              </a:prstGeom>
              <a:blipFill rotWithShape="0">
                <a:blip r:embed="rId2"/>
                <a:stretch>
                  <a:fillRect l="-1897" t="-3284" b="-20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13093033" y="4384618"/>
            <a:ext cx="351410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noProof="1">
                <a:solidFill>
                  <a:schemeClr val="accent5">
                    <a:lumMod val="75000"/>
                  </a:schemeClr>
                </a:solidFill>
              </a:rPr>
              <a:t>Kondisi Batas (BC) :</a:t>
            </a:r>
          </a:p>
          <a:p>
            <a:r>
              <a:rPr lang="id-ID" sz="2600" i="1" dirty="0"/>
              <a:t>y</a:t>
            </a:r>
            <a:r>
              <a:rPr lang="id-ID" sz="2600" baseline="-25000" dirty="0"/>
              <a:t>1</a:t>
            </a:r>
            <a:r>
              <a:rPr lang="id-ID" sz="2600" dirty="0"/>
              <a:t> = 0 pada </a:t>
            </a:r>
            <a:r>
              <a:rPr lang="id-ID" sz="2600" i="1" dirty="0"/>
              <a:t>x</a:t>
            </a:r>
            <a:r>
              <a:rPr lang="id-ID" sz="2600" baseline="-25000" dirty="0"/>
              <a:t>1</a:t>
            </a:r>
            <a:r>
              <a:rPr lang="id-ID" sz="2600" dirty="0"/>
              <a:t> = 0</a:t>
            </a:r>
            <a:endParaRPr lang="en-US" sz="2600" dirty="0"/>
          </a:p>
          <a:p>
            <a:r>
              <a:rPr lang="id-ID" sz="2600" i="1" dirty="0"/>
              <a:t>y</a:t>
            </a:r>
            <a:r>
              <a:rPr lang="id-ID" sz="2600" baseline="-25000" dirty="0"/>
              <a:t>2</a:t>
            </a:r>
            <a:r>
              <a:rPr lang="id-ID" sz="2600" dirty="0"/>
              <a:t> = 0 pada saat </a:t>
            </a:r>
            <a:r>
              <a:rPr lang="id-ID" sz="2600" i="1" dirty="0"/>
              <a:t>x</a:t>
            </a:r>
            <a:r>
              <a:rPr lang="id-ID" sz="2600" baseline="-25000" dirty="0"/>
              <a:t>2</a:t>
            </a:r>
            <a:r>
              <a:rPr lang="id-ID" sz="2600" dirty="0"/>
              <a:t> = </a:t>
            </a:r>
            <a:r>
              <a:rPr lang="id-ID" sz="2600" i="1" dirty="0"/>
              <a:t>L</a:t>
            </a:r>
            <a:endParaRPr lang="id-ID" sz="26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183457" y="7590260"/>
            <a:ext cx="5268585" cy="2005976"/>
            <a:chOff x="983921" y="5222401"/>
            <a:chExt cx="3647482" cy="1388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1036632" y="5671609"/>
                  <a:ext cx="1098585" cy="5438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id-ID" sz="2889" i="1" noProof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89" i="1" noProof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d-ID" sz="2889" i="1" noProof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id-ID" sz="2889" noProof="1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d-ID" sz="2889" i="1" noProof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889" i="1" noProof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d-ID" sz="2889" i="1" noProof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889" i="1" noProof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id-ID" sz="2889" noProof="1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632" y="5671609"/>
                  <a:ext cx="1098585" cy="54383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344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1036632" y="6270232"/>
              <a:ext cx="3594771" cy="34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00" i="1" noProof="1"/>
                <a:t>y</a:t>
              </a:r>
              <a:r>
                <a:rPr lang="id-ID" sz="2600" baseline="-25000" noProof="1"/>
                <a:t>1</a:t>
              </a:r>
              <a:r>
                <a:rPr lang="id-ID" sz="2600" noProof="1"/>
                <a:t> = </a:t>
              </a:r>
              <a:r>
                <a:rPr lang="id-ID" sz="2600" i="1" noProof="1"/>
                <a:t>y</a:t>
              </a:r>
              <a:r>
                <a:rPr lang="id-ID" sz="2600" baseline="-25000" noProof="1"/>
                <a:t>2</a:t>
              </a:r>
              <a:r>
                <a:rPr lang="id-ID" sz="2600" noProof="1"/>
                <a:t>	 pada saat </a:t>
              </a:r>
              <a:r>
                <a:rPr lang="id-ID" sz="2600" i="1" noProof="1"/>
                <a:t>x</a:t>
              </a:r>
              <a:r>
                <a:rPr lang="id-ID" sz="2600" baseline="-25000" noProof="1"/>
                <a:t>1</a:t>
              </a:r>
              <a:r>
                <a:rPr lang="id-ID" sz="2600" noProof="1"/>
                <a:t> = </a:t>
              </a:r>
              <a:r>
                <a:rPr lang="id-ID" sz="2600" i="1" noProof="1"/>
                <a:t>x</a:t>
              </a:r>
              <a:r>
                <a:rPr lang="id-ID" sz="2600" baseline="-25000" noProof="1"/>
                <a:t>2</a:t>
              </a:r>
              <a:r>
                <a:rPr lang="id-ID" sz="2600" noProof="1"/>
                <a:t> = 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83921" y="5222401"/>
              <a:ext cx="2783543" cy="34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noProof="1">
                  <a:solidFill>
                    <a:schemeClr val="accent6">
                      <a:lumMod val="75000"/>
                    </a:schemeClr>
                  </a:solidFill>
                </a:rPr>
                <a:t>Syarat kekontinuan</a:t>
              </a:r>
              <a:r>
                <a:rPr lang="en-US" sz="2600" b="1" noProof="1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600" noProof="1"/>
                <a:t>:</a:t>
              </a:r>
              <a:endParaRPr lang="id-ID" sz="2600" noProof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0905" y="6683275"/>
                <a:ext cx="6604000" cy="2075312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id-ID" sz="2600" dirty="0"/>
                  <a:t>Untuk</a:t>
                </a:r>
                <a:r>
                  <a:rPr lang="en-US" sz="2600" dirty="0"/>
                  <a:t> :</a:t>
                </a:r>
                <a:r>
                  <a:rPr lang="id-ID" sz="2600" dirty="0"/>
                  <a:t> 0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x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a</a:t>
                </a:r>
                <a:r>
                  <a:rPr lang="es-GT" sz="2600" i="1" dirty="0"/>
                  <a:t>		</a:t>
                </a:r>
              </a:p>
              <a:p>
                <a:r>
                  <a:rPr lang="id-ID" sz="2600" b="1" i="1" dirty="0">
                    <a:solidFill>
                      <a:srgbClr val="7030A0"/>
                    </a:solidFill>
                  </a:rPr>
                  <a:t>y</a:t>
                </a:r>
                <a:r>
                  <a:rPr lang="id-ID" sz="2600" b="1" baseline="-25000" dirty="0">
                    <a:solidFill>
                      <a:srgbClr val="7030A0"/>
                    </a:solidFill>
                  </a:rPr>
                  <a:t>1</a:t>
                </a:r>
                <a:r>
                  <a:rPr lang="id-ID" sz="2600" b="1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𝑷𝒃</m:t>
                        </m:r>
                      </m:num>
                      <m:den>
                        <m: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𝑬𝑰𝑳</m:t>
                        </m:r>
                      </m:den>
                    </m:f>
                    <m:d>
                      <m:dPr>
                        <m:ctrlP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d-ID" sz="26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d-ID" sz="26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d-ID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d-ID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id-ID" sz="2600" b="1" dirty="0">
                  <a:solidFill>
                    <a:srgbClr val="7030A0"/>
                  </a:solidFill>
                </a:endParaRPr>
              </a:p>
              <a:p>
                <a:r>
                  <a:rPr lang="id-ID" sz="2600" noProof="1"/>
                  <a:t>Untuk : </a:t>
                </a:r>
                <a:r>
                  <a:rPr lang="id-ID" sz="2600" i="1" dirty="0"/>
                  <a:t>a</a:t>
                </a:r>
                <a:r>
                  <a:rPr lang="id-ID" sz="2600" dirty="0"/>
                  <a:t>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x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 </a:t>
                </a:r>
                <a:r>
                  <a:rPr lang="id-ID" sz="2600" u="sng" dirty="0"/>
                  <a:t>&lt;</a:t>
                </a:r>
                <a:r>
                  <a:rPr lang="id-ID" sz="2600" dirty="0"/>
                  <a:t> </a:t>
                </a:r>
                <a:r>
                  <a:rPr lang="id-ID" sz="2600" i="1" dirty="0"/>
                  <a:t>L</a:t>
                </a:r>
                <a:r>
                  <a:rPr lang="id-ID" sz="2600" dirty="0"/>
                  <a:t> :	</a:t>
                </a:r>
                <a:r>
                  <a:rPr lang="es-GT" sz="2600" dirty="0"/>
                  <a:t>		</a:t>
                </a:r>
              </a:p>
              <a:p>
                <a:r>
                  <a:rPr lang="id-ID" sz="2600" b="1" i="1" dirty="0">
                    <a:solidFill>
                      <a:srgbClr val="FF0000"/>
                    </a:solidFill>
                  </a:rPr>
                  <a:t>y</a:t>
                </a:r>
                <a:r>
                  <a:rPr lang="id-ID" sz="26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id-ID" sz="26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𝑷𝒃</m:t>
                        </m:r>
                      </m:num>
                      <m:den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𝑬𝑰𝑳</m:t>
                        </m:r>
                      </m:den>
                    </m:f>
                    <m:d>
                      <m:dPr>
                        <m:ctrlP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p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  <m:sSup>
                          <m:sSupPr>
                            <m:ctrlP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d-ID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d-ID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id-ID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905" y="6683275"/>
                <a:ext cx="6604000" cy="2075312"/>
              </a:xfrm>
              <a:prstGeom prst="rect">
                <a:avLst/>
              </a:prstGeom>
              <a:blipFill rotWithShape="0">
                <a:blip r:embed="rId4"/>
                <a:stretch>
                  <a:fillRect l="-1662" t="-2933" b="-14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4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207</TotalTime>
  <Words>485</Words>
  <Application>Microsoft Office PowerPoint</Application>
  <PresentationFormat>Custom</PresentationFormat>
  <Paragraphs>165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PowerPoint Presentation</vt:lpstr>
      <vt:lpstr>PowerPoint Presentation</vt:lpstr>
      <vt:lpstr>PowerPoint Presentation</vt:lpstr>
      <vt:lpstr>Teori Elastisitas Balok</vt:lpstr>
      <vt:lpstr>PowerPoint Presentation</vt:lpstr>
      <vt:lpstr>Metode Integrasi Ganda/Double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19</cp:revision>
  <dcterms:created xsi:type="dcterms:W3CDTF">2020-09-14T03:13:02Z</dcterms:created>
  <dcterms:modified xsi:type="dcterms:W3CDTF">2021-04-05T02:24:48Z</dcterms:modified>
</cp:coreProperties>
</file>