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5" r:id="rId3"/>
    <p:sldId id="345" r:id="rId4"/>
    <p:sldId id="323" r:id="rId5"/>
    <p:sldId id="379" r:id="rId6"/>
    <p:sldId id="378" r:id="rId7"/>
    <p:sldId id="371" r:id="rId8"/>
    <p:sldId id="373" r:id="rId9"/>
    <p:sldId id="374" r:id="rId10"/>
    <p:sldId id="341" r:id="rId11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66FF"/>
    <a:srgbClr val="4D4D4D"/>
    <a:srgbClr val="FF505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544" autoAdjust="0"/>
    <p:restoredTop sz="94660"/>
  </p:normalViewPr>
  <p:slideViewPr>
    <p:cSldViewPr snapToGrid="0">
      <p:cViewPr varScale="1">
        <p:scale>
          <a:sx n="63" d="100"/>
          <a:sy n="63" d="100"/>
        </p:scale>
        <p:origin x="102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1C3BFEF-B5F7-4922-AA90-C3060B142F95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id-ID"/>
        </a:p>
      </dgm:t>
    </dgm:pt>
    <dgm:pt modelId="{6C998487-0494-495C-88A9-CCDBEDB2FEF4}">
      <dgm:prSet phldrT="[Text]"/>
      <dgm:spPr/>
      <dgm:t>
        <a:bodyPr/>
        <a:lstStyle/>
        <a:p>
          <a:r>
            <a:rPr lang="id-ID" dirty="0" smtClean="0"/>
            <a:t>RENCANA PRAKTIKUM</a:t>
          </a:r>
          <a:endParaRPr lang="id-ID" dirty="0"/>
        </a:p>
      </dgm:t>
    </dgm:pt>
    <dgm:pt modelId="{9D417187-1B64-4597-8FDC-B7F55A4C86ED}" type="parTrans" cxnId="{24481169-0EE6-4151-85B2-0D279270EE84}">
      <dgm:prSet/>
      <dgm:spPr/>
      <dgm:t>
        <a:bodyPr/>
        <a:lstStyle/>
        <a:p>
          <a:endParaRPr lang="id-ID"/>
        </a:p>
      </dgm:t>
    </dgm:pt>
    <dgm:pt modelId="{F449594E-9FD3-4B9A-A71F-74B27731C5C8}" type="sibTrans" cxnId="{24481169-0EE6-4151-85B2-0D279270EE84}">
      <dgm:prSet/>
      <dgm:spPr/>
      <dgm:t>
        <a:bodyPr/>
        <a:lstStyle/>
        <a:p>
          <a:endParaRPr lang="id-ID"/>
        </a:p>
      </dgm:t>
    </dgm:pt>
    <dgm:pt modelId="{09DFFBE3-7A95-4FBC-96A9-4CDC3D76F703}">
      <dgm:prSet phldrT="[Text]"/>
      <dgm:spPr/>
      <dgm:t>
        <a:bodyPr/>
        <a:lstStyle/>
        <a:p>
          <a:r>
            <a:rPr lang="id-ID" dirty="0" smtClean="0"/>
            <a:t>TEORI DASAR PERCOBAAN</a:t>
          </a:r>
          <a:endParaRPr lang="id-ID" dirty="0"/>
        </a:p>
      </dgm:t>
    </dgm:pt>
    <dgm:pt modelId="{BC2EF3D6-99AF-401D-B287-734F604EED43}" type="parTrans" cxnId="{CFD8C16F-BBDB-4A4B-90CB-C1E465A1B0D8}">
      <dgm:prSet/>
      <dgm:spPr/>
      <dgm:t>
        <a:bodyPr/>
        <a:lstStyle/>
        <a:p>
          <a:endParaRPr lang="id-ID"/>
        </a:p>
      </dgm:t>
    </dgm:pt>
    <dgm:pt modelId="{E798834C-D30B-4695-B2DA-578E8B7A4F0B}" type="sibTrans" cxnId="{CFD8C16F-BBDB-4A4B-90CB-C1E465A1B0D8}">
      <dgm:prSet/>
      <dgm:spPr/>
      <dgm:t>
        <a:bodyPr/>
        <a:lstStyle/>
        <a:p>
          <a:endParaRPr lang="id-ID"/>
        </a:p>
      </dgm:t>
    </dgm:pt>
    <dgm:pt modelId="{DEC0B647-16A5-4ADD-AD44-E9DD3094A6AC}">
      <dgm:prSet phldrT="[Text]"/>
      <dgm:spPr/>
      <dgm:t>
        <a:bodyPr/>
        <a:lstStyle/>
        <a:p>
          <a:r>
            <a:rPr lang="id-ID" dirty="0" smtClean="0"/>
            <a:t>TAHAPAN PRAKTIKUM</a:t>
          </a:r>
          <a:endParaRPr lang="id-ID" dirty="0"/>
        </a:p>
      </dgm:t>
    </dgm:pt>
    <dgm:pt modelId="{0FCF7D7B-8AA7-4F28-A5F1-AEC706468211}" type="parTrans" cxnId="{BF11C865-668A-42CB-9532-0B5F4C5C7BDF}">
      <dgm:prSet/>
      <dgm:spPr/>
      <dgm:t>
        <a:bodyPr/>
        <a:lstStyle/>
        <a:p>
          <a:endParaRPr lang="id-ID"/>
        </a:p>
      </dgm:t>
    </dgm:pt>
    <dgm:pt modelId="{28FB1A8B-5F21-4E88-8594-426114AB0BED}" type="sibTrans" cxnId="{BF11C865-668A-42CB-9532-0B5F4C5C7BDF}">
      <dgm:prSet/>
      <dgm:spPr/>
      <dgm:t>
        <a:bodyPr/>
        <a:lstStyle/>
        <a:p>
          <a:endParaRPr lang="id-ID"/>
        </a:p>
      </dgm:t>
    </dgm:pt>
    <dgm:pt modelId="{83B329B3-E626-4D39-B3BF-FEF1CD6ED99A}">
      <dgm:prSet phldrT="[Text]"/>
      <dgm:spPr/>
      <dgm:t>
        <a:bodyPr/>
        <a:lstStyle/>
        <a:p>
          <a:r>
            <a:rPr lang="id-ID" dirty="0" smtClean="0"/>
            <a:t>PENYUSUNAN LAPORAN</a:t>
          </a:r>
          <a:endParaRPr lang="id-ID" dirty="0"/>
        </a:p>
      </dgm:t>
    </dgm:pt>
    <dgm:pt modelId="{697EAEC0-DF43-4775-B2ED-EA4D9BA26D35}" type="parTrans" cxnId="{55E868F5-35FD-4D12-BA29-A56A8A6E18C5}">
      <dgm:prSet/>
      <dgm:spPr/>
      <dgm:t>
        <a:bodyPr/>
        <a:lstStyle/>
        <a:p>
          <a:endParaRPr lang="id-ID"/>
        </a:p>
      </dgm:t>
    </dgm:pt>
    <dgm:pt modelId="{E68052DD-D024-4274-B6DE-9F4EFDCE15DA}" type="sibTrans" cxnId="{55E868F5-35FD-4D12-BA29-A56A8A6E18C5}">
      <dgm:prSet/>
      <dgm:spPr/>
      <dgm:t>
        <a:bodyPr/>
        <a:lstStyle/>
        <a:p>
          <a:endParaRPr lang="id-ID"/>
        </a:p>
      </dgm:t>
    </dgm:pt>
    <dgm:pt modelId="{F846D620-6B81-4070-B5CB-DEFD6478CB9C}">
      <dgm:prSet phldrT="[Text]"/>
      <dgm:spPr/>
      <dgm:t>
        <a:bodyPr/>
        <a:lstStyle/>
        <a:p>
          <a:r>
            <a:rPr lang="id-ID" dirty="0" smtClean="0"/>
            <a:t>LEMBAR KERJA PENGAMATAN</a:t>
          </a:r>
          <a:endParaRPr lang="id-ID" dirty="0"/>
        </a:p>
      </dgm:t>
    </dgm:pt>
    <dgm:pt modelId="{73924A9C-80DD-426A-BF9E-618C28D54DF5}" type="parTrans" cxnId="{9001E853-C2C5-4A09-9533-444AB95BD82C}">
      <dgm:prSet/>
      <dgm:spPr/>
      <dgm:t>
        <a:bodyPr/>
        <a:lstStyle/>
        <a:p>
          <a:endParaRPr lang="id-ID"/>
        </a:p>
      </dgm:t>
    </dgm:pt>
    <dgm:pt modelId="{7051660F-58AD-4A5C-83CD-E5AFABB7B7C6}" type="sibTrans" cxnId="{9001E853-C2C5-4A09-9533-444AB95BD82C}">
      <dgm:prSet/>
      <dgm:spPr/>
      <dgm:t>
        <a:bodyPr/>
        <a:lstStyle/>
        <a:p>
          <a:endParaRPr lang="id-ID"/>
        </a:p>
      </dgm:t>
    </dgm:pt>
    <dgm:pt modelId="{7EFA48CF-B910-439F-875C-DD35030BEB62}" type="pres">
      <dgm:prSet presAssocID="{D1C3BFEF-B5F7-4922-AA90-C3060B142F95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id-ID"/>
        </a:p>
      </dgm:t>
    </dgm:pt>
    <dgm:pt modelId="{FBAE304F-32BB-444E-8363-C7B966209808}" type="pres">
      <dgm:prSet presAssocID="{D1C3BFEF-B5F7-4922-AA90-C3060B142F95}" presName="Name1" presStyleCnt="0"/>
      <dgm:spPr/>
    </dgm:pt>
    <dgm:pt modelId="{51DBF481-BE30-4F2F-90D9-B1AC7F66718A}" type="pres">
      <dgm:prSet presAssocID="{D1C3BFEF-B5F7-4922-AA90-C3060B142F95}" presName="cycle" presStyleCnt="0"/>
      <dgm:spPr/>
    </dgm:pt>
    <dgm:pt modelId="{94C06402-11C9-4CD5-8806-AF9CFBD5CC27}" type="pres">
      <dgm:prSet presAssocID="{D1C3BFEF-B5F7-4922-AA90-C3060B142F95}" presName="srcNode" presStyleLbl="node1" presStyleIdx="0" presStyleCnt="5"/>
      <dgm:spPr/>
    </dgm:pt>
    <dgm:pt modelId="{CCA9BA13-FE59-4248-B57F-F203B1A5B842}" type="pres">
      <dgm:prSet presAssocID="{D1C3BFEF-B5F7-4922-AA90-C3060B142F95}" presName="conn" presStyleLbl="parChTrans1D2" presStyleIdx="0" presStyleCnt="1"/>
      <dgm:spPr/>
      <dgm:t>
        <a:bodyPr/>
        <a:lstStyle/>
        <a:p>
          <a:endParaRPr lang="id-ID"/>
        </a:p>
      </dgm:t>
    </dgm:pt>
    <dgm:pt modelId="{30620C1E-60CE-4B9E-AA38-65DAD0FBA5D2}" type="pres">
      <dgm:prSet presAssocID="{D1C3BFEF-B5F7-4922-AA90-C3060B142F95}" presName="extraNode" presStyleLbl="node1" presStyleIdx="0" presStyleCnt="5"/>
      <dgm:spPr/>
    </dgm:pt>
    <dgm:pt modelId="{08FC718A-0E00-49E6-8A32-92D47CDA875D}" type="pres">
      <dgm:prSet presAssocID="{D1C3BFEF-B5F7-4922-AA90-C3060B142F95}" presName="dstNode" presStyleLbl="node1" presStyleIdx="0" presStyleCnt="5"/>
      <dgm:spPr/>
    </dgm:pt>
    <dgm:pt modelId="{94BBC4C2-67A3-44A1-92BF-496D69ACEB9D}" type="pres">
      <dgm:prSet presAssocID="{6C998487-0494-495C-88A9-CCDBEDB2FEF4}" presName="text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D0C12F83-4EC4-47C3-90EF-F3A0600AB887}" type="pres">
      <dgm:prSet presAssocID="{6C998487-0494-495C-88A9-CCDBEDB2FEF4}" presName="accent_1" presStyleCnt="0"/>
      <dgm:spPr/>
    </dgm:pt>
    <dgm:pt modelId="{267C4FF2-83A0-4EB3-9C93-306B29E516FC}" type="pres">
      <dgm:prSet presAssocID="{6C998487-0494-495C-88A9-CCDBEDB2FEF4}" presName="accentRepeatNode" presStyleLbl="solidFgAcc1" presStyleIdx="0" presStyleCnt="5"/>
      <dgm:spPr/>
    </dgm:pt>
    <dgm:pt modelId="{F40BBB9C-6350-4B74-ABA4-6F6CD6B4C3DF}" type="pres">
      <dgm:prSet presAssocID="{09DFFBE3-7A95-4FBC-96A9-4CDC3D76F703}" presName="text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F2C11D9F-89E6-4624-AFEB-7AC7255502D1}" type="pres">
      <dgm:prSet presAssocID="{09DFFBE3-7A95-4FBC-96A9-4CDC3D76F703}" presName="accent_2" presStyleCnt="0"/>
      <dgm:spPr/>
    </dgm:pt>
    <dgm:pt modelId="{268517FA-D8DD-406B-A303-259332949D89}" type="pres">
      <dgm:prSet presAssocID="{09DFFBE3-7A95-4FBC-96A9-4CDC3D76F703}" presName="accentRepeatNode" presStyleLbl="solidFgAcc1" presStyleIdx="1" presStyleCnt="5"/>
      <dgm:spPr/>
    </dgm:pt>
    <dgm:pt modelId="{0F9A86AB-2F21-4A43-BAB3-1AD53ECA2664}" type="pres">
      <dgm:prSet presAssocID="{DEC0B647-16A5-4ADD-AD44-E9DD3094A6AC}" presName="text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E330F694-CE22-4165-B8C1-C0AF81F18472}" type="pres">
      <dgm:prSet presAssocID="{DEC0B647-16A5-4ADD-AD44-E9DD3094A6AC}" presName="accent_3" presStyleCnt="0"/>
      <dgm:spPr/>
    </dgm:pt>
    <dgm:pt modelId="{2945C0F1-E4D7-4497-94E6-07D0B92CC5D0}" type="pres">
      <dgm:prSet presAssocID="{DEC0B647-16A5-4ADD-AD44-E9DD3094A6AC}" presName="accentRepeatNode" presStyleLbl="solidFgAcc1" presStyleIdx="2" presStyleCnt="5"/>
      <dgm:spPr/>
    </dgm:pt>
    <dgm:pt modelId="{2DBDA62C-8622-43C7-A02D-28C693DDF42C}" type="pres">
      <dgm:prSet presAssocID="{83B329B3-E626-4D39-B3BF-FEF1CD6ED99A}" presName="text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D2D6BDF5-DAF7-4804-A2CA-D521CC3E059C}" type="pres">
      <dgm:prSet presAssocID="{83B329B3-E626-4D39-B3BF-FEF1CD6ED99A}" presName="accent_4" presStyleCnt="0"/>
      <dgm:spPr/>
    </dgm:pt>
    <dgm:pt modelId="{60A90A4A-8925-4977-A07D-7C0F0E5C4A5D}" type="pres">
      <dgm:prSet presAssocID="{83B329B3-E626-4D39-B3BF-FEF1CD6ED99A}" presName="accentRepeatNode" presStyleLbl="solidFgAcc1" presStyleIdx="3" presStyleCnt="5"/>
      <dgm:spPr/>
    </dgm:pt>
    <dgm:pt modelId="{9934F3C3-79C5-4FAC-A31E-00A61F94CA44}" type="pres">
      <dgm:prSet presAssocID="{F846D620-6B81-4070-B5CB-DEFD6478CB9C}" presName="text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5D890412-300B-4208-9013-663D2250587D}" type="pres">
      <dgm:prSet presAssocID="{F846D620-6B81-4070-B5CB-DEFD6478CB9C}" presName="accent_5" presStyleCnt="0"/>
      <dgm:spPr/>
    </dgm:pt>
    <dgm:pt modelId="{3FAEF256-BC44-4608-9D50-EECEF2A58589}" type="pres">
      <dgm:prSet presAssocID="{F846D620-6B81-4070-B5CB-DEFD6478CB9C}" presName="accentRepeatNode" presStyleLbl="solidFgAcc1" presStyleIdx="4" presStyleCnt="5"/>
      <dgm:spPr/>
    </dgm:pt>
  </dgm:ptLst>
  <dgm:cxnLst>
    <dgm:cxn modelId="{129128F9-1FC4-4796-AE39-83342FF9FB81}" type="presOf" srcId="{F449594E-9FD3-4B9A-A71F-74B27731C5C8}" destId="{CCA9BA13-FE59-4248-B57F-F203B1A5B842}" srcOrd="0" destOrd="0" presId="urn:microsoft.com/office/officeart/2008/layout/VerticalCurvedList"/>
    <dgm:cxn modelId="{BF11C865-668A-42CB-9532-0B5F4C5C7BDF}" srcId="{D1C3BFEF-B5F7-4922-AA90-C3060B142F95}" destId="{DEC0B647-16A5-4ADD-AD44-E9DD3094A6AC}" srcOrd="2" destOrd="0" parTransId="{0FCF7D7B-8AA7-4F28-A5F1-AEC706468211}" sibTransId="{28FB1A8B-5F21-4E88-8594-426114AB0BED}"/>
    <dgm:cxn modelId="{CFD8C16F-BBDB-4A4B-90CB-C1E465A1B0D8}" srcId="{D1C3BFEF-B5F7-4922-AA90-C3060B142F95}" destId="{09DFFBE3-7A95-4FBC-96A9-4CDC3D76F703}" srcOrd="1" destOrd="0" parTransId="{BC2EF3D6-99AF-401D-B287-734F604EED43}" sibTransId="{E798834C-D30B-4695-B2DA-578E8B7A4F0B}"/>
    <dgm:cxn modelId="{9001E853-C2C5-4A09-9533-444AB95BD82C}" srcId="{D1C3BFEF-B5F7-4922-AA90-C3060B142F95}" destId="{F846D620-6B81-4070-B5CB-DEFD6478CB9C}" srcOrd="4" destOrd="0" parTransId="{73924A9C-80DD-426A-BF9E-618C28D54DF5}" sibTransId="{7051660F-58AD-4A5C-83CD-E5AFABB7B7C6}"/>
    <dgm:cxn modelId="{6EB2747B-6B5B-4599-94A7-135D71DF4D46}" type="presOf" srcId="{DEC0B647-16A5-4ADD-AD44-E9DD3094A6AC}" destId="{0F9A86AB-2F21-4A43-BAB3-1AD53ECA2664}" srcOrd="0" destOrd="0" presId="urn:microsoft.com/office/officeart/2008/layout/VerticalCurvedList"/>
    <dgm:cxn modelId="{555E75DC-6388-4F06-9730-50FE595430D7}" type="presOf" srcId="{83B329B3-E626-4D39-B3BF-FEF1CD6ED99A}" destId="{2DBDA62C-8622-43C7-A02D-28C693DDF42C}" srcOrd="0" destOrd="0" presId="urn:microsoft.com/office/officeart/2008/layout/VerticalCurvedList"/>
    <dgm:cxn modelId="{F702FB02-DCBB-4751-A9AF-EAD29149F4A0}" type="presOf" srcId="{09DFFBE3-7A95-4FBC-96A9-4CDC3D76F703}" destId="{F40BBB9C-6350-4B74-ABA4-6F6CD6B4C3DF}" srcOrd="0" destOrd="0" presId="urn:microsoft.com/office/officeart/2008/layout/VerticalCurvedList"/>
    <dgm:cxn modelId="{55E868F5-35FD-4D12-BA29-A56A8A6E18C5}" srcId="{D1C3BFEF-B5F7-4922-AA90-C3060B142F95}" destId="{83B329B3-E626-4D39-B3BF-FEF1CD6ED99A}" srcOrd="3" destOrd="0" parTransId="{697EAEC0-DF43-4775-B2ED-EA4D9BA26D35}" sibTransId="{E68052DD-D024-4274-B6DE-9F4EFDCE15DA}"/>
    <dgm:cxn modelId="{24481169-0EE6-4151-85B2-0D279270EE84}" srcId="{D1C3BFEF-B5F7-4922-AA90-C3060B142F95}" destId="{6C998487-0494-495C-88A9-CCDBEDB2FEF4}" srcOrd="0" destOrd="0" parTransId="{9D417187-1B64-4597-8FDC-B7F55A4C86ED}" sibTransId="{F449594E-9FD3-4B9A-A71F-74B27731C5C8}"/>
    <dgm:cxn modelId="{88C9CED0-C1B6-4302-AD48-642FC131DF65}" type="presOf" srcId="{F846D620-6B81-4070-B5CB-DEFD6478CB9C}" destId="{9934F3C3-79C5-4FAC-A31E-00A61F94CA44}" srcOrd="0" destOrd="0" presId="urn:microsoft.com/office/officeart/2008/layout/VerticalCurvedList"/>
    <dgm:cxn modelId="{DD555600-8D1B-43F0-B02F-992F2800602D}" type="presOf" srcId="{D1C3BFEF-B5F7-4922-AA90-C3060B142F95}" destId="{7EFA48CF-B910-439F-875C-DD35030BEB62}" srcOrd="0" destOrd="0" presId="urn:microsoft.com/office/officeart/2008/layout/VerticalCurvedList"/>
    <dgm:cxn modelId="{F9BA71DD-7E4C-4C42-9EEB-7634920200ED}" type="presOf" srcId="{6C998487-0494-495C-88A9-CCDBEDB2FEF4}" destId="{94BBC4C2-67A3-44A1-92BF-496D69ACEB9D}" srcOrd="0" destOrd="0" presId="urn:microsoft.com/office/officeart/2008/layout/VerticalCurvedList"/>
    <dgm:cxn modelId="{5838224D-28E8-4E4B-972C-4B27C3DC7E86}" type="presParOf" srcId="{7EFA48CF-B910-439F-875C-DD35030BEB62}" destId="{FBAE304F-32BB-444E-8363-C7B966209808}" srcOrd="0" destOrd="0" presId="urn:microsoft.com/office/officeart/2008/layout/VerticalCurvedList"/>
    <dgm:cxn modelId="{926EBF26-5BEA-4622-8C3E-7729FF4D9F3F}" type="presParOf" srcId="{FBAE304F-32BB-444E-8363-C7B966209808}" destId="{51DBF481-BE30-4F2F-90D9-B1AC7F66718A}" srcOrd="0" destOrd="0" presId="urn:microsoft.com/office/officeart/2008/layout/VerticalCurvedList"/>
    <dgm:cxn modelId="{975AA7F3-1ECD-47DB-BA10-B2B9C954A157}" type="presParOf" srcId="{51DBF481-BE30-4F2F-90D9-B1AC7F66718A}" destId="{94C06402-11C9-4CD5-8806-AF9CFBD5CC27}" srcOrd="0" destOrd="0" presId="urn:microsoft.com/office/officeart/2008/layout/VerticalCurvedList"/>
    <dgm:cxn modelId="{14E6B19C-F893-4EE7-A3D6-7D79C0F9B10A}" type="presParOf" srcId="{51DBF481-BE30-4F2F-90D9-B1AC7F66718A}" destId="{CCA9BA13-FE59-4248-B57F-F203B1A5B842}" srcOrd="1" destOrd="0" presId="urn:microsoft.com/office/officeart/2008/layout/VerticalCurvedList"/>
    <dgm:cxn modelId="{A891A2AC-57CA-484D-8198-1B92827BFFD8}" type="presParOf" srcId="{51DBF481-BE30-4F2F-90D9-B1AC7F66718A}" destId="{30620C1E-60CE-4B9E-AA38-65DAD0FBA5D2}" srcOrd="2" destOrd="0" presId="urn:microsoft.com/office/officeart/2008/layout/VerticalCurvedList"/>
    <dgm:cxn modelId="{78C05013-D129-4264-A89D-43F167FF942C}" type="presParOf" srcId="{51DBF481-BE30-4F2F-90D9-B1AC7F66718A}" destId="{08FC718A-0E00-49E6-8A32-92D47CDA875D}" srcOrd="3" destOrd="0" presId="urn:microsoft.com/office/officeart/2008/layout/VerticalCurvedList"/>
    <dgm:cxn modelId="{F18CCAFF-AE70-40DC-B1FA-6705F6DE05FF}" type="presParOf" srcId="{FBAE304F-32BB-444E-8363-C7B966209808}" destId="{94BBC4C2-67A3-44A1-92BF-496D69ACEB9D}" srcOrd="1" destOrd="0" presId="urn:microsoft.com/office/officeart/2008/layout/VerticalCurvedList"/>
    <dgm:cxn modelId="{CD3631E5-AAA8-4DE2-BED6-38CC0A307CA2}" type="presParOf" srcId="{FBAE304F-32BB-444E-8363-C7B966209808}" destId="{D0C12F83-4EC4-47C3-90EF-F3A0600AB887}" srcOrd="2" destOrd="0" presId="urn:microsoft.com/office/officeart/2008/layout/VerticalCurvedList"/>
    <dgm:cxn modelId="{9DC1B55E-4CC8-4258-A143-F4D0C91296E3}" type="presParOf" srcId="{D0C12F83-4EC4-47C3-90EF-F3A0600AB887}" destId="{267C4FF2-83A0-4EB3-9C93-306B29E516FC}" srcOrd="0" destOrd="0" presId="urn:microsoft.com/office/officeart/2008/layout/VerticalCurvedList"/>
    <dgm:cxn modelId="{11858C5A-D6E1-4F8A-B591-847B17106302}" type="presParOf" srcId="{FBAE304F-32BB-444E-8363-C7B966209808}" destId="{F40BBB9C-6350-4B74-ABA4-6F6CD6B4C3DF}" srcOrd="3" destOrd="0" presId="urn:microsoft.com/office/officeart/2008/layout/VerticalCurvedList"/>
    <dgm:cxn modelId="{64147946-42FA-4F53-9298-5F35982C73AF}" type="presParOf" srcId="{FBAE304F-32BB-444E-8363-C7B966209808}" destId="{F2C11D9F-89E6-4624-AFEB-7AC7255502D1}" srcOrd="4" destOrd="0" presId="urn:microsoft.com/office/officeart/2008/layout/VerticalCurvedList"/>
    <dgm:cxn modelId="{880472D8-7E60-4320-B83D-E6615350F460}" type="presParOf" srcId="{F2C11D9F-89E6-4624-AFEB-7AC7255502D1}" destId="{268517FA-D8DD-406B-A303-259332949D89}" srcOrd="0" destOrd="0" presId="urn:microsoft.com/office/officeart/2008/layout/VerticalCurvedList"/>
    <dgm:cxn modelId="{4684120A-E9D9-4562-ACCF-CED6FDF03475}" type="presParOf" srcId="{FBAE304F-32BB-444E-8363-C7B966209808}" destId="{0F9A86AB-2F21-4A43-BAB3-1AD53ECA2664}" srcOrd="5" destOrd="0" presId="urn:microsoft.com/office/officeart/2008/layout/VerticalCurvedList"/>
    <dgm:cxn modelId="{FF8B6A6B-B60F-4D92-AE94-57FFD30548CC}" type="presParOf" srcId="{FBAE304F-32BB-444E-8363-C7B966209808}" destId="{E330F694-CE22-4165-B8C1-C0AF81F18472}" srcOrd="6" destOrd="0" presId="urn:microsoft.com/office/officeart/2008/layout/VerticalCurvedList"/>
    <dgm:cxn modelId="{FA62A358-9334-45CC-A9DD-7BFCBFBBF7FE}" type="presParOf" srcId="{E330F694-CE22-4165-B8C1-C0AF81F18472}" destId="{2945C0F1-E4D7-4497-94E6-07D0B92CC5D0}" srcOrd="0" destOrd="0" presId="urn:microsoft.com/office/officeart/2008/layout/VerticalCurvedList"/>
    <dgm:cxn modelId="{273A7B0F-7076-47D2-9B3A-500FBF65411D}" type="presParOf" srcId="{FBAE304F-32BB-444E-8363-C7B966209808}" destId="{2DBDA62C-8622-43C7-A02D-28C693DDF42C}" srcOrd="7" destOrd="0" presId="urn:microsoft.com/office/officeart/2008/layout/VerticalCurvedList"/>
    <dgm:cxn modelId="{EA2FBF48-3FE2-40CC-B864-70072D391099}" type="presParOf" srcId="{FBAE304F-32BB-444E-8363-C7B966209808}" destId="{D2D6BDF5-DAF7-4804-A2CA-D521CC3E059C}" srcOrd="8" destOrd="0" presId="urn:microsoft.com/office/officeart/2008/layout/VerticalCurvedList"/>
    <dgm:cxn modelId="{5FF019B7-CCC6-41F9-A6F5-E71E30728167}" type="presParOf" srcId="{D2D6BDF5-DAF7-4804-A2CA-D521CC3E059C}" destId="{60A90A4A-8925-4977-A07D-7C0F0E5C4A5D}" srcOrd="0" destOrd="0" presId="urn:microsoft.com/office/officeart/2008/layout/VerticalCurvedList"/>
    <dgm:cxn modelId="{48B39027-B813-44C7-88E6-1046DF8B146D}" type="presParOf" srcId="{FBAE304F-32BB-444E-8363-C7B966209808}" destId="{9934F3C3-79C5-4FAC-A31E-00A61F94CA44}" srcOrd="9" destOrd="0" presId="urn:microsoft.com/office/officeart/2008/layout/VerticalCurvedList"/>
    <dgm:cxn modelId="{D53FF81F-E9FD-4A7B-8E4D-FC2BD1B2514B}" type="presParOf" srcId="{FBAE304F-32BB-444E-8363-C7B966209808}" destId="{5D890412-300B-4208-9013-663D2250587D}" srcOrd="10" destOrd="0" presId="urn:microsoft.com/office/officeart/2008/layout/VerticalCurvedList"/>
    <dgm:cxn modelId="{79229A62-C4ED-470C-849C-DB09A67FC913}" type="presParOf" srcId="{5D890412-300B-4208-9013-663D2250587D}" destId="{3FAEF256-BC44-4608-9D50-EECEF2A58589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A9BA13-FE59-4248-B57F-F203B1A5B842}">
      <dsp:nvSpPr>
        <dsp:cNvPr id="0" name=""/>
        <dsp:cNvSpPr/>
      </dsp:nvSpPr>
      <dsp:spPr>
        <a:xfrm>
          <a:off x="-5274581" y="-807823"/>
          <a:ext cx="6280898" cy="6280898"/>
        </a:xfrm>
        <a:prstGeom prst="blockArc">
          <a:avLst>
            <a:gd name="adj1" fmla="val 18900000"/>
            <a:gd name="adj2" fmla="val 2700000"/>
            <a:gd name="adj3" fmla="val 344"/>
          </a:avLst>
        </a:pr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BBC4C2-67A3-44A1-92BF-496D69ACEB9D}">
      <dsp:nvSpPr>
        <dsp:cNvPr id="0" name=""/>
        <dsp:cNvSpPr/>
      </dsp:nvSpPr>
      <dsp:spPr>
        <a:xfrm>
          <a:off x="440097" y="291484"/>
          <a:ext cx="6423849" cy="58334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3029" tIns="76200" rIns="76200" bIns="762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3000" kern="1200" dirty="0" smtClean="0"/>
            <a:t>RENCANA PRAKTIKUM</a:t>
          </a:r>
          <a:endParaRPr lang="id-ID" sz="3000" kern="1200" dirty="0"/>
        </a:p>
      </dsp:txBody>
      <dsp:txXfrm>
        <a:off x="440097" y="291484"/>
        <a:ext cx="6423849" cy="583343"/>
      </dsp:txXfrm>
    </dsp:sp>
    <dsp:sp modelId="{267C4FF2-83A0-4EB3-9C93-306B29E516FC}">
      <dsp:nvSpPr>
        <dsp:cNvPr id="0" name=""/>
        <dsp:cNvSpPr/>
      </dsp:nvSpPr>
      <dsp:spPr>
        <a:xfrm>
          <a:off x="75508" y="218567"/>
          <a:ext cx="729178" cy="72917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0BBB9C-6350-4B74-ABA4-6F6CD6B4C3DF}">
      <dsp:nvSpPr>
        <dsp:cNvPr id="0" name=""/>
        <dsp:cNvSpPr/>
      </dsp:nvSpPr>
      <dsp:spPr>
        <a:xfrm>
          <a:off x="858104" y="1166219"/>
          <a:ext cx="6005843" cy="58334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3029" tIns="76200" rIns="76200" bIns="762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3000" kern="1200" dirty="0" smtClean="0"/>
            <a:t>TEORI DASAR PERCOBAAN</a:t>
          </a:r>
          <a:endParaRPr lang="id-ID" sz="3000" kern="1200" dirty="0"/>
        </a:p>
      </dsp:txBody>
      <dsp:txXfrm>
        <a:off x="858104" y="1166219"/>
        <a:ext cx="6005843" cy="583343"/>
      </dsp:txXfrm>
    </dsp:sp>
    <dsp:sp modelId="{268517FA-D8DD-406B-A303-259332949D89}">
      <dsp:nvSpPr>
        <dsp:cNvPr id="0" name=""/>
        <dsp:cNvSpPr/>
      </dsp:nvSpPr>
      <dsp:spPr>
        <a:xfrm>
          <a:off x="493514" y="1093301"/>
          <a:ext cx="729178" cy="72917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F9A86AB-2F21-4A43-BAB3-1AD53ECA2664}">
      <dsp:nvSpPr>
        <dsp:cNvPr id="0" name=""/>
        <dsp:cNvSpPr/>
      </dsp:nvSpPr>
      <dsp:spPr>
        <a:xfrm>
          <a:off x="986398" y="2040954"/>
          <a:ext cx="5877548" cy="58334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3029" tIns="76200" rIns="76200" bIns="762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3000" kern="1200" dirty="0" smtClean="0"/>
            <a:t>TAHAPAN PRAKTIKUM</a:t>
          </a:r>
          <a:endParaRPr lang="id-ID" sz="3000" kern="1200" dirty="0"/>
        </a:p>
      </dsp:txBody>
      <dsp:txXfrm>
        <a:off x="986398" y="2040954"/>
        <a:ext cx="5877548" cy="583343"/>
      </dsp:txXfrm>
    </dsp:sp>
    <dsp:sp modelId="{2945C0F1-E4D7-4497-94E6-07D0B92CC5D0}">
      <dsp:nvSpPr>
        <dsp:cNvPr id="0" name=""/>
        <dsp:cNvSpPr/>
      </dsp:nvSpPr>
      <dsp:spPr>
        <a:xfrm>
          <a:off x="621809" y="1968036"/>
          <a:ext cx="729178" cy="72917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BDA62C-8622-43C7-A02D-28C693DDF42C}">
      <dsp:nvSpPr>
        <dsp:cNvPr id="0" name=""/>
        <dsp:cNvSpPr/>
      </dsp:nvSpPr>
      <dsp:spPr>
        <a:xfrm>
          <a:off x="858104" y="2915689"/>
          <a:ext cx="6005843" cy="58334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3029" tIns="76200" rIns="76200" bIns="762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3000" kern="1200" dirty="0" smtClean="0"/>
            <a:t>PENYUSUNAN LAPORAN</a:t>
          </a:r>
          <a:endParaRPr lang="id-ID" sz="3000" kern="1200" dirty="0"/>
        </a:p>
      </dsp:txBody>
      <dsp:txXfrm>
        <a:off x="858104" y="2915689"/>
        <a:ext cx="6005843" cy="583343"/>
      </dsp:txXfrm>
    </dsp:sp>
    <dsp:sp modelId="{60A90A4A-8925-4977-A07D-7C0F0E5C4A5D}">
      <dsp:nvSpPr>
        <dsp:cNvPr id="0" name=""/>
        <dsp:cNvSpPr/>
      </dsp:nvSpPr>
      <dsp:spPr>
        <a:xfrm>
          <a:off x="493514" y="2842771"/>
          <a:ext cx="729178" cy="72917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934F3C3-79C5-4FAC-A31E-00A61F94CA44}">
      <dsp:nvSpPr>
        <dsp:cNvPr id="0" name=""/>
        <dsp:cNvSpPr/>
      </dsp:nvSpPr>
      <dsp:spPr>
        <a:xfrm>
          <a:off x="440097" y="3790423"/>
          <a:ext cx="6423849" cy="583343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3029" tIns="76200" rIns="76200" bIns="762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3000" kern="1200" dirty="0" smtClean="0"/>
            <a:t>LEMBAR KERJA PENGAMATAN</a:t>
          </a:r>
          <a:endParaRPr lang="id-ID" sz="3000" kern="1200" dirty="0"/>
        </a:p>
      </dsp:txBody>
      <dsp:txXfrm>
        <a:off x="440097" y="3790423"/>
        <a:ext cx="6423849" cy="583343"/>
      </dsp:txXfrm>
    </dsp:sp>
    <dsp:sp modelId="{3FAEF256-BC44-4608-9D50-EECEF2A58589}">
      <dsp:nvSpPr>
        <dsp:cNvPr id="0" name=""/>
        <dsp:cNvSpPr/>
      </dsp:nvSpPr>
      <dsp:spPr>
        <a:xfrm>
          <a:off x="75508" y="3717506"/>
          <a:ext cx="729178" cy="72917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CA211D-D1D7-482F-9849-D4D21DFAE64E}" type="datetimeFigureOut">
              <a:rPr lang="id-ID" smtClean="0"/>
              <a:t>30/01/2020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DD66F1-F0F9-48F2-802A-1F4DC94736C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776650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DD66F1-F0F9-48F2-802A-1F4DC94736C6}" type="slidenum">
              <a:rPr lang="id-ID" smtClean="0"/>
              <a:t>4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289332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DD66F1-F0F9-48F2-802A-1F4DC94736C6}" type="slidenum">
              <a:rPr lang="id-ID" smtClean="0"/>
              <a:t>5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934390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DD66F1-F0F9-48F2-802A-1F4DC94736C6}" type="slidenum">
              <a:rPr lang="id-ID" smtClean="0"/>
              <a:t>6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789837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DD66F1-F0F9-48F2-802A-1F4DC94736C6}" type="slidenum">
              <a:rPr lang="id-ID" smtClean="0"/>
              <a:t>7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274543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DD66F1-F0F9-48F2-802A-1F4DC94736C6}" type="slidenum">
              <a:rPr lang="id-ID" smtClean="0"/>
              <a:t>8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423834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DD66F1-F0F9-48F2-802A-1F4DC94736C6}" type="slidenum">
              <a:rPr lang="id-ID" smtClean="0"/>
              <a:t>9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645084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198AF-A1D0-46F6-94DD-A28DCFFB8261}" type="datetimeFigureOut">
              <a:rPr lang="id-ID" smtClean="0"/>
              <a:t>30/01/2020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F64DC-7A19-42E3-B811-CCF6EFD2607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21137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198AF-A1D0-46F6-94DD-A28DCFFB8261}" type="datetimeFigureOut">
              <a:rPr lang="id-ID" smtClean="0"/>
              <a:t>30/01/2020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F64DC-7A19-42E3-B811-CCF6EFD2607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31830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198AF-A1D0-46F6-94DD-A28DCFFB8261}" type="datetimeFigureOut">
              <a:rPr lang="id-ID" smtClean="0"/>
              <a:t>30/01/2020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F64DC-7A19-42E3-B811-CCF6EFD2607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68611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198AF-A1D0-46F6-94DD-A28DCFFB8261}" type="datetimeFigureOut">
              <a:rPr lang="id-ID" smtClean="0"/>
              <a:t>30/01/2020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F64DC-7A19-42E3-B811-CCF6EFD2607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69376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198AF-A1D0-46F6-94DD-A28DCFFB8261}" type="datetimeFigureOut">
              <a:rPr lang="id-ID" smtClean="0"/>
              <a:t>30/01/2020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F64DC-7A19-42E3-B811-CCF6EFD2607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73526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198AF-A1D0-46F6-94DD-A28DCFFB8261}" type="datetimeFigureOut">
              <a:rPr lang="id-ID" smtClean="0"/>
              <a:t>30/01/2020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F64DC-7A19-42E3-B811-CCF6EFD2607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98164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198AF-A1D0-46F6-94DD-A28DCFFB8261}" type="datetimeFigureOut">
              <a:rPr lang="id-ID" smtClean="0"/>
              <a:t>30/01/2020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F64DC-7A19-42E3-B811-CCF6EFD2607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83688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198AF-A1D0-46F6-94DD-A28DCFFB8261}" type="datetimeFigureOut">
              <a:rPr lang="id-ID" smtClean="0"/>
              <a:t>30/01/2020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F64DC-7A19-42E3-B811-CCF6EFD2607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07262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198AF-A1D0-46F6-94DD-A28DCFFB8261}" type="datetimeFigureOut">
              <a:rPr lang="id-ID" smtClean="0"/>
              <a:t>30/01/2020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F64DC-7A19-42E3-B811-CCF6EFD2607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26723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198AF-A1D0-46F6-94DD-A28DCFFB8261}" type="datetimeFigureOut">
              <a:rPr lang="id-ID" smtClean="0"/>
              <a:t>30/01/2020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F64DC-7A19-42E3-B811-CCF6EFD2607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59110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198AF-A1D0-46F6-94DD-A28DCFFB8261}" type="datetimeFigureOut">
              <a:rPr lang="id-ID" smtClean="0"/>
              <a:t>30/01/2020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F64DC-7A19-42E3-B811-CCF6EFD2607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92797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3198AF-A1D0-46F6-94DD-A28DCFFB8261}" type="datetimeFigureOut">
              <a:rPr lang="id-ID" smtClean="0"/>
              <a:t>30/01/2020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8F64DC-7A19-42E3-B811-CCF6EFD2607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9994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76138" y="352485"/>
            <a:ext cx="69708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b="1" dirty="0" smtClean="0">
                <a:solidFill>
                  <a:srgbClr val="C00000"/>
                </a:solidFill>
                <a:latin typeface="Bell Gothic Std Black" panose="020B0706020202040204" pitchFamily="34" charset="0"/>
                <a:cs typeface="Aharoni" panose="02010803020104030203" pitchFamily="2" charset="-79"/>
              </a:rPr>
              <a:t>PRAKTIKUM MEKANIKA FLUIDA DAN HIDROLIKA</a:t>
            </a:r>
            <a:endParaRPr lang="id-ID" sz="2000" b="1" dirty="0">
              <a:solidFill>
                <a:srgbClr val="C00000"/>
              </a:solidFill>
              <a:latin typeface="Bell Gothic Std Black" panose="020B0706020202040204" pitchFamily="34" charset="0"/>
              <a:cs typeface="Aharoni" panose="02010803020104030203" pitchFamily="2" charset="-79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215139" y="6168293"/>
            <a:ext cx="36294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d-ID" sz="1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Rizka Arbaningrum, ST., MT</a:t>
            </a:r>
          </a:p>
          <a:p>
            <a:pPr algn="r"/>
            <a:r>
              <a:rPr lang="id-ID" sz="1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rizka.arbaningrum@upj.ac.id</a:t>
            </a:r>
            <a:endParaRPr lang="id-ID" sz="14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0" name="Rectangle 9"/>
          <p:cNvSpPr/>
          <p:nvPr/>
        </p:nvSpPr>
        <p:spPr>
          <a:xfrm rot="17962058">
            <a:off x="3168438" y="2861564"/>
            <a:ext cx="7486899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2500" dirty="0" smtClean="0">
                <a:solidFill>
                  <a:schemeClr val="bg1"/>
                </a:solidFill>
                <a:latin typeface="BankGothic Md BT" panose="020B0807020203060204" pitchFamily="34" charset="0"/>
              </a:rPr>
              <a:t>UNIVERSITAS PEMBANGUNAN JAYA</a:t>
            </a:r>
            <a:endParaRPr lang="id-ID" sz="2500" dirty="0">
              <a:solidFill>
                <a:schemeClr val="bg1"/>
              </a:solidFill>
              <a:latin typeface="BankGothic Md BT" panose="020B080702020306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65804" y="5225596"/>
            <a:ext cx="470237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2000" dirty="0" smtClean="0">
                <a:solidFill>
                  <a:srgbClr val="FFFF00"/>
                </a:solidFill>
                <a:latin typeface="BankGothic Md BT" panose="020B0807020203060204" pitchFamily="34" charset="0"/>
              </a:rPr>
              <a:t>PROGRAM STUDI TEKNIK SIPIL</a:t>
            </a:r>
          </a:p>
        </p:txBody>
      </p:sp>
      <p:sp>
        <p:nvSpPr>
          <p:cNvPr id="3" name="Rectangle 2"/>
          <p:cNvSpPr/>
          <p:nvPr/>
        </p:nvSpPr>
        <p:spPr>
          <a:xfrm>
            <a:off x="6790976" y="4987069"/>
            <a:ext cx="5068952" cy="8617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2500" dirty="0" smtClean="0">
                <a:solidFill>
                  <a:srgbClr val="C000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Praktikum Mekanika Fluida </a:t>
            </a:r>
          </a:p>
          <a:p>
            <a:r>
              <a:rPr lang="id-ID" sz="2500" dirty="0" smtClean="0">
                <a:solidFill>
                  <a:srgbClr val="C000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Dan Hidrolika </a:t>
            </a:r>
            <a:endParaRPr lang="id-ID" sz="2500" dirty="0">
              <a:solidFill>
                <a:srgbClr val="C0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76139" y="739769"/>
            <a:ext cx="10182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dirty="0" smtClean="0">
                <a:latin typeface="Bell Gothic Std Black" panose="020B0706020202040204" pitchFamily="34" charset="0"/>
                <a:cs typeface="Aharoni" panose="02010803020104030203" pitchFamily="2" charset="-79"/>
              </a:rPr>
              <a:t>CVL108</a:t>
            </a:r>
            <a:endParaRPr lang="id-ID" dirty="0">
              <a:latin typeface="Bell Gothic Std Black" panose="020B0706020202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3332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51678" y="2947785"/>
            <a:ext cx="10178322" cy="1492132"/>
          </a:xfrm>
        </p:spPr>
        <p:txBody>
          <a:bodyPr/>
          <a:lstStyle/>
          <a:p>
            <a:pPr algn="ctr"/>
            <a:r>
              <a:rPr lang="id-ID" dirty="0" smtClean="0"/>
              <a:t>TERIMAKASIH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277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53549" y="126411"/>
            <a:ext cx="10901075" cy="886463"/>
          </a:xfrm>
          <a:prstGeom prst="rect">
            <a:avLst/>
          </a:prstGeom>
          <a:solidFill>
            <a:srgbClr val="C00000"/>
          </a:solidFill>
          <a:ln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000" dirty="0" smtClean="0">
                <a:latin typeface="Arial Black" panose="020B0A04020102020204" pitchFamily="34" charset="0"/>
                <a:cs typeface="Aharoni" panose="02010803020104030203" pitchFamily="2" charset="-79"/>
              </a:rPr>
              <a:t>PRAKTIKUM MEKANIKA FLUIDA DAN HIDROLIKA (CVL108)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87" y="133244"/>
            <a:ext cx="1045963" cy="923462"/>
          </a:xfrm>
          <a:prstGeom prst="rect">
            <a:avLst/>
          </a:prstGeom>
        </p:spPr>
      </p:pic>
      <p:sp>
        <p:nvSpPr>
          <p:cNvPr id="2" name="Pentagon 1"/>
          <p:cNvSpPr/>
          <p:nvPr/>
        </p:nvSpPr>
        <p:spPr>
          <a:xfrm>
            <a:off x="107587" y="1582391"/>
            <a:ext cx="5176913" cy="675250"/>
          </a:xfrm>
          <a:prstGeom prst="homePlat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d-ID" sz="2000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id-ID" sz="200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 Diskripsi </a:t>
            </a:r>
            <a:r>
              <a:rPr lang="id-ID" sz="2000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Mata Kuliah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47225" y="2506104"/>
            <a:ext cx="108960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Mata </a:t>
            </a:r>
            <a:r>
              <a:rPr lang="en-US" dirty="0" err="1"/>
              <a:t>kuliah</a:t>
            </a:r>
            <a:r>
              <a:rPr lang="en-US" dirty="0"/>
              <a:t> </a:t>
            </a:r>
            <a:r>
              <a:rPr lang="en-US" dirty="0" err="1"/>
              <a:t>Praktikum</a:t>
            </a:r>
            <a:r>
              <a:rPr lang="en-US" dirty="0"/>
              <a:t> </a:t>
            </a:r>
            <a:r>
              <a:rPr lang="en-US" dirty="0" err="1"/>
              <a:t>Mekanika</a:t>
            </a:r>
            <a:r>
              <a:rPr lang="en-US" dirty="0"/>
              <a:t> </a:t>
            </a:r>
            <a:r>
              <a:rPr lang="en-US" dirty="0" err="1"/>
              <a:t>Fluida</a:t>
            </a:r>
            <a:r>
              <a:rPr lang="en-US" dirty="0"/>
              <a:t> &amp; </a:t>
            </a:r>
            <a:r>
              <a:rPr lang="en-US" dirty="0" err="1"/>
              <a:t>Hidraulika</a:t>
            </a:r>
            <a:r>
              <a:rPr lang="en-US" dirty="0"/>
              <a:t> </a:t>
            </a:r>
            <a:r>
              <a:rPr lang="en-US" dirty="0" err="1"/>
              <a:t>berisi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di </a:t>
            </a:r>
            <a:r>
              <a:rPr lang="en-US" dirty="0" err="1"/>
              <a:t>laboratorium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percobaan</a:t>
            </a:r>
            <a:r>
              <a:rPr lang="en-US" dirty="0"/>
              <a:t>/</a:t>
            </a:r>
            <a:r>
              <a:rPr lang="en-US" dirty="0" err="1"/>
              <a:t>eksperimen</a:t>
            </a:r>
            <a:r>
              <a:rPr lang="en-US" dirty="0"/>
              <a:t> </a:t>
            </a:r>
            <a:r>
              <a:rPr lang="en-US" dirty="0" err="1"/>
              <a:t>Mekanika</a:t>
            </a:r>
            <a:r>
              <a:rPr lang="en-US" dirty="0"/>
              <a:t> </a:t>
            </a:r>
            <a:r>
              <a:rPr lang="en-US" dirty="0" err="1"/>
              <a:t>Fluida</a:t>
            </a:r>
            <a:r>
              <a:rPr lang="en-US" dirty="0"/>
              <a:t>,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modul-modul</a:t>
            </a:r>
            <a:r>
              <a:rPr lang="en-US" dirty="0"/>
              <a:t> </a:t>
            </a:r>
            <a:r>
              <a:rPr lang="en-US" dirty="0" err="1"/>
              <a:t>praktikum</a:t>
            </a:r>
            <a:r>
              <a:rPr lang="en-US" dirty="0"/>
              <a:t> </a:t>
            </a:r>
            <a:r>
              <a:rPr lang="en-US" dirty="0" err="1"/>
              <a:t>meliputi</a:t>
            </a:r>
            <a:r>
              <a:rPr lang="en-US" dirty="0"/>
              <a:t> : </a:t>
            </a:r>
            <a:endParaRPr lang="id-ID" dirty="0" smtClean="0"/>
          </a:p>
          <a:p>
            <a:r>
              <a:rPr lang="en-US" dirty="0" err="1" smtClean="0"/>
              <a:t>Venturimeter</a:t>
            </a:r>
            <a:r>
              <a:rPr lang="en-US" dirty="0"/>
              <a:t>, </a:t>
            </a:r>
            <a:r>
              <a:rPr lang="en-US" dirty="0" err="1"/>
              <a:t>Aliran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pipa</a:t>
            </a:r>
            <a:r>
              <a:rPr lang="en-US" dirty="0"/>
              <a:t>, </a:t>
            </a:r>
            <a:r>
              <a:rPr lang="en-US" dirty="0" err="1"/>
              <a:t>Kehilangan</a:t>
            </a:r>
            <a:r>
              <a:rPr lang="en-US" dirty="0"/>
              <a:t> </a:t>
            </a:r>
            <a:r>
              <a:rPr lang="en-US" dirty="0" err="1"/>
              <a:t>energi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pipa</a:t>
            </a:r>
            <a:r>
              <a:rPr lang="en-US" dirty="0"/>
              <a:t>, Osborne-Reynolds, </a:t>
            </a:r>
            <a:r>
              <a:rPr lang="en-US" dirty="0" err="1"/>
              <a:t>Aliran</a:t>
            </a:r>
            <a:r>
              <a:rPr lang="en-US" dirty="0"/>
              <a:t> </a:t>
            </a:r>
            <a:r>
              <a:rPr lang="en-US" dirty="0" err="1"/>
              <a:t>seragam</a:t>
            </a:r>
            <a:r>
              <a:rPr lang="en-US" dirty="0"/>
              <a:t>, </a:t>
            </a:r>
            <a:r>
              <a:rPr lang="en-US" dirty="0" err="1"/>
              <a:t>Aliran</a:t>
            </a:r>
            <a:r>
              <a:rPr lang="en-US" dirty="0"/>
              <a:t> di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ambang</a:t>
            </a:r>
            <a:r>
              <a:rPr lang="en-US" dirty="0"/>
              <a:t> </a:t>
            </a:r>
            <a:r>
              <a:rPr lang="en-US" dirty="0" err="1"/>
              <a:t>lebar</a:t>
            </a:r>
            <a:r>
              <a:rPr lang="en-US" dirty="0"/>
              <a:t>, </a:t>
            </a:r>
            <a:r>
              <a:rPr lang="en-US" dirty="0" err="1"/>
              <a:t>Aliran</a:t>
            </a:r>
            <a:r>
              <a:rPr lang="en-US" dirty="0"/>
              <a:t> di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ambang</a:t>
            </a:r>
            <a:r>
              <a:rPr lang="en-US" dirty="0"/>
              <a:t> </a:t>
            </a:r>
            <a:r>
              <a:rPr lang="en-US" dirty="0" err="1"/>
              <a:t>tajam</a:t>
            </a:r>
            <a:r>
              <a:rPr lang="en-US" dirty="0"/>
              <a:t>.</a:t>
            </a:r>
            <a:endParaRPr lang="id-ID" dirty="0"/>
          </a:p>
        </p:txBody>
      </p:sp>
      <p:sp>
        <p:nvSpPr>
          <p:cNvPr id="10" name="Pentagon 9"/>
          <p:cNvSpPr/>
          <p:nvPr/>
        </p:nvSpPr>
        <p:spPr>
          <a:xfrm>
            <a:off x="107587" y="4004171"/>
            <a:ext cx="5176913" cy="675250"/>
          </a:xfrm>
          <a:prstGeom prst="homePlat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d-ID" sz="200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  Komposisi </a:t>
            </a:r>
            <a:r>
              <a:rPr lang="id-ID" sz="2000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Penilaian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47225" y="4948623"/>
            <a:ext cx="111742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id-ID" dirty="0" smtClean="0"/>
              <a:t>Ujian Tengah Semester (BU RIZKA)	:   50 %	(PRESENTASI LAPORAN AWAL, PERAKITAN DAN PENGUJIAN ALAT) </a:t>
            </a:r>
          </a:p>
          <a:p>
            <a:pPr algn="just"/>
            <a:endParaRPr lang="id-ID" dirty="0" smtClean="0"/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id-ID" dirty="0" smtClean="0"/>
              <a:t>Ujian Akhir Semester    (PAK JHON)	:   50 %	(PENGUMPULAN LAPORAN DAN VIDIO) 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224475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53549" y="126411"/>
            <a:ext cx="10901075" cy="886463"/>
          </a:xfrm>
          <a:prstGeom prst="rect">
            <a:avLst/>
          </a:prstGeom>
          <a:solidFill>
            <a:srgbClr val="C00000"/>
          </a:solidFill>
          <a:ln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000" dirty="0">
                <a:latin typeface="Arial Black" panose="020B0A04020102020204" pitchFamily="34" charset="0"/>
                <a:cs typeface="Aharoni" panose="02010803020104030203" pitchFamily="2" charset="-79"/>
              </a:rPr>
              <a:t>PRAKTIKUM MEKANIKA FLUIDA DAN HIDROLIKA </a:t>
            </a:r>
            <a:r>
              <a:rPr lang="id-ID" sz="2000" dirty="0" smtClean="0">
                <a:latin typeface="Arial Black" panose="020B0A04020102020204" pitchFamily="34" charset="0"/>
                <a:cs typeface="Aharoni" panose="02010803020104030203" pitchFamily="2" charset="-79"/>
              </a:rPr>
              <a:t>(CVL108)</a:t>
            </a:r>
            <a:endParaRPr lang="id-ID" sz="2000" dirty="0"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87" y="133244"/>
            <a:ext cx="1045963" cy="923462"/>
          </a:xfrm>
          <a:prstGeom prst="rect">
            <a:avLst/>
          </a:prstGeom>
        </p:spPr>
      </p:pic>
      <p:sp>
        <p:nvSpPr>
          <p:cNvPr id="2" name="Pentagon 1"/>
          <p:cNvSpPr/>
          <p:nvPr/>
        </p:nvSpPr>
        <p:spPr>
          <a:xfrm>
            <a:off x="107587" y="1277591"/>
            <a:ext cx="5901327" cy="675250"/>
          </a:xfrm>
          <a:prstGeom prst="homePlat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d-ID" sz="2000" dirty="0" smtClean="0">
                <a:solidFill>
                  <a:schemeClr val="tx1"/>
                </a:solidFill>
                <a:latin typeface="Franklin Gothic Medium" panose="020B0603020102020204" pitchFamily="34" charset="0"/>
                <a:cs typeface="Aharoni" panose="02010803020104030203" pitchFamily="2" charset="-79"/>
              </a:rPr>
              <a:t>RESPONSI PRAKTIKUM</a:t>
            </a:r>
            <a:endParaRPr lang="id-ID" sz="2000" dirty="0">
              <a:solidFill>
                <a:schemeClr val="tx1"/>
              </a:solidFill>
              <a:latin typeface="Franklin Gothic Medium" panose="020B0603020102020204" pitchFamily="34" charset="0"/>
              <a:cs typeface="Aharoni" panose="02010803020104030203" pitchFamily="2" charset="-79"/>
            </a:endParaRP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3076929581"/>
              </p:ext>
            </p:extLst>
          </p:nvPr>
        </p:nvGraphicFramePr>
        <p:xfrm>
          <a:off x="3644925" y="1952841"/>
          <a:ext cx="6928630" cy="46652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3076" name="Picture 4" descr="Gambar terkait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280" y="2666075"/>
            <a:ext cx="2522202" cy="3238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9058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53550" y="126411"/>
            <a:ext cx="8004518" cy="886463"/>
          </a:xfrm>
          <a:prstGeom prst="rect">
            <a:avLst/>
          </a:prstGeom>
          <a:solidFill>
            <a:srgbClr val="C00000"/>
          </a:solidFill>
          <a:ln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d-ID" sz="2000" dirty="0" smtClean="0">
                <a:cs typeface="Aharoni" panose="02010803020104030203" pitchFamily="2" charset="-79"/>
              </a:rPr>
              <a:t>PRAKTIKUM MEKANIKA </a:t>
            </a:r>
            <a:r>
              <a:rPr lang="id-ID" sz="2000" dirty="0">
                <a:cs typeface="Aharoni" panose="02010803020104030203" pitchFamily="2" charset="-79"/>
              </a:rPr>
              <a:t>FLUIDA DAN HIDROLIKA </a:t>
            </a:r>
            <a:r>
              <a:rPr lang="id-ID" sz="2000" dirty="0" smtClean="0">
                <a:cs typeface="Aharoni" panose="02010803020104030203" pitchFamily="2" charset="-79"/>
              </a:rPr>
              <a:t>(CVL108)</a:t>
            </a:r>
            <a:endParaRPr lang="id-ID" sz="2000" dirty="0">
              <a:cs typeface="Aharoni" panose="02010803020104030203" pitchFamily="2" charset="-79"/>
            </a:endParaRPr>
          </a:p>
          <a:p>
            <a:r>
              <a:rPr lang="id-ID" sz="2000" b="1" dirty="0" smtClean="0">
                <a:latin typeface="Arial Black" panose="020B0A04020102020204" pitchFamily="34" charset="0"/>
              </a:rPr>
              <a:t>RENCANA PRAKTIKUM</a:t>
            </a:r>
            <a:endParaRPr lang="id-ID" sz="2000" b="1" dirty="0">
              <a:latin typeface="Arial Black" panose="020B0A040201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87" y="133244"/>
            <a:ext cx="1045963" cy="92346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9284677" y="126410"/>
            <a:ext cx="2797127" cy="886463"/>
          </a:xfrm>
          <a:prstGeom prst="rect">
            <a:avLst/>
          </a:prstGeom>
          <a:solidFill>
            <a:srgbClr val="C00000"/>
          </a:solidFill>
          <a:ln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7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PRAKTIKUM MEKANIKA FLUIDA &amp; HIDRAULIKA</a:t>
            </a:r>
            <a:endParaRPr lang="id-ID" sz="1700" dirty="0">
              <a:solidFill>
                <a:srgbClr val="FFFF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284677" y="1159100"/>
            <a:ext cx="2797127" cy="5531986"/>
          </a:xfrm>
          <a:prstGeom prst="rect">
            <a:avLst/>
          </a:prstGeom>
          <a:solidFill>
            <a:schemeClr val="bg1">
              <a:lumMod val="50000"/>
              <a:alpha val="2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>
                <a:solidFill>
                  <a:srgbClr val="C00000"/>
                </a:solidFill>
                <a:latin typeface="Arial Rounded MT Bold" panose="020F0704030504030204" pitchFamily="34" charset="0"/>
              </a:rPr>
              <a:t>POKOK BAHASAN</a:t>
            </a:r>
          </a:p>
          <a:p>
            <a:pPr algn="ctr"/>
            <a:endParaRPr lang="id-ID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  <a:p>
            <a:pPr marL="651510" indent="-514350">
              <a:buFont typeface="+mj-lt"/>
              <a:buAutoNum type="arabicPeriod"/>
            </a:pPr>
            <a:r>
              <a:rPr lang="id-ID" b="1" dirty="0" smtClean="0">
                <a:solidFill>
                  <a:schemeClr val="tx1"/>
                </a:solidFill>
              </a:rPr>
              <a:t>Rencana Praktikum</a:t>
            </a:r>
          </a:p>
          <a:p>
            <a:pPr marL="651510" indent="-514350">
              <a:buFont typeface="+mj-lt"/>
              <a:buAutoNum type="arabicPeriod"/>
            </a:pPr>
            <a:r>
              <a:rPr lang="id-ID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Teori Dasar Percobaan</a:t>
            </a:r>
          </a:p>
          <a:p>
            <a:pPr marL="651510" indent="-514350">
              <a:buFont typeface="+mj-lt"/>
              <a:buAutoNum type="arabicPeriod"/>
            </a:pPr>
            <a:r>
              <a:rPr lang="id-ID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Tahapan Praktikum</a:t>
            </a:r>
          </a:p>
          <a:p>
            <a:pPr marL="651510" indent="-514350">
              <a:buFont typeface="+mj-lt"/>
              <a:buAutoNum type="arabicPeriod"/>
            </a:pPr>
            <a:r>
              <a:rPr lang="id-ID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Penyusunan Laporan</a:t>
            </a:r>
          </a:p>
          <a:p>
            <a:pPr marL="651510" indent="-514350">
              <a:buFont typeface="+mj-lt"/>
              <a:buAutoNum type="arabicPeriod"/>
            </a:pPr>
            <a:r>
              <a:rPr lang="id-ID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Lembar Kerja Pengamatan</a:t>
            </a:r>
          </a:p>
          <a:p>
            <a:pPr marL="651510" indent="-514350">
              <a:buFont typeface="+mj-lt"/>
              <a:buAutoNum type="arabicPeriod"/>
            </a:pPr>
            <a:endParaRPr lang="id-ID" b="1" dirty="0" smtClean="0">
              <a:solidFill>
                <a:schemeClr val="tx1"/>
              </a:solidFill>
            </a:endParaRPr>
          </a:p>
          <a:p>
            <a:endParaRPr lang="id-ID" dirty="0">
              <a:solidFill>
                <a:schemeClr val="tx1">
                  <a:lumMod val="65000"/>
                  <a:lumOff val="35000"/>
                </a:schemeClr>
              </a:solidFill>
              <a:latin typeface="Arial Rounded MT Bold" panose="020F0704030504030204" pitchFamily="34" charset="0"/>
            </a:endParaRPr>
          </a:p>
          <a:p>
            <a:endParaRPr lang="id-ID" dirty="0" smtClean="0">
              <a:solidFill>
                <a:schemeClr val="tx1">
                  <a:lumMod val="65000"/>
                  <a:lumOff val="35000"/>
                </a:schemeClr>
              </a:solidFill>
              <a:latin typeface="Arial Rounded MT Bold" panose="020F0704030504030204" pitchFamily="34" charset="0"/>
            </a:endParaRPr>
          </a:p>
          <a:p>
            <a:endParaRPr lang="id-ID" dirty="0">
              <a:solidFill>
                <a:schemeClr val="tx1">
                  <a:lumMod val="65000"/>
                  <a:lumOff val="35000"/>
                </a:schemeClr>
              </a:solidFill>
              <a:latin typeface="Arial Rounded MT Bold" panose="020F0704030504030204" pitchFamily="34" charset="0"/>
            </a:endParaRPr>
          </a:p>
          <a:p>
            <a:endParaRPr lang="id-ID" dirty="0" smtClean="0">
              <a:solidFill>
                <a:schemeClr val="tx1">
                  <a:lumMod val="65000"/>
                  <a:lumOff val="35000"/>
                </a:schemeClr>
              </a:solidFill>
              <a:latin typeface="Arial Rounded MT Bold" panose="020F0704030504030204" pitchFamily="34" charset="0"/>
            </a:endParaRPr>
          </a:p>
          <a:p>
            <a:endParaRPr lang="id-ID" dirty="0">
              <a:solidFill>
                <a:schemeClr val="tx1">
                  <a:lumMod val="65000"/>
                  <a:lumOff val="35000"/>
                </a:schemeClr>
              </a:solidFill>
              <a:latin typeface="Arial Rounded MT Bold" panose="020F0704030504030204" pitchFamily="34" charset="0"/>
            </a:endParaRPr>
          </a:p>
          <a:p>
            <a:endParaRPr lang="id-ID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  <a:p>
            <a:pPr algn="ctr"/>
            <a:endParaRPr lang="id-ID" dirty="0" smtClean="0">
              <a:solidFill>
                <a:srgbClr val="C0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73486" y="2363046"/>
            <a:ext cx="8705128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400" b="1" dirty="0" smtClean="0"/>
              <a:t>KELAS SIANG :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id-ID" sz="2000" dirty="0" smtClean="0"/>
              <a:t>HIDROPONIK				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id-ID" sz="2000" dirty="0" smtClean="0"/>
              <a:t>PIPA VENTURI TANPA MANOMETER		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id-ID" sz="2000" dirty="0" smtClean="0"/>
              <a:t>LIFT HIDRAULIK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id-ID" sz="2000" dirty="0" smtClean="0"/>
              <a:t>MINIATUR KINCIR AIR (FLUIDA DINAMIS)</a:t>
            </a:r>
          </a:p>
          <a:p>
            <a:endParaRPr lang="id-ID" sz="2000" dirty="0" smtClean="0"/>
          </a:p>
          <a:p>
            <a:r>
              <a:rPr lang="id-ID" sz="2400" b="1" dirty="0" smtClean="0"/>
              <a:t>KELAS SORE :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id-ID" sz="2000" dirty="0" smtClean="0"/>
              <a:t>PLTA SEDERHANA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id-ID" sz="2000" dirty="0" smtClean="0"/>
              <a:t>AIR MANCUR SEDERHANA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id-ID" sz="2000" dirty="0"/>
              <a:t>POMPA HIDROLIK 			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id-ID" sz="2000" dirty="0"/>
              <a:t>PIPA VENTURI DENGAN </a:t>
            </a:r>
            <a:r>
              <a:rPr lang="id-ID" sz="2000" dirty="0" smtClean="0"/>
              <a:t>MANOMETER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73486" y="1449433"/>
            <a:ext cx="7637173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500" dirty="0" smtClean="0"/>
              <a:t>MEMBUAT PERGAAN :</a:t>
            </a:r>
            <a:endParaRPr lang="id-ID" sz="2500" dirty="0"/>
          </a:p>
        </p:txBody>
      </p:sp>
    </p:spTree>
    <p:extLst>
      <p:ext uri="{BB962C8B-B14F-4D97-AF65-F5344CB8AC3E}">
        <p14:creationId xmlns:p14="http://schemas.microsoft.com/office/powerpoint/2010/main" val="2468164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53550" y="126411"/>
            <a:ext cx="8004518" cy="886463"/>
          </a:xfrm>
          <a:prstGeom prst="rect">
            <a:avLst/>
          </a:prstGeom>
          <a:solidFill>
            <a:srgbClr val="C00000"/>
          </a:solidFill>
          <a:ln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d-ID" sz="2000" dirty="0" smtClean="0">
                <a:cs typeface="Aharoni" panose="02010803020104030203" pitchFamily="2" charset="-79"/>
              </a:rPr>
              <a:t>PRAKTIKUM MEKANIKA </a:t>
            </a:r>
            <a:r>
              <a:rPr lang="id-ID" sz="2000" dirty="0">
                <a:cs typeface="Aharoni" panose="02010803020104030203" pitchFamily="2" charset="-79"/>
              </a:rPr>
              <a:t>FLUIDA DAN HIDROLIKA </a:t>
            </a:r>
            <a:r>
              <a:rPr lang="id-ID" sz="2000" dirty="0" smtClean="0">
                <a:cs typeface="Aharoni" panose="02010803020104030203" pitchFamily="2" charset="-79"/>
              </a:rPr>
              <a:t>(CVL108)</a:t>
            </a:r>
            <a:endParaRPr lang="id-ID" sz="2000" dirty="0">
              <a:cs typeface="Aharoni" panose="02010803020104030203" pitchFamily="2" charset="-79"/>
            </a:endParaRPr>
          </a:p>
          <a:p>
            <a:r>
              <a:rPr lang="id-ID" sz="2000" b="1" dirty="0" smtClean="0">
                <a:latin typeface="Arial Black" panose="020B0A04020102020204" pitchFamily="34" charset="0"/>
              </a:rPr>
              <a:t>RENCANA PRAKTIKUM</a:t>
            </a:r>
            <a:endParaRPr lang="id-ID" sz="2000" b="1" dirty="0">
              <a:latin typeface="Arial Black" panose="020B0A040201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87" y="133244"/>
            <a:ext cx="1045963" cy="92346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9284677" y="126410"/>
            <a:ext cx="2797127" cy="886463"/>
          </a:xfrm>
          <a:prstGeom prst="rect">
            <a:avLst/>
          </a:prstGeom>
          <a:solidFill>
            <a:srgbClr val="C00000"/>
          </a:solidFill>
          <a:ln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7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PRAKTIKUM MEKANIKA FLUIDA &amp; HIDRAULIKA</a:t>
            </a:r>
            <a:endParaRPr lang="id-ID" sz="1700" dirty="0">
              <a:solidFill>
                <a:srgbClr val="FFFF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284677" y="1159100"/>
            <a:ext cx="2797127" cy="5531986"/>
          </a:xfrm>
          <a:prstGeom prst="rect">
            <a:avLst/>
          </a:prstGeom>
          <a:solidFill>
            <a:schemeClr val="bg1">
              <a:lumMod val="50000"/>
              <a:alpha val="2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>
                <a:solidFill>
                  <a:srgbClr val="C00000"/>
                </a:solidFill>
                <a:latin typeface="Arial Rounded MT Bold" panose="020F0704030504030204" pitchFamily="34" charset="0"/>
              </a:rPr>
              <a:t>POKOK BAHASAN</a:t>
            </a:r>
          </a:p>
          <a:p>
            <a:pPr algn="ctr"/>
            <a:endParaRPr lang="id-ID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  <a:p>
            <a:pPr marL="651510" indent="-514350">
              <a:buFont typeface="+mj-lt"/>
              <a:buAutoNum type="arabicPeriod"/>
            </a:pPr>
            <a:r>
              <a:rPr lang="id-ID" b="1" dirty="0" smtClean="0">
                <a:solidFill>
                  <a:schemeClr val="tx1"/>
                </a:solidFill>
              </a:rPr>
              <a:t>Rencana Praktikum</a:t>
            </a:r>
          </a:p>
          <a:p>
            <a:pPr marL="651510" indent="-514350">
              <a:buFont typeface="+mj-lt"/>
              <a:buAutoNum type="arabicPeriod"/>
            </a:pPr>
            <a:r>
              <a:rPr lang="id-ID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Teori Dasar Percobaan</a:t>
            </a:r>
          </a:p>
          <a:p>
            <a:pPr marL="651510" indent="-514350">
              <a:buFont typeface="+mj-lt"/>
              <a:buAutoNum type="arabicPeriod"/>
            </a:pPr>
            <a:r>
              <a:rPr lang="id-ID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Tahapan Praktikum</a:t>
            </a:r>
          </a:p>
          <a:p>
            <a:pPr marL="651510" indent="-514350">
              <a:buFont typeface="+mj-lt"/>
              <a:buAutoNum type="arabicPeriod"/>
            </a:pPr>
            <a:r>
              <a:rPr lang="id-ID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Penyusunan Laporan</a:t>
            </a:r>
          </a:p>
          <a:p>
            <a:pPr marL="651510" indent="-514350">
              <a:buFont typeface="+mj-lt"/>
              <a:buAutoNum type="arabicPeriod"/>
            </a:pPr>
            <a:r>
              <a:rPr lang="id-ID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Lembar Kerja Pengamatan</a:t>
            </a:r>
          </a:p>
          <a:p>
            <a:pPr marL="651510" indent="-514350">
              <a:buFont typeface="+mj-lt"/>
              <a:buAutoNum type="arabicPeriod"/>
            </a:pPr>
            <a:endParaRPr lang="id-ID" b="1" dirty="0" smtClean="0">
              <a:solidFill>
                <a:schemeClr val="tx1"/>
              </a:solidFill>
            </a:endParaRPr>
          </a:p>
          <a:p>
            <a:endParaRPr lang="id-ID" dirty="0">
              <a:solidFill>
                <a:schemeClr val="tx1">
                  <a:lumMod val="65000"/>
                  <a:lumOff val="35000"/>
                </a:schemeClr>
              </a:solidFill>
              <a:latin typeface="Arial Rounded MT Bold" panose="020F0704030504030204" pitchFamily="34" charset="0"/>
            </a:endParaRPr>
          </a:p>
          <a:p>
            <a:endParaRPr lang="id-ID" dirty="0" smtClean="0">
              <a:solidFill>
                <a:schemeClr val="tx1">
                  <a:lumMod val="65000"/>
                  <a:lumOff val="35000"/>
                </a:schemeClr>
              </a:solidFill>
              <a:latin typeface="Arial Rounded MT Bold" panose="020F0704030504030204" pitchFamily="34" charset="0"/>
            </a:endParaRPr>
          </a:p>
          <a:p>
            <a:endParaRPr lang="id-ID" dirty="0">
              <a:solidFill>
                <a:schemeClr val="tx1">
                  <a:lumMod val="65000"/>
                  <a:lumOff val="35000"/>
                </a:schemeClr>
              </a:solidFill>
              <a:latin typeface="Arial Rounded MT Bold" panose="020F0704030504030204" pitchFamily="34" charset="0"/>
            </a:endParaRPr>
          </a:p>
          <a:p>
            <a:endParaRPr lang="id-ID" dirty="0" smtClean="0">
              <a:solidFill>
                <a:schemeClr val="tx1">
                  <a:lumMod val="65000"/>
                  <a:lumOff val="35000"/>
                </a:schemeClr>
              </a:solidFill>
              <a:latin typeface="Arial Rounded MT Bold" panose="020F0704030504030204" pitchFamily="34" charset="0"/>
            </a:endParaRPr>
          </a:p>
          <a:p>
            <a:endParaRPr lang="id-ID" dirty="0">
              <a:solidFill>
                <a:schemeClr val="tx1">
                  <a:lumMod val="65000"/>
                  <a:lumOff val="35000"/>
                </a:schemeClr>
              </a:solidFill>
              <a:latin typeface="Arial Rounded MT Bold" panose="020F0704030504030204" pitchFamily="34" charset="0"/>
            </a:endParaRPr>
          </a:p>
          <a:p>
            <a:endParaRPr lang="id-ID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  <a:p>
            <a:pPr algn="ctr"/>
            <a:endParaRPr lang="id-ID" dirty="0" smtClean="0">
              <a:solidFill>
                <a:srgbClr val="C0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806440" y="1508760"/>
            <a:ext cx="1249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dirty="0" smtClean="0"/>
              <a:t>PLTA Sederhana</a:t>
            </a:r>
            <a:endParaRPr lang="id-ID" dirty="0"/>
          </a:p>
        </p:txBody>
      </p:sp>
      <p:sp>
        <p:nvSpPr>
          <p:cNvPr id="9" name="TextBox 8"/>
          <p:cNvSpPr txBox="1"/>
          <p:nvPr/>
        </p:nvSpPr>
        <p:spPr>
          <a:xfrm>
            <a:off x="5486400" y="2667000"/>
            <a:ext cx="2255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dirty="0" smtClean="0"/>
              <a:t>Air Mancur Sederhana</a:t>
            </a:r>
            <a:endParaRPr lang="id-ID" dirty="0"/>
          </a:p>
        </p:txBody>
      </p:sp>
      <p:sp>
        <p:nvSpPr>
          <p:cNvPr id="10" name="TextBox 9"/>
          <p:cNvSpPr txBox="1"/>
          <p:nvPr/>
        </p:nvSpPr>
        <p:spPr>
          <a:xfrm>
            <a:off x="5486400" y="4321126"/>
            <a:ext cx="2255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dirty="0" smtClean="0"/>
              <a:t>Pompa Hidraulik</a:t>
            </a:r>
            <a:endParaRPr lang="id-ID" dirty="0"/>
          </a:p>
        </p:txBody>
      </p:sp>
      <p:sp>
        <p:nvSpPr>
          <p:cNvPr id="11" name="TextBox 10"/>
          <p:cNvSpPr txBox="1"/>
          <p:nvPr/>
        </p:nvSpPr>
        <p:spPr>
          <a:xfrm>
            <a:off x="5486400" y="5698253"/>
            <a:ext cx="2255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dirty="0" smtClean="0"/>
              <a:t>Pipa Venturi dengan Manometer</a:t>
            </a:r>
            <a:endParaRPr lang="id-ID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587" y="1179101"/>
            <a:ext cx="5077780" cy="5511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8085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53550" y="126411"/>
            <a:ext cx="8004518" cy="886463"/>
          </a:xfrm>
          <a:prstGeom prst="rect">
            <a:avLst/>
          </a:prstGeom>
          <a:solidFill>
            <a:srgbClr val="C00000"/>
          </a:solidFill>
          <a:ln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d-ID" sz="2000" dirty="0" smtClean="0">
                <a:cs typeface="Aharoni" panose="02010803020104030203" pitchFamily="2" charset="-79"/>
              </a:rPr>
              <a:t>PRAKTIKUM MEKANIKA </a:t>
            </a:r>
            <a:r>
              <a:rPr lang="id-ID" sz="2000" dirty="0">
                <a:cs typeface="Aharoni" panose="02010803020104030203" pitchFamily="2" charset="-79"/>
              </a:rPr>
              <a:t>FLUIDA DAN HIDROLIKA </a:t>
            </a:r>
            <a:r>
              <a:rPr lang="id-ID" sz="2000" dirty="0" smtClean="0">
                <a:cs typeface="Aharoni" panose="02010803020104030203" pitchFamily="2" charset="-79"/>
              </a:rPr>
              <a:t>(CVL108)</a:t>
            </a:r>
            <a:endParaRPr lang="id-ID" sz="2000" dirty="0">
              <a:cs typeface="Aharoni" panose="02010803020104030203" pitchFamily="2" charset="-79"/>
            </a:endParaRPr>
          </a:p>
          <a:p>
            <a:r>
              <a:rPr lang="id-ID" sz="2000" b="1" dirty="0" smtClean="0">
                <a:latin typeface="Arial Black" panose="020B0A04020102020204" pitchFamily="34" charset="0"/>
              </a:rPr>
              <a:t>RENCANA PRAKTIKUM</a:t>
            </a:r>
            <a:endParaRPr lang="id-ID" sz="2000" b="1" dirty="0">
              <a:latin typeface="Arial Black" panose="020B0A040201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87" y="133244"/>
            <a:ext cx="1045963" cy="92346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9284677" y="126410"/>
            <a:ext cx="2797127" cy="886463"/>
          </a:xfrm>
          <a:prstGeom prst="rect">
            <a:avLst/>
          </a:prstGeom>
          <a:solidFill>
            <a:srgbClr val="C00000"/>
          </a:solidFill>
          <a:ln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7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PRAKTIKUM MEKANIKA FLUIDA &amp; HIDRAULIKA</a:t>
            </a:r>
            <a:endParaRPr lang="id-ID" sz="1700" dirty="0">
              <a:solidFill>
                <a:srgbClr val="FFFF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284677" y="1159100"/>
            <a:ext cx="2797127" cy="5531986"/>
          </a:xfrm>
          <a:prstGeom prst="rect">
            <a:avLst/>
          </a:prstGeom>
          <a:solidFill>
            <a:schemeClr val="bg1">
              <a:lumMod val="50000"/>
              <a:alpha val="2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>
                <a:solidFill>
                  <a:srgbClr val="C00000"/>
                </a:solidFill>
                <a:latin typeface="Arial Rounded MT Bold" panose="020F0704030504030204" pitchFamily="34" charset="0"/>
              </a:rPr>
              <a:t>POKOK BAHASAN</a:t>
            </a:r>
          </a:p>
          <a:p>
            <a:pPr algn="ctr"/>
            <a:endParaRPr lang="id-ID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  <a:p>
            <a:pPr marL="651510" indent="-514350">
              <a:buFont typeface="+mj-lt"/>
              <a:buAutoNum type="arabicPeriod"/>
            </a:pPr>
            <a:r>
              <a:rPr lang="id-ID" b="1" dirty="0" smtClean="0">
                <a:solidFill>
                  <a:schemeClr val="tx1"/>
                </a:solidFill>
              </a:rPr>
              <a:t>Rencana Praktikum</a:t>
            </a:r>
          </a:p>
          <a:p>
            <a:pPr marL="651510" indent="-514350">
              <a:buFont typeface="+mj-lt"/>
              <a:buAutoNum type="arabicPeriod"/>
            </a:pPr>
            <a:r>
              <a:rPr lang="id-ID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Teori Dasar Percobaan</a:t>
            </a:r>
          </a:p>
          <a:p>
            <a:pPr marL="651510" indent="-514350">
              <a:buFont typeface="+mj-lt"/>
              <a:buAutoNum type="arabicPeriod"/>
            </a:pPr>
            <a:r>
              <a:rPr lang="id-ID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Tahapan Praktikum</a:t>
            </a:r>
          </a:p>
          <a:p>
            <a:pPr marL="651510" indent="-514350">
              <a:buFont typeface="+mj-lt"/>
              <a:buAutoNum type="arabicPeriod"/>
            </a:pPr>
            <a:r>
              <a:rPr lang="id-ID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Penyusunan Laporan</a:t>
            </a:r>
          </a:p>
          <a:p>
            <a:pPr marL="651510" indent="-514350">
              <a:buFont typeface="+mj-lt"/>
              <a:buAutoNum type="arabicPeriod"/>
            </a:pPr>
            <a:r>
              <a:rPr lang="id-ID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Lembar Kerja Pengamatan</a:t>
            </a:r>
          </a:p>
          <a:p>
            <a:pPr marL="651510" indent="-514350">
              <a:buFont typeface="+mj-lt"/>
              <a:buAutoNum type="arabicPeriod"/>
            </a:pPr>
            <a:endParaRPr lang="id-ID" b="1" dirty="0" smtClean="0">
              <a:solidFill>
                <a:schemeClr val="tx1"/>
              </a:solidFill>
            </a:endParaRPr>
          </a:p>
          <a:p>
            <a:endParaRPr lang="id-ID" dirty="0">
              <a:solidFill>
                <a:schemeClr val="tx1">
                  <a:lumMod val="65000"/>
                  <a:lumOff val="35000"/>
                </a:schemeClr>
              </a:solidFill>
              <a:latin typeface="Arial Rounded MT Bold" panose="020F0704030504030204" pitchFamily="34" charset="0"/>
            </a:endParaRPr>
          </a:p>
          <a:p>
            <a:endParaRPr lang="id-ID" dirty="0" smtClean="0">
              <a:solidFill>
                <a:schemeClr val="tx1">
                  <a:lumMod val="65000"/>
                  <a:lumOff val="35000"/>
                </a:schemeClr>
              </a:solidFill>
              <a:latin typeface="Arial Rounded MT Bold" panose="020F0704030504030204" pitchFamily="34" charset="0"/>
            </a:endParaRPr>
          </a:p>
          <a:p>
            <a:endParaRPr lang="id-ID" dirty="0">
              <a:solidFill>
                <a:schemeClr val="tx1">
                  <a:lumMod val="65000"/>
                  <a:lumOff val="35000"/>
                </a:schemeClr>
              </a:solidFill>
              <a:latin typeface="Arial Rounded MT Bold" panose="020F0704030504030204" pitchFamily="34" charset="0"/>
            </a:endParaRPr>
          </a:p>
          <a:p>
            <a:endParaRPr lang="id-ID" dirty="0" smtClean="0">
              <a:solidFill>
                <a:schemeClr val="tx1">
                  <a:lumMod val="65000"/>
                  <a:lumOff val="35000"/>
                </a:schemeClr>
              </a:solidFill>
              <a:latin typeface="Arial Rounded MT Bold" panose="020F0704030504030204" pitchFamily="34" charset="0"/>
            </a:endParaRPr>
          </a:p>
          <a:p>
            <a:endParaRPr lang="id-ID" dirty="0">
              <a:solidFill>
                <a:schemeClr val="tx1">
                  <a:lumMod val="65000"/>
                  <a:lumOff val="35000"/>
                </a:schemeClr>
              </a:solidFill>
              <a:latin typeface="Arial Rounded MT Bold" panose="020F0704030504030204" pitchFamily="34" charset="0"/>
            </a:endParaRPr>
          </a:p>
          <a:p>
            <a:endParaRPr lang="id-ID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  <a:p>
            <a:pPr algn="ctr"/>
            <a:endParaRPr lang="id-ID" dirty="0" smtClean="0">
              <a:solidFill>
                <a:srgbClr val="C0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97286" y="3478668"/>
            <a:ext cx="8705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2400" b="1" dirty="0" smtClean="0"/>
              <a:t>PEMUTARAN VIDIO</a:t>
            </a:r>
            <a:endParaRPr lang="id-ID" sz="2000" dirty="0" smtClean="0"/>
          </a:p>
        </p:txBody>
      </p:sp>
    </p:spTree>
    <p:extLst>
      <p:ext uri="{BB962C8B-B14F-4D97-AF65-F5344CB8AC3E}">
        <p14:creationId xmlns:p14="http://schemas.microsoft.com/office/powerpoint/2010/main" val="1599886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9284677" y="126410"/>
            <a:ext cx="2797127" cy="886463"/>
          </a:xfrm>
          <a:prstGeom prst="rect">
            <a:avLst/>
          </a:prstGeom>
          <a:solidFill>
            <a:srgbClr val="C00000"/>
          </a:solidFill>
          <a:ln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7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PRAKTIKUM MEKANIKA FLUIDA &amp; HIDRAULIKA</a:t>
            </a:r>
            <a:endParaRPr lang="id-ID" sz="1700" dirty="0">
              <a:solidFill>
                <a:srgbClr val="FFFF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284677" y="1159100"/>
            <a:ext cx="2797127" cy="5531986"/>
          </a:xfrm>
          <a:prstGeom prst="rect">
            <a:avLst/>
          </a:prstGeom>
          <a:solidFill>
            <a:schemeClr val="bg1">
              <a:lumMod val="50000"/>
              <a:alpha val="2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>
                <a:solidFill>
                  <a:srgbClr val="C00000"/>
                </a:solidFill>
                <a:latin typeface="Arial Rounded MT Bold" panose="020F0704030504030204" pitchFamily="34" charset="0"/>
              </a:rPr>
              <a:t>POKOK BAHASAN</a:t>
            </a:r>
          </a:p>
          <a:p>
            <a:pPr algn="ctr"/>
            <a:endParaRPr lang="id-ID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  <a:p>
            <a:pPr marL="651510" indent="-514350">
              <a:buFont typeface="+mj-lt"/>
              <a:buAutoNum type="arabicPeriod"/>
            </a:pPr>
            <a:r>
              <a:rPr lang="id-ID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Rencana Praktikum</a:t>
            </a:r>
          </a:p>
          <a:p>
            <a:pPr marL="651510" indent="-514350">
              <a:buFont typeface="+mj-lt"/>
              <a:buAutoNum type="arabicPeriod"/>
            </a:pPr>
            <a:r>
              <a:rPr lang="id-ID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Teori Dasar Percobaan</a:t>
            </a:r>
          </a:p>
          <a:p>
            <a:pPr marL="651510" indent="-514350">
              <a:buFont typeface="+mj-lt"/>
              <a:buAutoNum type="arabicPeriod"/>
            </a:pPr>
            <a:r>
              <a:rPr lang="id-ID" b="1" dirty="0" smtClean="0">
                <a:solidFill>
                  <a:schemeClr val="tx1"/>
                </a:solidFill>
              </a:rPr>
              <a:t>Tahapan Praktikum</a:t>
            </a:r>
          </a:p>
          <a:p>
            <a:pPr marL="651510" indent="-514350">
              <a:buFont typeface="+mj-lt"/>
              <a:buAutoNum type="arabicPeriod"/>
            </a:pPr>
            <a:r>
              <a:rPr lang="id-ID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Penyusunan Laporan</a:t>
            </a:r>
          </a:p>
          <a:p>
            <a:pPr marL="651510" indent="-514350">
              <a:buFont typeface="+mj-lt"/>
              <a:buAutoNum type="arabicPeriod"/>
            </a:pPr>
            <a:r>
              <a:rPr lang="id-ID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Lembar Kerja Pengamatan</a:t>
            </a:r>
          </a:p>
          <a:p>
            <a:pPr marL="651510" indent="-514350">
              <a:buFont typeface="+mj-lt"/>
              <a:buAutoNum type="arabicPeriod"/>
            </a:pPr>
            <a:endParaRPr lang="id-ID" b="1" dirty="0" smtClean="0">
              <a:solidFill>
                <a:schemeClr val="tx1"/>
              </a:solidFill>
            </a:endParaRPr>
          </a:p>
          <a:p>
            <a:endParaRPr lang="id-ID" dirty="0">
              <a:solidFill>
                <a:schemeClr val="tx1">
                  <a:lumMod val="65000"/>
                  <a:lumOff val="35000"/>
                </a:schemeClr>
              </a:solidFill>
              <a:latin typeface="Arial Rounded MT Bold" panose="020F0704030504030204" pitchFamily="34" charset="0"/>
            </a:endParaRPr>
          </a:p>
          <a:p>
            <a:endParaRPr lang="id-ID" dirty="0" smtClean="0">
              <a:solidFill>
                <a:schemeClr val="tx1">
                  <a:lumMod val="65000"/>
                  <a:lumOff val="35000"/>
                </a:schemeClr>
              </a:solidFill>
              <a:latin typeface="Arial Rounded MT Bold" panose="020F0704030504030204" pitchFamily="34" charset="0"/>
            </a:endParaRPr>
          </a:p>
          <a:p>
            <a:endParaRPr lang="id-ID" dirty="0">
              <a:solidFill>
                <a:schemeClr val="tx1">
                  <a:lumMod val="65000"/>
                  <a:lumOff val="35000"/>
                </a:schemeClr>
              </a:solidFill>
              <a:latin typeface="Arial Rounded MT Bold" panose="020F0704030504030204" pitchFamily="34" charset="0"/>
            </a:endParaRPr>
          </a:p>
          <a:p>
            <a:endParaRPr lang="id-ID" dirty="0" smtClean="0">
              <a:solidFill>
                <a:schemeClr val="tx1">
                  <a:lumMod val="65000"/>
                  <a:lumOff val="35000"/>
                </a:schemeClr>
              </a:solidFill>
              <a:latin typeface="Arial Rounded MT Bold" panose="020F0704030504030204" pitchFamily="34" charset="0"/>
            </a:endParaRPr>
          </a:p>
          <a:p>
            <a:endParaRPr lang="id-ID" dirty="0">
              <a:solidFill>
                <a:schemeClr val="tx1">
                  <a:lumMod val="65000"/>
                  <a:lumOff val="35000"/>
                </a:schemeClr>
              </a:solidFill>
              <a:latin typeface="Arial Rounded MT Bold" panose="020F0704030504030204" pitchFamily="34" charset="0"/>
            </a:endParaRPr>
          </a:p>
          <a:p>
            <a:endParaRPr lang="id-ID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  <a:p>
            <a:pPr algn="ctr"/>
            <a:endParaRPr lang="id-ID" dirty="0" smtClean="0">
              <a:solidFill>
                <a:srgbClr val="C00000"/>
              </a:solidFill>
              <a:latin typeface="Arial Rounded MT Bold" panose="020F070403050403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7819669"/>
              </p:ext>
            </p:extLst>
          </p:nvPr>
        </p:nvGraphicFramePr>
        <p:xfrm>
          <a:off x="0" y="126410"/>
          <a:ext cx="9165613" cy="59436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120462"/>
                <a:gridCol w="6915955"/>
                <a:gridCol w="1129196"/>
              </a:tblGrid>
              <a:tr h="270455">
                <a:tc>
                  <a:txBody>
                    <a:bodyPr/>
                    <a:lstStyle/>
                    <a:p>
                      <a:pPr algn="ctr"/>
                      <a:r>
                        <a:rPr lang="id-ID" sz="1500" b="1" dirty="0" smtClean="0">
                          <a:solidFill>
                            <a:schemeClr val="tx1"/>
                          </a:solidFill>
                        </a:rPr>
                        <a:t>Pertemuan</a:t>
                      </a:r>
                      <a:endParaRPr lang="id-ID" sz="15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500" b="1" dirty="0" smtClean="0">
                          <a:solidFill>
                            <a:schemeClr val="tx1"/>
                          </a:solidFill>
                        </a:rPr>
                        <a:t>Job Desk</a:t>
                      </a:r>
                      <a:endParaRPr lang="id-ID" sz="15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500" b="1" dirty="0" smtClean="0">
                          <a:solidFill>
                            <a:schemeClr val="tx1"/>
                          </a:solidFill>
                        </a:rPr>
                        <a:t>Ruang</a:t>
                      </a:r>
                      <a:endParaRPr lang="id-ID" sz="15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07992">
                <a:tc>
                  <a:txBody>
                    <a:bodyPr/>
                    <a:lstStyle/>
                    <a:p>
                      <a:pPr algn="ctr"/>
                      <a:r>
                        <a:rPr lang="id-ID" sz="1500" dirty="0" smtClean="0"/>
                        <a:t>1</a:t>
                      </a:r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500" dirty="0" smtClean="0"/>
                        <a:t>Pengantar Praktikum Mekanik Fluida dan Hidrolika</a:t>
                      </a:r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500" dirty="0" smtClean="0"/>
                        <a:t>Lab</a:t>
                      </a:r>
                    </a:p>
                  </a:txBody>
                  <a:tcPr/>
                </a:tc>
              </a:tr>
              <a:tr h="184166">
                <a:tc>
                  <a:txBody>
                    <a:bodyPr/>
                    <a:lstStyle/>
                    <a:p>
                      <a:pPr algn="ctr"/>
                      <a:r>
                        <a:rPr lang="id-ID" sz="1500" dirty="0" smtClean="0"/>
                        <a:t>2</a:t>
                      </a:r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500" dirty="0" smtClean="0"/>
                        <a:t>Responsi mengenai Praktikum dan Penyusunan Laporan Awal</a:t>
                      </a:r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500" dirty="0" smtClean="0"/>
                        <a:t>Lab</a:t>
                      </a:r>
                    </a:p>
                  </a:txBody>
                  <a:tcPr/>
                </a:tc>
              </a:tr>
              <a:tr h="147462">
                <a:tc>
                  <a:txBody>
                    <a:bodyPr/>
                    <a:lstStyle/>
                    <a:p>
                      <a:pPr algn="ctr"/>
                      <a:r>
                        <a:rPr lang="id-ID" sz="1500" dirty="0" smtClean="0"/>
                        <a:t>3</a:t>
                      </a:r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500" dirty="0" smtClean="0"/>
                        <a:t>Perakitan Alat Peragaan Tahap 1</a:t>
                      </a:r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500" dirty="0" smtClean="0"/>
                        <a:t>Lab</a:t>
                      </a:r>
                    </a:p>
                  </a:txBody>
                  <a:tcPr/>
                </a:tc>
              </a:tr>
              <a:tr h="226667">
                <a:tc>
                  <a:txBody>
                    <a:bodyPr/>
                    <a:lstStyle/>
                    <a:p>
                      <a:pPr algn="ctr"/>
                      <a:r>
                        <a:rPr lang="id-ID" sz="1500" dirty="0" smtClean="0"/>
                        <a:t>4</a:t>
                      </a:r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500" dirty="0" smtClean="0"/>
                        <a:t>Perakitan Alat</a:t>
                      </a:r>
                      <a:r>
                        <a:rPr lang="id-ID" sz="1500" baseline="0" dirty="0" smtClean="0"/>
                        <a:t> Peragaan Tahap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500" dirty="0" smtClean="0"/>
                        <a:t>Lab</a:t>
                      </a:r>
                    </a:p>
                  </a:txBody>
                  <a:tcPr/>
                </a:tc>
              </a:tr>
              <a:tr h="189962">
                <a:tc>
                  <a:txBody>
                    <a:bodyPr/>
                    <a:lstStyle/>
                    <a:p>
                      <a:pPr algn="ctr"/>
                      <a:r>
                        <a:rPr lang="id-ID" sz="1500" dirty="0" smtClean="0"/>
                        <a:t>5</a:t>
                      </a:r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500" dirty="0" smtClean="0"/>
                        <a:t>Pengujian Alat</a:t>
                      </a:r>
                      <a:r>
                        <a:rPr lang="id-ID" sz="1500" baseline="0" dirty="0" smtClean="0"/>
                        <a:t> </a:t>
                      </a:r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500" dirty="0" smtClean="0"/>
                        <a:t>Lab</a:t>
                      </a:r>
                    </a:p>
                  </a:txBody>
                  <a:tcPr/>
                </a:tc>
              </a:tr>
              <a:tr h="166136">
                <a:tc>
                  <a:txBody>
                    <a:bodyPr/>
                    <a:lstStyle/>
                    <a:p>
                      <a:pPr algn="ctr"/>
                      <a:r>
                        <a:rPr lang="id-ID" sz="1500" dirty="0" smtClean="0"/>
                        <a:t>6</a:t>
                      </a:r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500" dirty="0" smtClean="0"/>
                        <a:t>Pengujian Alat</a:t>
                      </a:r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500" dirty="0" smtClean="0"/>
                        <a:t>Lab</a:t>
                      </a:r>
                    </a:p>
                  </a:txBody>
                  <a:tcPr/>
                </a:tc>
              </a:tr>
              <a:tr h="299237">
                <a:tc>
                  <a:txBody>
                    <a:bodyPr/>
                    <a:lstStyle/>
                    <a:p>
                      <a:pPr algn="ctr"/>
                      <a:r>
                        <a:rPr lang="id-ID" sz="1500" dirty="0" smtClean="0"/>
                        <a:t>7</a:t>
                      </a:r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500" dirty="0" smtClean="0"/>
                        <a:t>Pengujian Alat</a:t>
                      </a:r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500" dirty="0" smtClean="0"/>
                        <a:t>Lab</a:t>
                      </a:r>
                    </a:p>
                  </a:txBody>
                  <a:tcPr/>
                </a:tc>
              </a:tr>
              <a:tr h="170000">
                <a:tc>
                  <a:txBody>
                    <a:bodyPr/>
                    <a:lstStyle/>
                    <a:p>
                      <a:pPr algn="ctr"/>
                      <a:r>
                        <a:rPr lang="id-ID" sz="1500" b="1" dirty="0" smtClean="0"/>
                        <a:t>8</a:t>
                      </a:r>
                      <a:endParaRPr lang="id-ID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800" b="1" dirty="0" smtClean="0"/>
                        <a:t>UTS</a:t>
                      </a:r>
                      <a:endParaRPr lang="id-ID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500" b="1" dirty="0" smtClean="0"/>
                        <a:t>Absen UTS </a:t>
                      </a:r>
                      <a:r>
                        <a:rPr lang="id-ID" sz="1500" b="1" baseline="0" dirty="0" smtClean="0"/>
                        <a:t> di Prodi</a:t>
                      </a:r>
                      <a:endParaRPr lang="id-ID" sz="1500" b="1" dirty="0" smtClean="0"/>
                    </a:p>
                  </a:txBody>
                  <a:tcPr/>
                </a:tc>
              </a:tr>
              <a:tr h="159053">
                <a:tc>
                  <a:txBody>
                    <a:bodyPr/>
                    <a:lstStyle/>
                    <a:p>
                      <a:pPr algn="ctr"/>
                      <a:r>
                        <a:rPr lang="id-ID" sz="1500" dirty="0" smtClean="0"/>
                        <a:t>9</a:t>
                      </a:r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500" dirty="0" smtClean="0"/>
                        <a:t>Penyusunan Laporan Akhir</a:t>
                      </a:r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500" dirty="0" smtClean="0"/>
                        <a:t>Lab</a:t>
                      </a:r>
                    </a:p>
                  </a:txBody>
                  <a:tcPr/>
                </a:tc>
              </a:tr>
              <a:tr h="251137">
                <a:tc>
                  <a:txBody>
                    <a:bodyPr/>
                    <a:lstStyle/>
                    <a:p>
                      <a:pPr algn="ctr"/>
                      <a:r>
                        <a:rPr lang="id-ID" sz="1500" dirty="0" smtClean="0"/>
                        <a:t>10</a:t>
                      </a:r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500" dirty="0" smtClean="0"/>
                        <a:t>Penyusunan Laporan Akhir</a:t>
                      </a:r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500" dirty="0" smtClean="0"/>
                        <a:t>Lab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id-ID" sz="1500" dirty="0" smtClean="0"/>
                        <a:t>11</a:t>
                      </a:r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500" dirty="0" smtClean="0"/>
                        <a:t>Penyusunan Laporan Akhir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500" dirty="0" smtClean="0"/>
                        <a:t>Lab</a:t>
                      </a:r>
                    </a:p>
                  </a:txBody>
                  <a:tcPr/>
                </a:tc>
              </a:tr>
              <a:tr h="151969">
                <a:tc>
                  <a:txBody>
                    <a:bodyPr/>
                    <a:lstStyle/>
                    <a:p>
                      <a:pPr algn="ctr"/>
                      <a:r>
                        <a:rPr lang="id-ID" sz="1500" dirty="0" smtClean="0"/>
                        <a:t>12</a:t>
                      </a:r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500" dirty="0" smtClean="0"/>
                        <a:t>Pembuatan Vidio</a:t>
                      </a:r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500" dirty="0" smtClean="0"/>
                        <a:t>Lab</a:t>
                      </a:r>
                    </a:p>
                  </a:txBody>
                  <a:tcPr/>
                </a:tc>
              </a:tr>
              <a:tr h="205417">
                <a:tc>
                  <a:txBody>
                    <a:bodyPr/>
                    <a:lstStyle/>
                    <a:p>
                      <a:pPr algn="ctr"/>
                      <a:r>
                        <a:rPr lang="id-ID" sz="1500" dirty="0" smtClean="0"/>
                        <a:t>13</a:t>
                      </a:r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800" dirty="0" smtClean="0"/>
                        <a:t>Pembuatan </a:t>
                      </a:r>
                      <a:r>
                        <a:rPr lang="id-ID" sz="1400" dirty="0" smtClean="0"/>
                        <a:t>Vidio</a:t>
                      </a:r>
                      <a:endParaRPr lang="id-ID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500" dirty="0" smtClean="0"/>
                        <a:t>Lab</a:t>
                      </a:r>
                    </a:p>
                  </a:txBody>
                  <a:tcPr/>
                </a:tc>
              </a:tr>
              <a:tr h="181591">
                <a:tc>
                  <a:txBody>
                    <a:bodyPr/>
                    <a:lstStyle/>
                    <a:p>
                      <a:pPr algn="ctr"/>
                      <a:r>
                        <a:rPr lang="id-ID" sz="1500" dirty="0" smtClean="0"/>
                        <a:t>14</a:t>
                      </a:r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500" dirty="0" smtClean="0"/>
                        <a:t>Presentasi Laporan</a:t>
                      </a:r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500" dirty="0" smtClean="0"/>
                        <a:t>Lab</a:t>
                      </a:r>
                    </a:p>
                  </a:txBody>
                  <a:tcPr/>
                </a:tc>
              </a:tr>
              <a:tr h="183523">
                <a:tc>
                  <a:txBody>
                    <a:bodyPr/>
                    <a:lstStyle/>
                    <a:p>
                      <a:pPr algn="ctr"/>
                      <a:r>
                        <a:rPr lang="id-ID" sz="1500" dirty="0" smtClean="0"/>
                        <a:t>15</a:t>
                      </a:r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500" dirty="0" smtClean="0"/>
                        <a:t>Presentasi Laporan</a:t>
                      </a:r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500" dirty="0" smtClean="0"/>
                        <a:t>Lab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1500" b="1" dirty="0" smtClean="0"/>
                        <a:t>16</a:t>
                      </a:r>
                      <a:endParaRPr lang="id-ID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800" b="1" dirty="0" smtClean="0"/>
                        <a:t>Pengumpulan</a:t>
                      </a:r>
                      <a:r>
                        <a:rPr lang="id-ID" sz="1800" b="1" baseline="0" dirty="0" smtClean="0"/>
                        <a:t> Laporan Akhir dan Vidio </a:t>
                      </a:r>
                      <a:endParaRPr lang="id-ID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500" b="1" dirty="0" smtClean="0"/>
                        <a:t>Absen UAS di Prodi</a:t>
                      </a:r>
                      <a:endParaRPr lang="id-ID" sz="15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3226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53550" y="126411"/>
            <a:ext cx="8004518" cy="886463"/>
          </a:xfrm>
          <a:prstGeom prst="rect">
            <a:avLst/>
          </a:prstGeom>
          <a:solidFill>
            <a:srgbClr val="C00000"/>
          </a:solidFill>
          <a:ln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d-ID" sz="2000" dirty="0" smtClean="0">
                <a:cs typeface="Aharoni" panose="02010803020104030203" pitchFamily="2" charset="-79"/>
              </a:rPr>
              <a:t>PRAKTIKUM MEKANIKA </a:t>
            </a:r>
            <a:r>
              <a:rPr lang="id-ID" sz="2000" dirty="0">
                <a:cs typeface="Aharoni" panose="02010803020104030203" pitchFamily="2" charset="-79"/>
              </a:rPr>
              <a:t>FLUIDA DAN HIDROLIKA </a:t>
            </a:r>
            <a:r>
              <a:rPr lang="id-ID" sz="2000" dirty="0" smtClean="0">
                <a:cs typeface="Aharoni" panose="02010803020104030203" pitchFamily="2" charset="-79"/>
              </a:rPr>
              <a:t>(CVL108)</a:t>
            </a:r>
            <a:endParaRPr lang="id-ID" sz="2000" dirty="0">
              <a:cs typeface="Aharoni" panose="02010803020104030203" pitchFamily="2" charset="-79"/>
            </a:endParaRPr>
          </a:p>
          <a:p>
            <a:r>
              <a:rPr lang="id-ID" sz="2000" b="1" dirty="0" smtClean="0">
                <a:latin typeface="Arial Black" panose="020B0A04020102020204" pitchFamily="34" charset="0"/>
              </a:rPr>
              <a:t>PENYUSUNAN LAPORAN</a:t>
            </a:r>
            <a:endParaRPr lang="id-ID" sz="2000" b="1" dirty="0">
              <a:latin typeface="Arial Black" panose="020B0A040201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87" y="133244"/>
            <a:ext cx="1045963" cy="92346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9284677" y="126410"/>
            <a:ext cx="2797127" cy="886463"/>
          </a:xfrm>
          <a:prstGeom prst="rect">
            <a:avLst/>
          </a:prstGeom>
          <a:solidFill>
            <a:srgbClr val="C00000"/>
          </a:solidFill>
          <a:ln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7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PRAKTIKUM MEKANIKA FLUIDA &amp; HIDRAULIKA</a:t>
            </a:r>
            <a:endParaRPr lang="id-ID" sz="1700" dirty="0">
              <a:solidFill>
                <a:srgbClr val="FFFF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284677" y="1159100"/>
            <a:ext cx="2797127" cy="5531986"/>
          </a:xfrm>
          <a:prstGeom prst="rect">
            <a:avLst/>
          </a:prstGeom>
          <a:solidFill>
            <a:schemeClr val="bg1">
              <a:lumMod val="50000"/>
              <a:alpha val="2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>
                <a:solidFill>
                  <a:srgbClr val="C00000"/>
                </a:solidFill>
                <a:latin typeface="Arial Rounded MT Bold" panose="020F0704030504030204" pitchFamily="34" charset="0"/>
              </a:rPr>
              <a:t>POKOK BAHASAN</a:t>
            </a:r>
          </a:p>
          <a:p>
            <a:pPr algn="ctr"/>
            <a:endParaRPr lang="id-ID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  <a:p>
            <a:pPr marL="651510" indent="-514350">
              <a:buFont typeface="+mj-lt"/>
              <a:buAutoNum type="arabicPeriod"/>
            </a:pPr>
            <a:r>
              <a:rPr lang="id-ID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Rencana Praktikum</a:t>
            </a:r>
          </a:p>
          <a:p>
            <a:pPr marL="651510" indent="-514350">
              <a:buFont typeface="+mj-lt"/>
              <a:buAutoNum type="arabicPeriod"/>
            </a:pPr>
            <a:r>
              <a:rPr lang="id-ID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Teori Dasar Percobaan</a:t>
            </a:r>
          </a:p>
          <a:p>
            <a:pPr marL="651510" indent="-514350">
              <a:buFont typeface="+mj-lt"/>
              <a:buAutoNum type="arabicPeriod"/>
            </a:pPr>
            <a:r>
              <a:rPr lang="id-ID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Tahapan Praktikum</a:t>
            </a:r>
          </a:p>
          <a:p>
            <a:pPr marL="651510" indent="-514350">
              <a:buFont typeface="+mj-lt"/>
              <a:buAutoNum type="arabicPeriod"/>
            </a:pPr>
            <a:r>
              <a:rPr lang="id-ID" b="1" dirty="0" smtClean="0">
                <a:solidFill>
                  <a:schemeClr val="tx1"/>
                </a:solidFill>
              </a:rPr>
              <a:t>Penyusunan Laporan</a:t>
            </a:r>
          </a:p>
          <a:p>
            <a:pPr marL="651510" indent="-514350">
              <a:buFont typeface="+mj-lt"/>
              <a:buAutoNum type="arabicPeriod"/>
            </a:pPr>
            <a:r>
              <a:rPr lang="id-ID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Lembar Kerja Pengamatan</a:t>
            </a:r>
          </a:p>
          <a:p>
            <a:pPr marL="651510" indent="-514350">
              <a:buFont typeface="+mj-lt"/>
              <a:buAutoNum type="arabicPeriod"/>
            </a:pPr>
            <a:endParaRPr lang="id-ID" b="1" dirty="0" smtClean="0">
              <a:solidFill>
                <a:schemeClr val="tx1"/>
              </a:solidFill>
            </a:endParaRPr>
          </a:p>
          <a:p>
            <a:endParaRPr lang="id-ID" dirty="0">
              <a:solidFill>
                <a:schemeClr val="tx1">
                  <a:lumMod val="65000"/>
                  <a:lumOff val="35000"/>
                </a:schemeClr>
              </a:solidFill>
              <a:latin typeface="Arial Rounded MT Bold" panose="020F0704030504030204" pitchFamily="34" charset="0"/>
            </a:endParaRPr>
          </a:p>
          <a:p>
            <a:endParaRPr lang="id-ID" dirty="0" smtClean="0">
              <a:solidFill>
                <a:schemeClr val="tx1">
                  <a:lumMod val="65000"/>
                  <a:lumOff val="35000"/>
                </a:schemeClr>
              </a:solidFill>
              <a:latin typeface="Arial Rounded MT Bold" panose="020F0704030504030204" pitchFamily="34" charset="0"/>
            </a:endParaRPr>
          </a:p>
          <a:p>
            <a:endParaRPr lang="id-ID" dirty="0">
              <a:solidFill>
                <a:schemeClr val="tx1">
                  <a:lumMod val="65000"/>
                  <a:lumOff val="35000"/>
                </a:schemeClr>
              </a:solidFill>
              <a:latin typeface="Arial Rounded MT Bold" panose="020F0704030504030204" pitchFamily="34" charset="0"/>
            </a:endParaRPr>
          </a:p>
          <a:p>
            <a:endParaRPr lang="id-ID" dirty="0" smtClean="0">
              <a:solidFill>
                <a:schemeClr val="tx1">
                  <a:lumMod val="65000"/>
                  <a:lumOff val="35000"/>
                </a:schemeClr>
              </a:solidFill>
              <a:latin typeface="Arial Rounded MT Bold" panose="020F0704030504030204" pitchFamily="34" charset="0"/>
            </a:endParaRPr>
          </a:p>
          <a:p>
            <a:endParaRPr lang="id-ID" dirty="0">
              <a:solidFill>
                <a:schemeClr val="tx1">
                  <a:lumMod val="65000"/>
                  <a:lumOff val="35000"/>
                </a:schemeClr>
              </a:solidFill>
              <a:latin typeface="Arial Rounded MT Bold" panose="020F0704030504030204" pitchFamily="34" charset="0"/>
            </a:endParaRPr>
          </a:p>
          <a:p>
            <a:endParaRPr lang="id-ID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  <a:p>
            <a:pPr algn="ctr"/>
            <a:endParaRPr lang="id-ID" dirty="0" smtClean="0">
              <a:solidFill>
                <a:srgbClr val="C0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13527" y="993231"/>
            <a:ext cx="5125791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600" b="1" dirty="0"/>
              <a:t>COVER</a:t>
            </a:r>
          </a:p>
          <a:p>
            <a:r>
              <a:rPr lang="id-ID" sz="1600" b="1" dirty="0"/>
              <a:t>KATA PENGANTAR</a:t>
            </a:r>
          </a:p>
          <a:p>
            <a:r>
              <a:rPr lang="id-ID" sz="1600" b="1" dirty="0"/>
              <a:t>LEMBAR PENGESAHAN</a:t>
            </a:r>
          </a:p>
          <a:p>
            <a:r>
              <a:rPr lang="id-ID" sz="1600" b="1" dirty="0"/>
              <a:t>DAFTAR ISI</a:t>
            </a:r>
          </a:p>
          <a:p>
            <a:endParaRPr lang="id-ID" sz="1600" b="1" dirty="0" smtClean="0"/>
          </a:p>
          <a:p>
            <a:r>
              <a:rPr lang="id-ID" sz="1600" b="1" dirty="0" smtClean="0"/>
              <a:t>BAB I. Pompa Hidraulik</a:t>
            </a:r>
            <a:endParaRPr lang="id-ID" sz="1600" dirty="0" smtClean="0"/>
          </a:p>
          <a:p>
            <a:r>
              <a:rPr lang="id-ID" sz="1600" dirty="0" smtClean="0"/>
              <a:t>1.1.  Latar Belakang</a:t>
            </a:r>
          </a:p>
          <a:p>
            <a:r>
              <a:rPr lang="id-ID" sz="1600" dirty="0" smtClean="0"/>
              <a:t>1.2.  Tujuan</a:t>
            </a:r>
          </a:p>
          <a:p>
            <a:r>
              <a:rPr lang="id-ID" sz="1600" dirty="0" smtClean="0"/>
              <a:t>1.3.  Alat dan Bahan</a:t>
            </a:r>
          </a:p>
          <a:p>
            <a:r>
              <a:rPr lang="id-ID" sz="1600" dirty="0" smtClean="0"/>
              <a:t>1.4.  Landasan Teori</a:t>
            </a:r>
          </a:p>
          <a:p>
            <a:r>
              <a:rPr lang="id-ID" sz="1600" dirty="0" smtClean="0"/>
              <a:t>1.5.  Metode Pelaksanaan Praktikum</a:t>
            </a:r>
          </a:p>
          <a:p>
            <a:r>
              <a:rPr lang="id-ID" sz="1600" dirty="0" smtClean="0"/>
              <a:t>1.6.  Hasil Pengamatan</a:t>
            </a:r>
          </a:p>
          <a:p>
            <a:r>
              <a:rPr lang="id-ID" sz="1600" dirty="0" smtClean="0"/>
              <a:t>1.7.  Kesimpulan</a:t>
            </a:r>
          </a:p>
          <a:p>
            <a:endParaRPr lang="id-ID" sz="1600" dirty="0" smtClean="0"/>
          </a:p>
          <a:p>
            <a:r>
              <a:rPr lang="id-ID" sz="1600" b="1" dirty="0" smtClean="0"/>
              <a:t>BAB II. Pipa Venturi Dengan Manometer</a:t>
            </a:r>
          </a:p>
          <a:p>
            <a:r>
              <a:rPr lang="id-ID" sz="1600" dirty="0" smtClean="0"/>
              <a:t>    ......................................</a:t>
            </a:r>
          </a:p>
          <a:p>
            <a:r>
              <a:rPr lang="id-ID" sz="1600" b="1" dirty="0"/>
              <a:t>BAB </a:t>
            </a:r>
            <a:r>
              <a:rPr lang="id-ID" sz="1600" b="1" dirty="0" smtClean="0"/>
              <a:t>III</a:t>
            </a:r>
            <a:r>
              <a:rPr lang="id-ID" sz="1600" b="1" dirty="0"/>
              <a:t>. Hidroponik</a:t>
            </a:r>
          </a:p>
          <a:p>
            <a:r>
              <a:rPr lang="id-ID" sz="1600" dirty="0" smtClean="0"/>
              <a:t>......................................</a:t>
            </a:r>
            <a:endParaRPr lang="id-ID" sz="1600" dirty="0"/>
          </a:p>
          <a:p>
            <a:r>
              <a:rPr lang="id-ID" sz="1600" b="1" dirty="0" smtClean="0"/>
              <a:t>BAB IV</a:t>
            </a:r>
            <a:r>
              <a:rPr lang="id-ID" sz="1600" b="1" dirty="0"/>
              <a:t>. Pipa Venturi Tanpa Manometer</a:t>
            </a:r>
          </a:p>
          <a:p>
            <a:r>
              <a:rPr lang="id-ID" sz="1600" dirty="0" smtClean="0"/>
              <a:t>......................................</a:t>
            </a:r>
            <a:endParaRPr lang="id-ID" sz="1600" dirty="0"/>
          </a:p>
          <a:p>
            <a:r>
              <a:rPr lang="id-ID" sz="1600" b="1" dirty="0" smtClean="0"/>
              <a:t>BAB V. ....................</a:t>
            </a:r>
          </a:p>
          <a:p>
            <a:r>
              <a:rPr lang="id-ID" sz="1600" b="1" dirty="0" smtClean="0"/>
              <a:t>BAB VI. dst</a:t>
            </a:r>
            <a:endParaRPr lang="id-ID" sz="1600" dirty="0" smtClean="0"/>
          </a:p>
          <a:p>
            <a:r>
              <a:rPr lang="id-ID" sz="1600" b="1" dirty="0" smtClean="0"/>
              <a:t>LAMPIRAN</a:t>
            </a:r>
            <a:endParaRPr lang="id-ID" sz="1600" b="1" dirty="0"/>
          </a:p>
        </p:txBody>
      </p:sp>
    </p:spTree>
    <p:extLst>
      <p:ext uri="{BB962C8B-B14F-4D97-AF65-F5344CB8AC3E}">
        <p14:creationId xmlns:p14="http://schemas.microsoft.com/office/powerpoint/2010/main" val="3509101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53550" y="126411"/>
            <a:ext cx="8004518" cy="886463"/>
          </a:xfrm>
          <a:prstGeom prst="rect">
            <a:avLst/>
          </a:prstGeom>
          <a:solidFill>
            <a:srgbClr val="C00000"/>
          </a:solidFill>
          <a:ln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d-ID" sz="2000" dirty="0" smtClean="0">
                <a:cs typeface="Aharoni" panose="02010803020104030203" pitchFamily="2" charset="-79"/>
              </a:rPr>
              <a:t>PRAKTIKUM MEKANIKA </a:t>
            </a:r>
            <a:r>
              <a:rPr lang="id-ID" sz="2000" dirty="0">
                <a:cs typeface="Aharoni" panose="02010803020104030203" pitchFamily="2" charset="-79"/>
              </a:rPr>
              <a:t>FLUIDA DAN HIDROLIKA </a:t>
            </a:r>
            <a:r>
              <a:rPr lang="id-ID" sz="2000" dirty="0" smtClean="0">
                <a:cs typeface="Aharoni" panose="02010803020104030203" pitchFamily="2" charset="-79"/>
              </a:rPr>
              <a:t>(CVL108)</a:t>
            </a:r>
            <a:endParaRPr lang="id-ID" sz="2000" dirty="0">
              <a:cs typeface="Aharoni" panose="02010803020104030203" pitchFamily="2" charset="-79"/>
            </a:endParaRPr>
          </a:p>
          <a:p>
            <a:r>
              <a:rPr lang="id-ID" sz="2000" b="1" dirty="0" smtClean="0">
                <a:latin typeface="Arial Black" panose="020B0A04020102020204" pitchFamily="34" charset="0"/>
              </a:rPr>
              <a:t>SYARAT VIDIO</a:t>
            </a:r>
            <a:endParaRPr lang="id-ID" sz="2000" b="1" dirty="0">
              <a:latin typeface="Arial Black" panose="020B0A040201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87" y="133244"/>
            <a:ext cx="1045963" cy="92346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9284677" y="126410"/>
            <a:ext cx="2797127" cy="886463"/>
          </a:xfrm>
          <a:prstGeom prst="rect">
            <a:avLst/>
          </a:prstGeom>
          <a:solidFill>
            <a:srgbClr val="C00000"/>
          </a:solidFill>
          <a:ln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7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PRAKTIKUM MEKANIKA FLUIDA &amp; HIDRAULIKA</a:t>
            </a:r>
            <a:endParaRPr lang="id-ID" sz="1700" dirty="0">
              <a:solidFill>
                <a:srgbClr val="FFFF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284677" y="1159100"/>
            <a:ext cx="2797127" cy="5531986"/>
          </a:xfrm>
          <a:prstGeom prst="rect">
            <a:avLst/>
          </a:prstGeom>
          <a:solidFill>
            <a:schemeClr val="bg1">
              <a:lumMod val="50000"/>
              <a:alpha val="2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>
                <a:solidFill>
                  <a:srgbClr val="C00000"/>
                </a:solidFill>
                <a:latin typeface="Arial Rounded MT Bold" panose="020F0704030504030204" pitchFamily="34" charset="0"/>
              </a:rPr>
              <a:t>POKOK BAHASAN</a:t>
            </a:r>
          </a:p>
          <a:p>
            <a:pPr algn="ctr"/>
            <a:endParaRPr lang="id-ID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  <a:p>
            <a:pPr marL="651510" indent="-514350">
              <a:buFont typeface="+mj-lt"/>
              <a:buAutoNum type="arabicPeriod"/>
            </a:pPr>
            <a:r>
              <a:rPr lang="id-ID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Rencana Praktikum</a:t>
            </a:r>
          </a:p>
          <a:p>
            <a:pPr marL="651510" indent="-514350">
              <a:buFont typeface="+mj-lt"/>
              <a:buAutoNum type="arabicPeriod"/>
            </a:pPr>
            <a:r>
              <a:rPr lang="id-ID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Teori Dasar Percobaan</a:t>
            </a:r>
          </a:p>
          <a:p>
            <a:pPr marL="651510" indent="-514350">
              <a:buFont typeface="+mj-lt"/>
              <a:buAutoNum type="arabicPeriod"/>
            </a:pPr>
            <a:r>
              <a:rPr lang="id-ID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Tahapan Praktikum</a:t>
            </a:r>
          </a:p>
          <a:p>
            <a:pPr marL="651510" indent="-514350">
              <a:buFont typeface="+mj-lt"/>
              <a:buAutoNum type="arabicPeriod"/>
            </a:pPr>
            <a:r>
              <a:rPr lang="id-ID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Penyusunan Laporan</a:t>
            </a:r>
          </a:p>
          <a:p>
            <a:pPr marL="651510" indent="-514350">
              <a:buFont typeface="+mj-lt"/>
              <a:buAutoNum type="arabicPeriod"/>
            </a:pPr>
            <a:r>
              <a:rPr lang="id-ID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Lembar Kerja Pengamatan</a:t>
            </a:r>
          </a:p>
          <a:p>
            <a:pPr marL="651510" indent="-514350">
              <a:buFont typeface="+mj-lt"/>
              <a:buAutoNum type="arabicPeriod"/>
            </a:pPr>
            <a:endParaRPr lang="id-ID" b="1" dirty="0" smtClean="0">
              <a:solidFill>
                <a:schemeClr val="tx1"/>
              </a:solidFill>
            </a:endParaRPr>
          </a:p>
          <a:p>
            <a:endParaRPr lang="id-ID" dirty="0">
              <a:solidFill>
                <a:schemeClr val="tx1">
                  <a:lumMod val="65000"/>
                  <a:lumOff val="35000"/>
                </a:schemeClr>
              </a:solidFill>
              <a:latin typeface="Arial Rounded MT Bold" panose="020F0704030504030204" pitchFamily="34" charset="0"/>
            </a:endParaRPr>
          </a:p>
          <a:p>
            <a:endParaRPr lang="id-ID" dirty="0" smtClean="0">
              <a:solidFill>
                <a:schemeClr val="tx1">
                  <a:lumMod val="65000"/>
                  <a:lumOff val="35000"/>
                </a:schemeClr>
              </a:solidFill>
              <a:latin typeface="Arial Rounded MT Bold" panose="020F0704030504030204" pitchFamily="34" charset="0"/>
            </a:endParaRPr>
          </a:p>
          <a:p>
            <a:endParaRPr lang="id-ID" dirty="0">
              <a:solidFill>
                <a:schemeClr val="tx1">
                  <a:lumMod val="65000"/>
                  <a:lumOff val="35000"/>
                </a:schemeClr>
              </a:solidFill>
              <a:latin typeface="Arial Rounded MT Bold" panose="020F0704030504030204" pitchFamily="34" charset="0"/>
            </a:endParaRPr>
          </a:p>
          <a:p>
            <a:endParaRPr lang="id-ID" dirty="0" smtClean="0">
              <a:solidFill>
                <a:schemeClr val="tx1">
                  <a:lumMod val="65000"/>
                  <a:lumOff val="35000"/>
                </a:schemeClr>
              </a:solidFill>
              <a:latin typeface="Arial Rounded MT Bold" panose="020F0704030504030204" pitchFamily="34" charset="0"/>
            </a:endParaRPr>
          </a:p>
          <a:p>
            <a:endParaRPr lang="id-ID" dirty="0">
              <a:solidFill>
                <a:schemeClr val="tx1">
                  <a:lumMod val="65000"/>
                  <a:lumOff val="35000"/>
                </a:schemeClr>
              </a:solidFill>
              <a:latin typeface="Arial Rounded MT Bold" panose="020F0704030504030204" pitchFamily="34" charset="0"/>
            </a:endParaRPr>
          </a:p>
          <a:p>
            <a:endParaRPr lang="id-ID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  <a:p>
            <a:pPr algn="ctr"/>
            <a:endParaRPr lang="id-ID" dirty="0" smtClean="0">
              <a:solidFill>
                <a:srgbClr val="C0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95785" y="1487606"/>
            <a:ext cx="4130105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id-ID" dirty="0" smtClean="0"/>
              <a:t>Menjelaskan :</a:t>
            </a:r>
          </a:p>
          <a:p>
            <a:r>
              <a:rPr lang="id-ID" dirty="0" smtClean="0"/>
              <a:t>	Tujuan</a:t>
            </a:r>
          </a:p>
          <a:p>
            <a:r>
              <a:rPr lang="id-ID" dirty="0"/>
              <a:t>	</a:t>
            </a:r>
            <a:r>
              <a:rPr lang="id-ID" dirty="0" smtClean="0"/>
              <a:t>Alat dan Bahan</a:t>
            </a:r>
          </a:p>
          <a:p>
            <a:r>
              <a:rPr lang="id-ID" dirty="0"/>
              <a:t>	</a:t>
            </a:r>
            <a:r>
              <a:rPr lang="id-ID" dirty="0" smtClean="0"/>
              <a:t>Cara Pembuatan</a:t>
            </a:r>
          </a:p>
          <a:p>
            <a:r>
              <a:rPr lang="id-ID" dirty="0"/>
              <a:t>	</a:t>
            </a:r>
            <a:r>
              <a:rPr lang="id-ID" dirty="0" smtClean="0"/>
              <a:t>Cara Kerja</a:t>
            </a:r>
          </a:p>
          <a:p>
            <a:r>
              <a:rPr lang="id-ID" dirty="0"/>
              <a:t>	</a:t>
            </a:r>
            <a:r>
              <a:rPr lang="id-ID" dirty="0" smtClean="0"/>
              <a:t>Hasil</a:t>
            </a:r>
          </a:p>
          <a:p>
            <a:r>
              <a:rPr lang="id-ID" dirty="0"/>
              <a:t>	</a:t>
            </a:r>
            <a:r>
              <a:rPr lang="id-ID" dirty="0" smtClean="0"/>
              <a:t>Kesimpulan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id-ID" dirty="0" smtClean="0"/>
              <a:t>Durasi ± 2-3 menit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id-ID" dirty="0" smtClean="0"/>
              <a:t>Terdapat Lambang UPJ dan Teknik Sipil</a:t>
            </a:r>
          </a:p>
        </p:txBody>
      </p:sp>
    </p:spTree>
    <p:extLst>
      <p:ext uri="{BB962C8B-B14F-4D97-AF65-F5344CB8AC3E}">
        <p14:creationId xmlns:p14="http://schemas.microsoft.com/office/powerpoint/2010/main" val="964712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4145</TotalTime>
  <Words>479</Words>
  <Application>Microsoft Office PowerPoint</Application>
  <PresentationFormat>Widescreen</PresentationFormat>
  <Paragraphs>224</Paragraphs>
  <Slides>10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1" baseType="lpstr">
      <vt:lpstr>Aharoni</vt:lpstr>
      <vt:lpstr>Arial</vt:lpstr>
      <vt:lpstr>Arial Black</vt:lpstr>
      <vt:lpstr>Arial Rounded MT Bold</vt:lpstr>
      <vt:lpstr>BankGothic Md BT</vt:lpstr>
      <vt:lpstr>Bell Gothic Std Black</vt:lpstr>
      <vt:lpstr>Calibri</vt:lpstr>
      <vt:lpstr>Calibri Light</vt:lpstr>
      <vt:lpstr>Franklin Gothic Medium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TERIMAKASIH</vt:lpstr>
    </vt:vector>
  </TitlesOfParts>
  <Company>CtrlSoft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205</cp:revision>
  <dcterms:created xsi:type="dcterms:W3CDTF">2018-07-16T05:05:16Z</dcterms:created>
  <dcterms:modified xsi:type="dcterms:W3CDTF">2020-01-30T06:30:11Z</dcterms:modified>
</cp:coreProperties>
</file>