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483" r:id="rId2"/>
    <p:sldId id="485" r:id="rId3"/>
    <p:sldId id="486" r:id="rId4"/>
    <p:sldId id="487" r:id="rId5"/>
    <p:sldId id="488" r:id="rId6"/>
    <p:sldId id="489" r:id="rId7"/>
    <p:sldId id="490" r:id="rId8"/>
    <p:sldId id="491" r:id="rId9"/>
    <p:sldId id="492" r:id="rId10"/>
    <p:sldId id="4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18" autoAdjust="0"/>
    <p:restoredTop sz="94949" autoAdjust="0"/>
  </p:normalViewPr>
  <p:slideViewPr>
    <p:cSldViewPr>
      <p:cViewPr varScale="1">
        <p:scale>
          <a:sx n="70" d="100"/>
          <a:sy n="70" d="100"/>
        </p:scale>
        <p:origin x="16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434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282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FC9492-BC57-410A-A38C-A72FD1B2CFF4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15C986-9623-47C2-BE0C-B81834BB32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485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864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40768"/>
            <a:ext cx="5111750" cy="478539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492896"/>
            <a:ext cx="3008313" cy="363326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36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40767"/>
            <a:ext cx="5486400" cy="338680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612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492896"/>
            <a:ext cx="8229600" cy="36332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422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96752"/>
            <a:ext cx="2057400" cy="4929411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96752"/>
            <a:ext cx="6019800" cy="49294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698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9262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952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6635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1940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1073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43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988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1569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8658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3224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639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758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896"/>
            <a:ext cx="4038600" cy="36332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896"/>
            <a:ext cx="4038600" cy="36332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909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234888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996951"/>
            <a:ext cx="4040188" cy="31292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5369" y="234888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996951"/>
            <a:ext cx="4041775" cy="31292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688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6" name="Group 22"/>
          <p:cNvGrpSpPr>
            <a:grpSpLocks/>
          </p:cNvGrpSpPr>
          <p:nvPr userDrawn="1"/>
        </p:nvGrpSpPr>
        <p:grpSpPr bwMode="auto">
          <a:xfrm>
            <a:off x="120" y="0"/>
            <a:ext cx="9143880" cy="1142270"/>
            <a:chOff x="13107" y="-15666"/>
            <a:chExt cx="9143591" cy="943497"/>
          </a:xfrm>
        </p:grpSpPr>
        <p:grpSp>
          <p:nvGrpSpPr>
            <p:cNvPr id="7" name="Group 6"/>
            <p:cNvGrpSpPr/>
            <p:nvPr/>
          </p:nvGrpSpPr>
          <p:grpSpPr>
            <a:xfrm>
              <a:off x="1915098" y="25583"/>
              <a:ext cx="5225366" cy="638702"/>
              <a:chOff x="2031244" y="128452"/>
              <a:chExt cx="5205052" cy="837857"/>
            </a:xfrm>
            <a:solidFill>
              <a:srgbClr val="D1282E">
                <a:lumMod val="60000"/>
                <a:lumOff val="40000"/>
              </a:srgbClr>
            </a:solidFill>
          </p:grpSpPr>
          <p:sp>
            <p:nvSpPr>
              <p:cNvPr id="12" name="Snip and Round Single Corner Rectangle 11"/>
              <p:cNvSpPr/>
              <p:nvPr/>
            </p:nvSpPr>
            <p:spPr>
              <a:xfrm>
                <a:off x="2031244" y="128452"/>
                <a:ext cx="5205052" cy="837857"/>
              </a:xfrm>
              <a:prstGeom prst="snipRoundRect">
                <a:avLst/>
              </a:prstGeom>
              <a:grpFill/>
              <a:ln w="25400" cap="flat" cmpd="sng" algn="ctr">
                <a:solidFill>
                  <a:srgbClr val="7A7A7A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kern="0" dirty="0">
                  <a:solidFill>
                    <a:srgbClr val="FFFFFF"/>
                  </a:solidFill>
                  <a:latin typeface="Arial"/>
                  <a:sym typeface="Arial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2164470" y="200460"/>
                <a:ext cx="4907334" cy="646331"/>
              </a:xfrm>
              <a:prstGeom prst="rect">
                <a:avLst/>
              </a:prstGeom>
              <a:grpFill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3600" kern="0" dirty="0" err="1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Dimanakah</a:t>
                </a:r>
                <a:r>
                  <a:rPr lang="en-US" sz="3600" kern="0" dirty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 UPJ? </a:t>
                </a:r>
              </a:p>
            </p:txBody>
          </p:sp>
        </p:grpSp>
        <p:pic>
          <p:nvPicPr>
            <p:cNvPr id="8" name="Picture 2" descr="http://www.functionx.com/powerpoint/windows/design6.gif"/>
            <p:cNvPicPr>
              <a:picLocks noChangeAspect="1" noChangeArrowheads="1"/>
            </p:cNvPicPr>
            <p:nvPr/>
          </p:nvPicPr>
          <p:blipFill rotWithShape="1">
            <a:blip r:embed="rId2" cstate="print">
              <a:duotone>
                <a:srgbClr val="D1282E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6" t="7679" r="2431" b="77512"/>
            <a:stretch/>
          </p:blipFill>
          <p:spPr bwMode="auto">
            <a:xfrm>
              <a:off x="1658346" y="-15666"/>
              <a:ext cx="7498352" cy="94349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/>
          </p:spPr>
        </p:pic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0620"/>
            <a:stretch>
              <a:fillRect/>
            </a:stretch>
          </p:blipFill>
          <p:spPr bwMode="auto">
            <a:xfrm>
              <a:off x="156131" y="25583"/>
              <a:ext cx="1105363" cy="8259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Rectangle 9"/>
            <p:cNvSpPr/>
            <p:nvPr/>
          </p:nvSpPr>
          <p:spPr>
            <a:xfrm>
              <a:off x="13107" y="-8196"/>
              <a:ext cx="1645239" cy="928556"/>
            </a:xfrm>
            <a:prstGeom prst="rect">
              <a:avLst/>
            </a:prstGeom>
            <a:noFill/>
            <a:ln w="25400" cap="flat" cmpd="sng" algn="ctr">
              <a:solidFill>
                <a:srgbClr val="D1282E"/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srgbClr val="FFFFFF"/>
                </a:solidFill>
                <a:latin typeface="Arial"/>
                <a:sym typeface="Arial"/>
              </a:endParaRPr>
            </a:p>
          </p:txBody>
        </p:sp>
        <p:sp>
          <p:nvSpPr>
            <p:cNvPr id="11" name="TextBox 35"/>
            <p:cNvSpPr txBox="1">
              <a:spLocks noChangeArrowheads="1"/>
            </p:cNvSpPr>
            <p:nvPr/>
          </p:nvSpPr>
          <p:spPr bwMode="auto">
            <a:xfrm>
              <a:off x="1634901" y="138926"/>
              <a:ext cx="7363212" cy="6613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800" b="1" dirty="0">
                  <a:solidFill>
                    <a:srgbClr val="000000"/>
                  </a:solidFill>
                  <a:ea typeface="MS PGothic" pitchFamily="34" charset="-128"/>
                  <a:sym typeface="Arial" pitchFamily="34" charset="0"/>
                </a:rPr>
                <a:t>UNIVERSITAS PEMBANGUNAN JAYA</a:t>
              </a:r>
            </a:p>
            <a:p>
              <a:pPr eaLnBrk="1" hangingPunct="1"/>
              <a:r>
                <a:rPr lang="id-ID" b="1" i="1" dirty="0">
                  <a:solidFill>
                    <a:srgbClr val="000000"/>
                  </a:solidFill>
                  <a:ea typeface="MS PGothic" pitchFamily="34" charset="-128"/>
                  <a:sym typeface="Arial" pitchFamily="34" charset="0"/>
                </a:rPr>
                <a:t>Integrity</a:t>
              </a:r>
              <a:r>
                <a:rPr lang="en-US" b="1" i="1" dirty="0">
                  <a:solidFill>
                    <a:srgbClr val="000000"/>
                  </a:solidFill>
                  <a:ea typeface="MS PGothic" pitchFamily="34" charset="-128"/>
                  <a:sym typeface="Arial" pitchFamily="34" charset="0"/>
                </a:rPr>
                <a:t>, Professionalism and Entrepreneurship</a:t>
              </a:r>
            </a:p>
          </p:txBody>
        </p:sp>
      </p:grpSp>
      <p:sp>
        <p:nvSpPr>
          <p:cNvPr id="17" name="Text Placeholder 16"/>
          <p:cNvSpPr>
            <a:spLocks noGrp="1"/>
          </p:cNvSpPr>
          <p:nvPr>
            <p:ph type="body" sz="quarter" idx="13"/>
          </p:nvPr>
        </p:nvSpPr>
        <p:spPr>
          <a:xfrm>
            <a:off x="142875" y="1268413"/>
            <a:ext cx="8842375" cy="49688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12349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03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471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199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59000">
              <a:schemeClr val="accent5">
                <a:lumMod val="20000"/>
                <a:lumOff val="80000"/>
              </a:schemeClr>
            </a:gs>
            <a:gs pos="8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C975F-2C73-40A8-AB9C-B9DD54F79CFB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120" y="-7818"/>
            <a:ext cx="9155625" cy="1157813"/>
            <a:chOff x="120" y="-7818"/>
            <a:chExt cx="9155625" cy="1157813"/>
          </a:xfrm>
        </p:grpSpPr>
        <p:grpSp>
          <p:nvGrpSpPr>
            <p:cNvPr id="17" name="Group 16"/>
            <p:cNvGrpSpPr/>
            <p:nvPr userDrawn="1"/>
          </p:nvGrpSpPr>
          <p:grpSpPr>
            <a:xfrm>
              <a:off x="120" y="-7818"/>
              <a:ext cx="9155625" cy="1157813"/>
              <a:chOff x="120" y="-7818"/>
              <a:chExt cx="9155625" cy="1157813"/>
            </a:xfrm>
          </p:grpSpPr>
          <p:sp>
            <p:nvSpPr>
              <p:cNvPr id="16" name="Rectangle 15"/>
              <p:cNvSpPr/>
              <p:nvPr userDrawn="1"/>
            </p:nvSpPr>
            <p:spPr>
              <a:xfrm>
                <a:off x="120" y="0"/>
                <a:ext cx="9155625" cy="1149995"/>
              </a:xfrm>
              <a:prstGeom prst="rect">
                <a:avLst/>
              </a:prstGeom>
              <a:gradFill flip="none" rotWithShape="1">
                <a:gsLst>
                  <a:gs pos="0">
                    <a:srgbClr val="0070C0">
                      <a:lumMod val="69000"/>
                      <a:lumOff val="31000"/>
                    </a:srgbClr>
                  </a:gs>
                  <a:gs pos="35000">
                    <a:schemeClr val="accent1">
                      <a:lumMod val="45000"/>
                      <a:lumOff val="55000"/>
                    </a:schemeClr>
                  </a:gs>
                  <a:gs pos="67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11" name="Rectangle 10"/>
              <p:cNvSpPr/>
              <p:nvPr/>
            </p:nvSpPr>
            <p:spPr bwMode="auto">
              <a:xfrm>
                <a:off x="120" y="9044"/>
                <a:ext cx="1645291" cy="1124181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kern="0">
                  <a:solidFill>
                    <a:srgbClr val="FFFFFF"/>
                  </a:solidFill>
                  <a:latin typeface="Arial"/>
                  <a:sym typeface="Arial"/>
                </a:endParaRPr>
              </a:p>
            </p:txBody>
          </p:sp>
          <p:sp>
            <p:nvSpPr>
              <p:cNvPr id="12" name="TextBox 35"/>
              <p:cNvSpPr txBox="1">
                <a:spLocks noChangeArrowheads="1"/>
              </p:cNvSpPr>
              <p:nvPr/>
            </p:nvSpPr>
            <p:spPr bwMode="auto">
              <a:xfrm>
                <a:off x="1791413" y="160087"/>
                <a:ext cx="5902003" cy="7078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2400" b="1" dirty="0">
                    <a:solidFill>
                      <a:srgbClr val="000000"/>
                    </a:solidFill>
                    <a:ea typeface="MS PGothic" pitchFamily="34" charset="-128"/>
                    <a:sym typeface="Arial" pitchFamily="34" charset="0"/>
                  </a:rPr>
                  <a:t>UNIVERSITAS PEMBANGUNAN JAYA</a:t>
                </a:r>
              </a:p>
              <a:p>
                <a:pPr eaLnBrk="1" hangingPunct="1"/>
                <a:r>
                  <a:rPr lang="id-ID" sz="1600" b="1" i="1" dirty="0">
                    <a:solidFill>
                      <a:srgbClr val="0070C0"/>
                    </a:solidFill>
                    <a:ea typeface="MS PGothic" pitchFamily="34" charset="-128"/>
                    <a:sym typeface="Arial" pitchFamily="34" charset="0"/>
                  </a:rPr>
                  <a:t>Integrity</a:t>
                </a:r>
                <a:r>
                  <a:rPr lang="en-US" sz="1600" b="1" i="1" dirty="0">
                    <a:solidFill>
                      <a:srgbClr val="000000"/>
                    </a:solidFill>
                    <a:ea typeface="MS PGothic" pitchFamily="34" charset="-128"/>
                    <a:sym typeface="Arial" pitchFamily="34" charset="0"/>
                  </a:rPr>
                  <a:t>, </a:t>
                </a:r>
                <a:r>
                  <a:rPr lang="en-US" sz="1600" b="1" i="1" dirty="0">
                    <a:solidFill>
                      <a:srgbClr val="00B050"/>
                    </a:solidFill>
                    <a:ea typeface="MS PGothic" pitchFamily="34" charset="-128"/>
                    <a:sym typeface="Arial" pitchFamily="34" charset="0"/>
                  </a:rPr>
                  <a:t>Professionalism</a:t>
                </a:r>
                <a:r>
                  <a:rPr lang="en-US" sz="1600" b="1" i="1" dirty="0">
                    <a:solidFill>
                      <a:srgbClr val="000000"/>
                    </a:solidFill>
                    <a:ea typeface="MS PGothic" pitchFamily="34" charset="-128"/>
                    <a:sym typeface="Arial" pitchFamily="34" charset="0"/>
                  </a:rPr>
                  <a:t> and </a:t>
                </a:r>
                <a:r>
                  <a:rPr lang="en-US" sz="1600" b="1" i="1" dirty="0">
                    <a:solidFill>
                      <a:srgbClr val="FF0000"/>
                    </a:solidFill>
                    <a:ea typeface="MS PGothic" pitchFamily="34" charset="-128"/>
                    <a:sym typeface="Arial" pitchFamily="34" charset="0"/>
                  </a:rPr>
                  <a:t>Entrepreneurship</a:t>
                </a:r>
              </a:p>
            </p:txBody>
          </p:sp>
          <p:pic>
            <p:nvPicPr>
              <p:cNvPr id="2" name="Picture 1"/>
              <p:cNvPicPr>
                <a:picLocks noChangeAspect="1"/>
              </p:cNvPicPr>
              <p:nvPr userDrawn="1"/>
            </p:nvPicPr>
            <p:blipFill>
              <a:blip r:embed="rId25"/>
              <a:stretch>
                <a:fillRect/>
              </a:stretch>
            </p:blipFill>
            <p:spPr>
              <a:xfrm>
                <a:off x="7524566" y="-7818"/>
                <a:ext cx="1618836" cy="1141044"/>
              </a:xfrm>
              <a:prstGeom prst="rect">
                <a:avLst/>
              </a:prstGeom>
            </p:spPr>
          </p:pic>
        </p:grpSp>
        <p:pic>
          <p:nvPicPr>
            <p:cNvPr id="18" name="Picture 17"/>
            <p:cNvPicPr>
              <a:picLocks noChangeAspect="1"/>
            </p:cNvPicPr>
            <p:nvPr userDrawn="1"/>
          </p:nvPicPr>
          <p:blipFill>
            <a:blip r:embed="rId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122" y="91002"/>
              <a:ext cx="1650955" cy="77697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784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60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2" r:id="rId14"/>
    <p:sldLayoutId id="2147483664" r:id="rId15"/>
    <p:sldLayoutId id="2147483665" r:id="rId16"/>
    <p:sldLayoutId id="2147483666" r:id="rId17"/>
    <p:sldLayoutId id="2147483667" r:id="rId18"/>
    <p:sldLayoutId id="2147483668" r:id="rId19"/>
    <p:sldLayoutId id="2147483669" r:id="rId20"/>
    <p:sldLayoutId id="2147483670" r:id="rId21"/>
    <p:sldLayoutId id="2147483671" r:id="rId22"/>
    <p:sldLayoutId id="2147483672" r:id="rId23"/>
  </p:sldLayoutIdLst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5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0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83568" y="3068960"/>
            <a:ext cx="7772400" cy="147002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id-ID" sz="4000" noProof="1" smtClean="0">
                <a:solidFill>
                  <a:schemeClr val="tx1"/>
                </a:solidFill>
              </a:rPr>
              <a:t>Anti Turunan/Integral</a:t>
            </a:r>
            <a:endParaRPr lang="id-ID" sz="4000" noProof="1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331640" y="4581128"/>
            <a:ext cx="6400800" cy="69492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d-ID" sz="2800" noProof="1" smtClean="0"/>
              <a:t>Pertemuan – </a:t>
            </a:r>
            <a:r>
              <a:rPr lang="id-ID" sz="2800" noProof="1" smtClean="0"/>
              <a:t>15</a:t>
            </a:r>
            <a:endParaRPr lang="id-ID" sz="2800" noProof="1"/>
          </a:p>
        </p:txBody>
      </p:sp>
      <p:sp>
        <p:nvSpPr>
          <p:cNvPr id="4" name="TextBox 3"/>
          <p:cNvSpPr txBox="1"/>
          <p:nvPr/>
        </p:nvSpPr>
        <p:spPr>
          <a:xfrm>
            <a:off x="467544" y="1556792"/>
            <a:ext cx="4104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noProof="1" smtClean="0">
                <a:latin typeface="Trebuchet MS" pitchFamily="34" charset="0"/>
              </a:rPr>
              <a:t>Mata Kuliah	: </a:t>
            </a:r>
            <a:r>
              <a:rPr lang="en-US" noProof="1" smtClean="0">
                <a:latin typeface="Trebuchet MS" pitchFamily="34" charset="0"/>
              </a:rPr>
              <a:t>Kalkulus</a:t>
            </a:r>
            <a:endParaRPr lang="id-ID" noProof="1" smtClean="0">
              <a:latin typeface="Trebuchet MS" pitchFamily="34" charset="0"/>
            </a:endParaRPr>
          </a:p>
          <a:p>
            <a:r>
              <a:rPr lang="id-ID" noProof="1" smtClean="0">
                <a:latin typeface="Trebuchet MS" pitchFamily="34" charset="0"/>
              </a:rPr>
              <a:t>Kode		: </a:t>
            </a:r>
            <a:r>
              <a:rPr lang="en-US" noProof="1" smtClean="0">
                <a:latin typeface="Trebuchet MS" pitchFamily="34" charset="0"/>
              </a:rPr>
              <a:t>CV</a:t>
            </a:r>
            <a:r>
              <a:rPr lang="id-ID" noProof="1" smtClean="0">
                <a:latin typeface="Trebuchet MS" pitchFamily="34" charset="0"/>
              </a:rPr>
              <a:t>L</a:t>
            </a:r>
            <a:r>
              <a:rPr lang="en-US" noProof="1" smtClean="0">
                <a:latin typeface="Trebuchet MS" pitchFamily="34" charset="0"/>
              </a:rPr>
              <a:t>-101</a:t>
            </a:r>
            <a:endParaRPr lang="id-ID" noProof="1" smtClean="0">
              <a:latin typeface="Trebuchet MS" pitchFamily="34" charset="0"/>
            </a:endParaRPr>
          </a:p>
          <a:p>
            <a:r>
              <a:rPr lang="id-ID" noProof="1" smtClean="0">
                <a:latin typeface="Trebuchet MS" pitchFamily="34" charset="0"/>
              </a:rPr>
              <a:t>SKS		: 3 SKS</a:t>
            </a:r>
            <a:endParaRPr lang="id-ID" noProof="1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48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3"/>
          <p:cNvSpPr>
            <a:spLocks noGrp="1" noChangeArrowheads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sz="2400" b="1" noProof="1" smtClean="0"/>
              <a:t>Integral Fungsi Rasional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400" b="1" noProof="1" smtClean="0">
                <a:sym typeface="Mathematica1" pitchFamily="2" charset="2"/>
              </a:rPr>
              <a:t>Contoh :</a:t>
            </a:r>
            <a:r>
              <a:rPr lang="en-US" sz="2400" noProof="1" smtClean="0">
                <a:sym typeface="Mathematica1" pitchFamily="2" charset="2"/>
              </a:rPr>
              <a:t> Lakukan evaluasi integral berikut ini</a:t>
            </a:r>
          </a:p>
          <a:p>
            <a:pPr marL="0" indent="0">
              <a:lnSpc>
                <a:spcPct val="90000"/>
              </a:lnSpc>
              <a:buNone/>
            </a:pPr>
            <a:endParaRPr lang="en-US" sz="2400" noProof="1">
              <a:sym typeface="Mathematica1" pitchFamily="2" charset="2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400" noProof="1" smtClean="0">
              <a:sym typeface="Mathematica1" pitchFamily="2" charset="2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400" noProof="1">
              <a:sym typeface="Mathematica1" pitchFamily="2" charset="2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400" noProof="1" smtClean="0">
              <a:sym typeface="Mathematica1" pitchFamily="2" charset="2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400" noProof="1">
              <a:sym typeface="Mathematica1" pitchFamily="2" charset="2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400" noProof="1" smtClean="0">
              <a:sym typeface="Mathematica1" pitchFamily="2" charset="2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400" noProof="1">
                <a:sym typeface="Mathematica1" pitchFamily="2" charset="2"/>
              </a:rPr>
              <a:t>	</a:t>
            </a:r>
            <a:r>
              <a:rPr lang="en-US" sz="2400" noProof="1" smtClean="0">
                <a:sym typeface="Mathematica1" pitchFamily="2" charset="2"/>
              </a:rPr>
              <a:t>		       </a:t>
            </a:r>
            <a:r>
              <a:rPr lang="en-US" sz="2400" b="1" noProof="1" smtClean="0">
                <a:solidFill>
                  <a:schemeClr val="accent2">
                    <a:lumMod val="50000"/>
                  </a:schemeClr>
                </a:solidFill>
                <a:sym typeface="Mathematica1" pitchFamily="2" charset="2"/>
              </a:rPr>
              <a:t>Problem Set 7.5 No. 1 – 40 </a:t>
            </a:r>
            <a:r>
              <a:rPr lang="en-US" sz="2400" noProof="1" smtClean="0">
                <a:sym typeface="Mathematica1" pitchFamily="2" charset="2"/>
              </a:rPr>
              <a:t>	</a:t>
            </a:r>
          </a:p>
          <a:p>
            <a:pPr>
              <a:lnSpc>
                <a:spcPct val="90000"/>
              </a:lnSpc>
            </a:pPr>
            <a:endParaRPr lang="en-US" sz="2400" noProof="1" smtClean="0">
              <a:sym typeface="Mathematica1" pitchFamily="2" charset="2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539552" y="2492896"/>
          <a:ext cx="2878137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79" name="Equation" r:id="rId3" imgW="1536480" imgH="393480" progId="Equation.3">
                  <p:embed/>
                </p:oleObj>
              </mc:Choice>
              <mc:Fallback>
                <p:oleObj name="Equation" r:id="rId3" imgW="15364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552" y="2492896"/>
                        <a:ext cx="2878137" cy="73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5379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dirty="0" smtClean="0"/>
              <a:t>Kemampuan </a:t>
            </a:r>
            <a:r>
              <a:rPr lang="id-ID" dirty="0"/>
              <a:t>Akhir yang Diharapkan</a:t>
            </a:r>
            <a:endParaRPr lang="id-ID" noProof="1"/>
          </a:p>
          <a:p>
            <a:pPr marL="706438">
              <a:buFont typeface="Wingdings" pitchFamily="2" charset="2"/>
              <a:buChar char="Ø"/>
            </a:pPr>
            <a:r>
              <a:rPr lang="id-ID" sz="2000" dirty="0"/>
              <a:t>Mahasiswa dapat menggunakan teknik-teknik integrasi yang ada</a:t>
            </a:r>
            <a:endParaRPr lang="id-ID" sz="2000" noProof="1"/>
          </a:p>
        </p:txBody>
      </p:sp>
    </p:spTree>
    <p:extLst>
      <p:ext uri="{BB962C8B-B14F-4D97-AF65-F5344CB8AC3E}">
        <p14:creationId xmlns:p14="http://schemas.microsoft.com/office/powerpoint/2010/main" val="177148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3"/>
          <p:cNvSpPr>
            <a:spLocks noGrp="1" noChangeArrowheads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sz="2400" b="1" noProof="1" smtClean="0"/>
              <a:t>Integral Fungsi Rasional</a:t>
            </a:r>
          </a:p>
          <a:p>
            <a:pPr>
              <a:lnSpc>
                <a:spcPct val="90000"/>
              </a:lnSpc>
            </a:pPr>
            <a:r>
              <a:rPr lang="en-US" sz="2400" noProof="1" smtClean="0">
                <a:sym typeface="Mathematica1" pitchFamily="2" charset="2"/>
              </a:rPr>
              <a:t>Fungsi rasional adalah hasil bagi dua fungsi polinomial</a:t>
            </a:r>
          </a:p>
          <a:p>
            <a:pPr>
              <a:lnSpc>
                <a:spcPct val="90000"/>
              </a:lnSpc>
            </a:pPr>
            <a:r>
              <a:rPr lang="en-US" sz="2400" noProof="1" smtClean="0">
                <a:sym typeface="Mathematica1" pitchFamily="2" charset="2"/>
              </a:rPr>
              <a:t>Setiap fungsi rasional secara teori dapat diintegralkan, walaupun terkadang dijumpai bentuk-bentuk yang sulit</a:t>
            </a:r>
          </a:p>
          <a:p>
            <a:pPr>
              <a:lnSpc>
                <a:spcPct val="90000"/>
              </a:lnSpc>
            </a:pPr>
            <a:r>
              <a:rPr lang="en-US" sz="2400" b="1" noProof="1" smtClean="0">
                <a:sym typeface="Mathematica1" pitchFamily="2" charset="2"/>
              </a:rPr>
              <a:t>Contoh :</a:t>
            </a:r>
            <a:r>
              <a:rPr lang="en-US" sz="2400" noProof="1" smtClean="0">
                <a:sym typeface="Mathematica1" pitchFamily="2" charset="2"/>
              </a:rPr>
              <a:t> Lakukan evaluasi integral berikut </a:t>
            </a:r>
          </a:p>
          <a:p>
            <a:pPr marL="0" indent="0">
              <a:lnSpc>
                <a:spcPct val="90000"/>
              </a:lnSpc>
              <a:buNone/>
            </a:pPr>
            <a:endParaRPr lang="en-US" sz="2400" noProof="1" smtClean="0">
              <a:sym typeface="Mathematica1" pitchFamily="2" charset="2"/>
            </a:endParaRPr>
          </a:p>
          <a:p>
            <a:pPr>
              <a:lnSpc>
                <a:spcPct val="90000"/>
              </a:lnSpc>
            </a:pPr>
            <a:endParaRPr lang="en-US" sz="2400" noProof="1" smtClean="0">
              <a:sym typeface="Mathematica1" pitchFamily="2" charset="2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1547664" y="3717031"/>
          <a:ext cx="2880320" cy="17281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1" name="Equation" r:id="rId3" imgW="1079280" imgH="888840" progId="Equation.3">
                  <p:embed/>
                </p:oleObj>
              </mc:Choice>
              <mc:Fallback>
                <p:oleObj name="Equation" r:id="rId3" imgW="1079280" imgH="8888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47664" y="3717031"/>
                        <a:ext cx="2880320" cy="17281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620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3"/>
          <p:cNvSpPr>
            <a:spLocks noGrp="1" noChangeArrowheads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sz="2400" b="1" noProof="1" smtClean="0"/>
              <a:t>Integral Fungsi Rasional</a:t>
            </a:r>
          </a:p>
          <a:p>
            <a:pPr>
              <a:lnSpc>
                <a:spcPct val="90000"/>
              </a:lnSpc>
            </a:pPr>
            <a:r>
              <a:rPr lang="en-US" sz="2400" noProof="1" smtClean="0">
                <a:sym typeface="Mathematica1" pitchFamily="2" charset="2"/>
              </a:rPr>
              <a:t>Suatu fungsi rasional dapat didekomposisi menjadi fungsi rasional lainnya yang lebih sederhana</a:t>
            </a:r>
          </a:p>
          <a:p>
            <a:pPr>
              <a:lnSpc>
                <a:spcPct val="90000"/>
              </a:lnSpc>
            </a:pPr>
            <a:r>
              <a:rPr lang="en-US" sz="2400" b="1" noProof="1" smtClean="0">
                <a:sym typeface="Mathematica1" pitchFamily="2" charset="2"/>
              </a:rPr>
              <a:t>Contoh :</a:t>
            </a:r>
            <a:r>
              <a:rPr lang="en-US" sz="2400" noProof="1" smtClean="0">
                <a:sym typeface="Mathematica1" pitchFamily="2" charset="2"/>
              </a:rPr>
              <a:t> Lakukan dekomposisi terhadap fungsi rasional </a:t>
            </a:r>
          </a:p>
          <a:p>
            <a:pPr>
              <a:lnSpc>
                <a:spcPct val="90000"/>
              </a:lnSpc>
            </a:pPr>
            <a:endParaRPr lang="en-US" sz="2400" noProof="1">
              <a:sym typeface="Mathematica1" pitchFamily="2" charset="2"/>
            </a:endParaRPr>
          </a:p>
          <a:p>
            <a:pPr>
              <a:lnSpc>
                <a:spcPct val="90000"/>
              </a:lnSpc>
            </a:pPr>
            <a:endParaRPr lang="en-US" sz="2400" noProof="1" smtClean="0">
              <a:sym typeface="Mathematica1" pitchFamily="2" charset="2"/>
            </a:endParaRPr>
          </a:p>
          <a:p>
            <a:pPr>
              <a:lnSpc>
                <a:spcPct val="90000"/>
              </a:lnSpc>
            </a:pPr>
            <a:endParaRPr lang="en-US" sz="2400" noProof="1">
              <a:sym typeface="Mathematica1" pitchFamily="2" charset="2"/>
            </a:endParaRPr>
          </a:p>
          <a:p>
            <a:pPr>
              <a:lnSpc>
                <a:spcPct val="90000"/>
              </a:lnSpc>
            </a:pPr>
            <a:r>
              <a:rPr lang="en-US" sz="2400" noProof="1" smtClean="0">
                <a:sym typeface="Mathematica1" pitchFamily="2" charset="2"/>
              </a:rPr>
              <a:t>Dan dengan menggunakan teknik dekomposisi ini, maka integral fungsi rasional dapat dilakukan dengan lebih mudah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400" noProof="1" smtClean="0">
                <a:sym typeface="Mathematica1" pitchFamily="2" charset="2"/>
              </a:rPr>
              <a:t>	</a:t>
            </a:r>
          </a:p>
          <a:p>
            <a:pPr>
              <a:lnSpc>
                <a:spcPct val="90000"/>
              </a:lnSpc>
            </a:pPr>
            <a:endParaRPr lang="en-US" sz="2400" noProof="1" smtClean="0">
              <a:sym typeface="Mathematica1" pitchFamily="2" charset="2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/>
          </p:nvPr>
        </p:nvGraphicFramePr>
        <p:xfrm>
          <a:off x="1115616" y="3284984"/>
          <a:ext cx="7051675" cy="874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35" name="Equation" r:id="rId3" imgW="3377880" imgH="419040" progId="Equation.3">
                  <p:embed/>
                </p:oleObj>
              </mc:Choice>
              <mc:Fallback>
                <p:oleObj name="Equation" r:id="rId3" imgW="337788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15616" y="3284984"/>
                        <a:ext cx="7051675" cy="874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3404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3"/>
          <p:cNvSpPr>
            <a:spLocks noGrp="1" noChangeArrowheads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sz="2400" b="1" noProof="1" smtClean="0"/>
              <a:t>Integral Fungsi Rasional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400" b="1" noProof="1" smtClean="0">
                <a:sym typeface="Mathematica1" pitchFamily="2" charset="2"/>
              </a:rPr>
              <a:t>Contoh :</a:t>
            </a:r>
            <a:r>
              <a:rPr lang="en-US" sz="2400" noProof="1" smtClean="0">
                <a:sym typeface="Mathematica1" pitchFamily="2" charset="2"/>
              </a:rPr>
              <a:t> Lakukan evaluasi integral berikut ini</a:t>
            </a:r>
          </a:p>
          <a:p>
            <a:pPr marL="0" indent="0">
              <a:lnSpc>
                <a:spcPct val="90000"/>
              </a:lnSpc>
              <a:buNone/>
            </a:pPr>
            <a:endParaRPr lang="en-US" sz="2400" noProof="1">
              <a:sym typeface="Mathematica1" pitchFamily="2" charset="2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400" noProof="1" smtClean="0">
              <a:sym typeface="Mathematica1" pitchFamily="2" charset="2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400" noProof="1">
              <a:sym typeface="Mathematica1" pitchFamily="2" charset="2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400" noProof="1" smtClean="0">
              <a:sym typeface="Mathematica1" pitchFamily="2" charset="2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400" noProof="1">
              <a:sym typeface="Mathematica1" pitchFamily="2" charset="2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400" noProof="1" smtClean="0">
              <a:sym typeface="Mathematica1" pitchFamily="2" charset="2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400" noProof="1">
                <a:sym typeface="Mathematica1" pitchFamily="2" charset="2"/>
              </a:rPr>
              <a:t>	</a:t>
            </a:r>
            <a:r>
              <a:rPr lang="en-US" sz="2400" noProof="1" smtClean="0">
                <a:sym typeface="Mathematica1" pitchFamily="2" charset="2"/>
              </a:rPr>
              <a:t>		 	</a:t>
            </a:r>
          </a:p>
          <a:p>
            <a:pPr>
              <a:lnSpc>
                <a:spcPct val="90000"/>
              </a:lnSpc>
            </a:pPr>
            <a:endParaRPr lang="en-US" sz="2400" noProof="1" smtClean="0">
              <a:sym typeface="Mathematica1" pitchFamily="2" charset="2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622300" y="2492375"/>
          <a:ext cx="271145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0" name="Equation" r:id="rId3" imgW="1447560" imgH="393480" progId="Equation.3">
                  <p:embed/>
                </p:oleObj>
              </mc:Choice>
              <mc:Fallback>
                <p:oleObj name="Equation" r:id="rId3" imgW="144756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22300" y="2492375"/>
                        <a:ext cx="2711450" cy="73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611560" y="3429000"/>
          <a:ext cx="6161087" cy="330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1" name="Equation" r:id="rId5" imgW="3555720" imgH="1904760" progId="Equation.3">
                  <p:embed/>
                </p:oleObj>
              </mc:Choice>
              <mc:Fallback>
                <p:oleObj name="Equation" r:id="rId5" imgW="3555720" imgH="1904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3429000"/>
                        <a:ext cx="6161087" cy="3300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029838" y="1810553"/>
            <a:ext cx="20066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23526"/>
                </a:solidFill>
              </a:rPr>
              <a:t>A+B+C = 0</a:t>
            </a:r>
          </a:p>
          <a:p>
            <a:r>
              <a:rPr lang="en-US" sz="2400" b="1" dirty="0" smtClean="0">
                <a:solidFill>
                  <a:srgbClr val="F23526"/>
                </a:solidFill>
              </a:rPr>
              <a:t>-2A-3B+C = 5</a:t>
            </a:r>
          </a:p>
          <a:p>
            <a:r>
              <a:rPr lang="en-US" sz="2400" b="1" dirty="0" smtClean="0">
                <a:solidFill>
                  <a:srgbClr val="F23526"/>
                </a:solidFill>
              </a:rPr>
              <a:t>-3A = 3</a:t>
            </a:r>
            <a:endParaRPr lang="id-ID" sz="2400" b="1" dirty="0">
              <a:solidFill>
                <a:srgbClr val="F23526"/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 rot="5400000">
            <a:off x="7379132" y="2936570"/>
            <a:ext cx="576064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TextBox 8"/>
          <p:cNvSpPr txBox="1"/>
          <p:nvPr/>
        </p:nvSpPr>
        <p:spPr>
          <a:xfrm>
            <a:off x="7029838" y="3717032"/>
            <a:ext cx="21602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 = -1 </a:t>
            </a:r>
          </a:p>
          <a:p>
            <a:r>
              <a:rPr lang="en-US" sz="2000" b="1" dirty="0" smtClean="0">
                <a:solidFill>
                  <a:srgbClr val="F23526"/>
                </a:solidFill>
              </a:rPr>
              <a:t>B+C = 1</a:t>
            </a:r>
          </a:p>
          <a:p>
            <a:r>
              <a:rPr lang="en-US" sz="2000" b="1" dirty="0" smtClean="0">
                <a:solidFill>
                  <a:srgbClr val="F23526"/>
                </a:solidFill>
              </a:rPr>
              <a:t>-3B+C = 3</a:t>
            </a:r>
            <a:endParaRPr lang="id-ID" sz="2000" b="1" dirty="0">
              <a:solidFill>
                <a:srgbClr val="F23526"/>
              </a:solidFill>
            </a:endParaRPr>
          </a:p>
        </p:txBody>
      </p:sp>
      <p:sp>
        <p:nvSpPr>
          <p:cNvPr id="10" name="Right Arrow 9"/>
          <p:cNvSpPr/>
          <p:nvPr/>
        </p:nvSpPr>
        <p:spPr>
          <a:xfrm rot="5400000">
            <a:off x="7304750" y="4718027"/>
            <a:ext cx="690744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TextBox 10"/>
          <p:cNvSpPr txBox="1"/>
          <p:nvPr/>
        </p:nvSpPr>
        <p:spPr>
          <a:xfrm>
            <a:off x="7224800" y="5589240"/>
            <a:ext cx="15707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B = -1/2 </a:t>
            </a:r>
          </a:p>
          <a:p>
            <a:r>
              <a:rPr lang="en-US" sz="2000" b="1" dirty="0" smtClean="0"/>
              <a:t>C = 3/2</a:t>
            </a:r>
          </a:p>
          <a:p>
            <a:endParaRPr lang="id-ID" sz="2000" b="1" dirty="0">
              <a:solidFill>
                <a:srgbClr val="F235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45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Cara </a:t>
            </a:r>
            <a:r>
              <a:rPr lang="en-US" dirty="0" err="1" smtClean="0"/>
              <a:t>Alternatif</a:t>
            </a:r>
            <a:endParaRPr lang="id-ID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971600" y="2492896"/>
          <a:ext cx="5688013" cy="89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3" name="Equation" r:id="rId3" imgW="2755800" imgH="431640" progId="Equation.3">
                  <p:embed/>
                </p:oleObj>
              </mc:Choice>
              <mc:Fallback>
                <p:oleObj name="Equation" r:id="rId3" imgW="27558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2492896"/>
                        <a:ext cx="5688013" cy="890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27584" y="3212976"/>
            <a:ext cx="72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err="1" smtClean="0">
                <a:solidFill>
                  <a:srgbClr val="00B0F0"/>
                </a:solidFill>
              </a:rPr>
              <a:t>Jika</a:t>
            </a:r>
            <a:r>
              <a:rPr lang="en-US" sz="2400" b="1" u="sng" dirty="0" smtClean="0">
                <a:solidFill>
                  <a:srgbClr val="00B0F0"/>
                </a:solidFill>
              </a:rPr>
              <a:t> x = 0</a:t>
            </a:r>
          </a:p>
          <a:p>
            <a:r>
              <a:rPr lang="en-US" sz="2400" dirty="0" smtClean="0"/>
              <a:t>5(0) + 3 = A(1)(-3)          </a:t>
            </a:r>
            <a:r>
              <a:rPr lang="en-US" sz="2400" dirty="0" err="1" smtClean="0"/>
              <a:t>atau</a:t>
            </a:r>
            <a:r>
              <a:rPr lang="en-US" sz="2400" dirty="0" smtClean="0"/>
              <a:t> A = -1</a:t>
            </a:r>
            <a:endParaRPr lang="id-ID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827584" y="4365104"/>
            <a:ext cx="72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err="1" smtClean="0">
                <a:solidFill>
                  <a:srgbClr val="00B0F0"/>
                </a:solidFill>
              </a:rPr>
              <a:t>Jika</a:t>
            </a:r>
            <a:r>
              <a:rPr lang="en-US" sz="2400" b="1" u="sng" dirty="0" smtClean="0">
                <a:solidFill>
                  <a:srgbClr val="00B0F0"/>
                </a:solidFill>
              </a:rPr>
              <a:t> x = -1</a:t>
            </a:r>
          </a:p>
          <a:p>
            <a:r>
              <a:rPr lang="en-US" sz="2400" dirty="0" smtClean="0"/>
              <a:t>5(-1) + 3 = B(-1)(-4)       </a:t>
            </a:r>
            <a:r>
              <a:rPr lang="en-US" sz="2400" dirty="0" err="1" smtClean="0"/>
              <a:t>atau</a:t>
            </a:r>
            <a:r>
              <a:rPr lang="en-US" sz="2400" dirty="0" smtClean="0"/>
              <a:t> B = -1/2</a:t>
            </a:r>
            <a:endParaRPr lang="id-ID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827584" y="5517232"/>
            <a:ext cx="72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err="1" smtClean="0">
                <a:solidFill>
                  <a:srgbClr val="00B0F0"/>
                </a:solidFill>
              </a:rPr>
              <a:t>Jika</a:t>
            </a:r>
            <a:r>
              <a:rPr lang="en-US" sz="2400" b="1" u="sng" dirty="0" smtClean="0">
                <a:solidFill>
                  <a:srgbClr val="00B0F0"/>
                </a:solidFill>
              </a:rPr>
              <a:t> x = 3</a:t>
            </a:r>
          </a:p>
          <a:p>
            <a:r>
              <a:rPr lang="en-US" sz="2400" dirty="0" smtClean="0"/>
              <a:t>5(3) + 3 = C(3)(4)           </a:t>
            </a:r>
            <a:r>
              <a:rPr lang="en-US" sz="2400" dirty="0" err="1" smtClean="0"/>
              <a:t>atau</a:t>
            </a:r>
            <a:r>
              <a:rPr lang="en-US" sz="2400" dirty="0" smtClean="0"/>
              <a:t> C = 3/2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1001396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 noChangeAspect="1"/>
          </p:cNvGraphicFramePr>
          <p:nvPr>
            <p:ph sz="quarter" idx="10"/>
            <p:extLst/>
          </p:nvPr>
        </p:nvGraphicFramePr>
        <p:xfrm>
          <a:off x="899591" y="1916832"/>
          <a:ext cx="7800867" cy="1872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07" name="Equation" r:id="rId3" imgW="3492360" imgH="838080" progId="Equation.3">
                  <p:embed/>
                </p:oleObj>
              </mc:Choice>
              <mc:Fallback>
                <p:oleObj name="Equation" r:id="rId3" imgW="349236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1" y="1916832"/>
                        <a:ext cx="7800867" cy="18722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35340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395536" y="2420888"/>
          <a:ext cx="2925762" cy="2233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2" name="Equation" r:id="rId3" imgW="1562040" imgH="1193760" progId="Equation.3">
                  <p:embed/>
                </p:oleObj>
              </mc:Choice>
              <mc:Fallback>
                <p:oleObj name="Equation" r:id="rId3" imgW="1562040" imgH="1193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2420888"/>
                        <a:ext cx="2925762" cy="2233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7030A0"/>
                </a:solidFill>
              </a:rPr>
              <a:t>Akar</a:t>
            </a:r>
            <a:r>
              <a:rPr lang="en-US" b="1" dirty="0" smtClean="0">
                <a:solidFill>
                  <a:srgbClr val="7030A0"/>
                </a:solidFill>
              </a:rPr>
              <a:t> yang </a:t>
            </a:r>
            <a:r>
              <a:rPr lang="en-US" b="1" dirty="0" err="1" smtClean="0">
                <a:solidFill>
                  <a:srgbClr val="7030A0"/>
                </a:solidFill>
              </a:rPr>
              <a:t>berulang</a:t>
            </a:r>
            <a:endParaRPr lang="id-ID" b="1" dirty="0">
              <a:solidFill>
                <a:srgbClr val="7030A0"/>
              </a:solidFill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4211960" y="2420888"/>
          <a:ext cx="4351337" cy="180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3" name="Equation" r:id="rId5" imgW="2323800" imgH="965160" progId="Equation.3">
                  <p:embed/>
                </p:oleObj>
              </mc:Choice>
              <mc:Fallback>
                <p:oleObj name="Equation" r:id="rId5" imgW="232380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960" y="2420888"/>
                        <a:ext cx="4351337" cy="180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773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7030A0"/>
                </a:solidFill>
              </a:rPr>
              <a:t>Faktor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Kuadrat</a:t>
            </a:r>
            <a:r>
              <a:rPr lang="en-US" b="1" dirty="0" smtClean="0">
                <a:solidFill>
                  <a:srgbClr val="7030A0"/>
                </a:solidFill>
              </a:rPr>
              <a:t> Tunggal</a:t>
            </a:r>
          </a:p>
          <a:p>
            <a:endParaRPr lang="en-US" b="1" dirty="0">
              <a:solidFill>
                <a:srgbClr val="7030A0"/>
              </a:solidFill>
            </a:endParaRPr>
          </a:p>
          <a:p>
            <a:endParaRPr lang="en-US" b="1" dirty="0" smtClean="0">
              <a:solidFill>
                <a:srgbClr val="7030A0"/>
              </a:solidFill>
            </a:endParaRPr>
          </a:p>
          <a:p>
            <a:endParaRPr lang="en-US" b="1" dirty="0">
              <a:solidFill>
                <a:srgbClr val="7030A0"/>
              </a:solidFill>
            </a:endParaRPr>
          </a:p>
          <a:p>
            <a:r>
              <a:rPr lang="en-US" b="1" dirty="0" err="1" smtClean="0">
                <a:solidFill>
                  <a:srgbClr val="7030A0"/>
                </a:solidFill>
              </a:rPr>
              <a:t>Faktor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Kuadrat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Berulang</a:t>
            </a:r>
            <a:endParaRPr lang="id-ID" b="1" dirty="0">
              <a:solidFill>
                <a:srgbClr val="7030A0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1259632" y="2204864"/>
          <a:ext cx="3757612" cy="175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56" name="Equation" r:id="rId3" imgW="2006280" imgH="939600" progId="Equation.3">
                  <p:embed/>
                </p:oleObj>
              </mc:Choice>
              <mc:Fallback>
                <p:oleObj name="Equation" r:id="rId3" imgW="200628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2204864"/>
                        <a:ext cx="3757612" cy="175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/>
          </p:nvPr>
        </p:nvGraphicFramePr>
        <p:xfrm>
          <a:off x="1187624" y="4581128"/>
          <a:ext cx="4946650" cy="185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57" name="Equation" r:id="rId5" imgW="2641320" imgH="990360" progId="Equation.3">
                  <p:embed/>
                </p:oleObj>
              </mc:Choice>
              <mc:Fallback>
                <p:oleObj name="Equation" r:id="rId5" imgW="2641320" imgH="990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4581128"/>
                        <a:ext cx="4946650" cy="1855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5508104" y="4869160"/>
            <a:ext cx="27642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noProof="1">
                <a:solidFill>
                  <a:schemeClr val="accent2">
                    <a:lumMod val="50000"/>
                  </a:schemeClr>
                </a:solidFill>
                <a:sym typeface="Mathematica1" pitchFamily="2" charset="2"/>
              </a:rPr>
              <a:t>Problem Set 7.5 No. 1 – 40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838827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6790</TotalTime>
  <Words>213</Words>
  <Application>Microsoft Office PowerPoint</Application>
  <PresentationFormat>On-screen Show (4:3)</PresentationFormat>
  <Paragraphs>59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MS PGothic</vt:lpstr>
      <vt:lpstr>Arial</vt:lpstr>
      <vt:lpstr>Calibri</vt:lpstr>
      <vt:lpstr>Mathematica1</vt:lpstr>
      <vt:lpstr>Trebuchet MS</vt:lpstr>
      <vt:lpstr>Wingdings</vt:lpstr>
      <vt:lpstr>Office Theme</vt:lpstr>
      <vt:lpstr>Equation</vt:lpstr>
      <vt:lpstr>Anti Turunan/Integral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KUNJUNGAN PIHAK INTERNASIONAL</dc:title>
  <dc:creator>Monika Nur Utami</dc:creator>
  <cp:lastModifiedBy>Agustinus</cp:lastModifiedBy>
  <cp:revision>635</cp:revision>
  <dcterms:created xsi:type="dcterms:W3CDTF">2013-07-15T09:26:10Z</dcterms:created>
  <dcterms:modified xsi:type="dcterms:W3CDTF">2019-08-09T02:17:21Z</dcterms:modified>
</cp:coreProperties>
</file>