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83" r:id="rId2"/>
    <p:sldId id="485" r:id="rId3"/>
    <p:sldId id="496" r:id="rId4"/>
    <p:sldId id="497" r:id="rId5"/>
    <p:sldId id="498" r:id="rId6"/>
    <p:sldId id="49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3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07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4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1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1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75" r:id="rId16"/>
    <p:sldLayoutId id="2147483676" r:id="rId17"/>
    <p:sldLayoutId id="2147483677" r:id="rId18"/>
    <p:sldLayoutId id="2147483678" r:id="rId19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Turunan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6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fi-FI" sz="2000" noProof="1" smtClean="0"/>
              <a:t>Mahasiswa </a:t>
            </a:r>
            <a:r>
              <a:rPr lang="fi-FI" sz="2000" noProof="1"/>
              <a:t>mampu </a:t>
            </a:r>
            <a:r>
              <a:rPr lang="id-ID" sz="2000" noProof="1" smtClean="0"/>
              <a:t>mencari turunan fungsi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Turunan Tingkat Tinggi</a:t>
            </a:r>
            <a:endParaRPr lang="en-US" sz="2400" noProof="1"/>
          </a:p>
          <a:p>
            <a:pPr>
              <a:buFont typeface="Wingdings" pitchFamily="2" charset="2"/>
              <a:buChar char="§"/>
            </a:pPr>
            <a:r>
              <a:rPr lang="en-US" sz="2400" noProof="1" smtClean="0"/>
              <a:t>Operasi diferensiasi fungsi </a:t>
            </a:r>
            <a:r>
              <a:rPr lang="en-US" sz="2400" i="1" noProof="1" smtClean="0"/>
              <a:t>f</a:t>
            </a:r>
            <a:r>
              <a:rPr lang="en-US" sz="2400" noProof="1" smtClean="0"/>
              <a:t>, menghasilkan fungsi baru </a:t>
            </a:r>
            <a:r>
              <a:rPr lang="en-US" sz="2400" i="1" noProof="1" smtClean="0"/>
              <a:t>f </a:t>
            </a:r>
            <a:r>
              <a:rPr lang="en-US" sz="2400" noProof="1" smtClean="0"/>
              <a:t>’, jika </a:t>
            </a:r>
            <a:r>
              <a:rPr lang="en-US" sz="2400" i="1" noProof="1" smtClean="0"/>
              <a:t>f </a:t>
            </a:r>
            <a:r>
              <a:rPr lang="en-US" sz="2400" noProof="1" smtClean="0"/>
              <a:t>’ dideferensiasi lagi akan menghasilkan </a:t>
            </a:r>
            <a:r>
              <a:rPr lang="en-US" sz="2400" i="1" noProof="1" smtClean="0"/>
              <a:t>f </a:t>
            </a:r>
            <a:r>
              <a:rPr lang="en-US" sz="2400" noProof="1" smtClean="0"/>
              <a:t>’’, demikian seterusnya akan diperoleh </a:t>
            </a:r>
            <a:r>
              <a:rPr lang="en-US" sz="2400" i="1" noProof="1" smtClean="0"/>
              <a:t>f </a:t>
            </a:r>
            <a:r>
              <a:rPr lang="en-US" sz="2400" noProof="1" smtClean="0"/>
              <a:t>’’’, </a:t>
            </a:r>
            <a:r>
              <a:rPr lang="en-US" sz="2400" i="1" noProof="1" smtClean="0"/>
              <a:t>f</a:t>
            </a:r>
            <a:r>
              <a:rPr lang="en-US" sz="2400" baseline="30000" noProof="1" smtClean="0"/>
              <a:t>(4)</a:t>
            </a:r>
            <a:r>
              <a:rPr lang="en-US" sz="2400" noProof="1" smtClean="0"/>
              <a:t>, </a:t>
            </a:r>
            <a:r>
              <a:rPr lang="en-US" sz="2400" i="1" noProof="1" smtClean="0"/>
              <a:t>f</a:t>
            </a:r>
            <a:r>
              <a:rPr lang="en-US" sz="2400" baseline="30000" noProof="1" smtClean="0"/>
              <a:t>(5)</a:t>
            </a:r>
            <a:r>
              <a:rPr lang="en-US" sz="2400" noProof="1" smtClean="0"/>
              <a:t> dan seterusnya</a:t>
            </a:r>
            <a:endParaRPr lang="en-US" sz="2000" noProof="1" smtClean="0"/>
          </a:p>
        </p:txBody>
      </p:sp>
      <p:pic>
        <p:nvPicPr>
          <p:cNvPr id="8296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40968"/>
            <a:ext cx="5832648" cy="335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9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Turunan Tingkat Tinggi</a:t>
            </a:r>
          </a:p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y</a:t>
            </a:r>
            <a:r>
              <a:rPr lang="en-US" sz="2000" noProof="1" smtClean="0"/>
              <a:t> = sin 2</a:t>
            </a:r>
            <a:r>
              <a:rPr lang="en-US" sz="2000" i="1" noProof="1" smtClean="0"/>
              <a:t>x</a:t>
            </a:r>
            <a:r>
              <a:rPr lang="en-US" sz="2000" noProof="1" smtClean="0"/>
              <a:t>, carilah </a:t>
            </a:r>
            <a:r>
              <a:rPr lang="en-US" sz="2000" i="1" noProof="1" smtClean="0"/>
              <a:t>d</a:t>
            </a:r>
            <a:r>
              <a:rPr lang="en-US" sz="2000" baseline="30000" noProof="1" smtClean="0"/>
              <a:t>3</a:t>
            </a:r>
            <a:r>
              <a:rPr lang="en-US" sz="2000" i="1" noProof="1" smtClean="0"/>
              <a:t>y</a:t>
            </a:r>
            <a:r>
              <a:rPr lang="en-US" sz="2000" noProof="1" smtClean="0"/>
              <a:t>/</a:t>
            </a:r>
            <a:r>
              <a:rPr lang="en-US" sz="2000" i="1" noProof="1" smtClean="0"/>
              <a:t>dx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, </a:t>
            </a:r>
            <a:r>
              <a:rPr lang="en-US" sz="2000" i="1" noProof="1" smtClean="0"/>
              <a:t>d</a:t>
            </a:r>
            <a:r>
              <a:rPr lang="en-US" sz="2000" baseline="30000" noProof="1" smtClean="0"/>
              <a:t>4</a:t>
            </a:r>
            <a:r>
              <a:rPr lang="en-US" sz="2000" i="1" noProof="1" smtClean="0"/>
              <a:t>y</a:t>
            </a:r>
            <a:r>
              <a:rPr lang="en-US" sz="2000" noProof="1" smtClean="0"/>
              <a:t>/</a:t>
            </a:r>
            <a:r>
              <a:rPr lang="en-US" sz="2000" i="1" noProof="1" smtClean="0"/>
              <a:t>dx</a:t>
            </a:r>
            <a:r>
              <a:rPr lang="en-US" sz="2000" baseline="30000" noProof="1" smtClean="0"/>
              <a:t>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Sebuah benda bergerak sepanjang koordinat sehingga posisinya </a:t>
            </a:r>
            <a:r>
              <a:rPr lang="en-US" sz="2000" i="1" noProof="1" smtClean="0"/>
              <a:t>s</a:t>
            </a:r>
            <a:r>
              <a:rPr lang="en-US" sz="2000" noProof="1" smtClean="0"/>
              <a:t> memenuhi </a:t>
            </a:r>
            <a:r>
              <a:rPr lang="en-US" sz="2000" i="1" noProof="1" smtClean="0"/>
              <a:t>s</a:t>
            </a:r>
            <a:r>
              <a:rPr lang="en-US" sz="2000" noProof="1" smtClean="0"/>
              <a:t> = 2</a:t>
            </a:r>
            <a:r>
              <a:rPr lang="en-US" sz="2000" i="1" noProof="1" smtClean="0"/>
              <a:t>t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12</a:t>
            </a:r>
            <a:r>
              <a:rPr lang="en-US" sz="2000" i="1" noProof="1" smtClean="0"/>
              <a:t>t</a:t>
            </a:r>
            <a:r>
              <a:rPr lang="en-US" sz="2000" noProof="1" smtClean="0"/>
              <a:t> + 8, dengan </a:t>
            </a:r>
            <a:r>
              <a:rPr lang="en-US" sz="2000" i="1" noProof="1" smtClean="0"/>
              <a:t>s</a:t>
            </a:r>
            <a:r>
              <a:rPr lang="en-US" sz="2000" noProof="1" smtClean="0"/>
              <a:t> diukur dalam cm dan </a:t>
            </a:r>
            <a:r>
              <a:rPr lang="en-US" sz="2000" i="1" noProof="1" smtClean="0"/>
              <a:t>t</a:t>
            </a:r>
            <a:r>
              <a:rPr lang="en-US" sz="2000" noProof="1" smtClean="0"/>
              <a:t> dalam detik (</a:t>
            </a:r>
            <a:r>
              <a:rPr lang="en-US" sz="2000" i="1" noProof="1" smtClean="0"/>
              <a:t>t</a:t>
            </a:r>
            <a:r>
              <a:rPr lang="en-US" sz="2000" noProof="1" smtClean="0"/>
              <a:t> </a:t>
            </a:r>
            <a:r>
              <a:rPr lang="en-US" sz="2000" u="sng" noProof="1" smtClean="0"/>
              <a:t>&gt;</a:t>
            </a:r>
            <a:r>
              <a:rPr lang="en-US" sz="2000" noProof="1" smtClean="0"/>
              <a:t> 0). Tentukan kecepatan benda ketika </a:t>
            </a:r>
            <a:r>
              <a:rPr lang="en-US" sz="2000" i="1" noProof="1" smtClean="0"/>
              <a:t>t</a:t>
            </a:r>
            <a:r>
              <a:rPr lang="en-US" sz="2000" noProof="1" smtClean="0"/>
              <a:t> = 1 dan ketika </a:t>
            </a:r>
            <a:r>
              <a:rPr lang="en-US" sz="2000" i="1" noProof="1" smtClean="0"/>
              <a:t>t</a:t>
            </a:r>
            <a:r>
              <a:rPr lang="en-US" sz="2000" noProof="1" smtClean="0"/>
              <a:t> = 6. Kapankah kecepatannya nol. Kapankah kecepatannya positif?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Sebuah titik bergerak sepanjang garis koordinat mendatar sedemikian rupa sehingga posisinya pada saat </a:t>
            </a:r>
            <a:r>
              <a:rPr lang="en-US" sz="2000" i="1" noProof="1" smtClean="0"/>
              <a:t>t</a:t>
            </a:r>
            <a:r>
              <a:rPr lang="en-US" sz="2000" noProof="1" smtClean="0"/>
              <a:t> dinyatakan oleh </a:t>
            </a:r>
            <a:r>
              <a:rPr lang="en-US" sz="2000" i="1" noProof="1" smtClean="0"/>
              <a:t>s</a:t>
            </a:r>
            <a:r>
              <a:rPr lang="en-US" sz="2000" noProof="1" smtClean="0"/>
              <a:t> = </a:t>
            </a:r>
            <a:r>
              <a:rPr lang="en-US" sz="2000" i="1" noProof="1" smtClean="0"/>
              <a:t>t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 – 12</a:t>
            </a:r>
            <a:r>
              <a:rPr lang="en-US" sz="2000" i="1" noProof="1" smtClean="0"/>
              <a:t>t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+ 36</a:t>
            </a:r>
            <a:r>
              <a:rPr lang="en-US" sz="2000" i="1" noProof="1" smtClean="0"/>
              <a:t>t</a:t>
            </a:r>
            <a:r>
              <a:rPr lang="en-US" sz="2000" noProof="1" smtClean="0"/>
              <a:t> – 30. Di sini diukur dalam desimeter dan </a:t>
            </a:r>
            <a:r>
              <a:rPr lang="en-US" sz="2000" i="1" noProof="1" smtClean="0"/>
              <a:t>t</a:t>
            </a:r>
            <a:r>
              <a:rPr lang="en-US" sz="2000" noProof="1" smtClean="0"/>
              <a:t> dalam detik. Kapankah kecepatannya nol? Kapan kecepatannya positif? Kapan titik bergerak mundur (ke kiri)? Kapan percepatannya positif (</a:t>
            </a:r>
            <a:r>
              <a:rPr lang="en-US" sz="2000" i="1" noProof="1" smtClean="0"/>
              <a:t>a</a:t>
            </a:r>
            <a:r>
              <a:rPr lang="en-US" sz="2000" noProof="1" smtClean="0"/>
              <a:t> = </a:t>
            </a:r>
            <a:r>
              <a:rPr lang="en-US" sz="2000" i="1" noProof="1" smtClean="0"/>
              <a:t>dv</a:t>
            </a:r>
            <a:r>
              <a:rPr lang="en-US" sz="2000" noProof="1" smtClean="0"/>
              <a:t>/</a:t>
            </a:r>
            <a:r>
              <a:rPr lang="en-US" sz="2000" i="1" noProof="1" smtClean="0"/>
              <a:t>dt</a:t>
            </a:r>
            <a:r>
              <a:rPr lang="en-US" sz="2000" noProof="1" smtClean="0"/>
              <a:t> = </a:t>
            </a:r>
            <a:r>
              <a:rPr lang="en-US" sz="2000" i="1" noProof="1" smtClean="0"/>
              <a:t>d</a:t>
            </a:r>
            <a:r>
              <a:rPr lang="en-US" sz="2000" baseline="30000" noProof="1" smtClean="0"/>
              <a:t>2</a:t>
            </a:r>
            <a:r>
              <a:rPr lang="en-US" sz="2000" i="1" noProof="1" smtClean="0"/>
              <a:t>s</a:t>
            </a:r>
            <a:r>
              <a:rPr lang="en-US" sz="2000" noProof="1" smtClean="0"/>
              <a:t>/</a:t>
            </a:r>
            <a:r>
              <a:rPr lang="en-US" sz="2000" i="1" noProof="1" smtClean="0"/>
              <a:t>dt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2.6 No. 1 - 16</a:t>
            </a:r>
          </a:p>
          <a:p>
            <a:pPr marL="0" indent="0">
              <a:buNone/>
            </a:pP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23111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Turunan Implisit</a:t>
            </a:r>
          </a:p>
          <a:p>
            <a:pPr marL="609600" indent="-609600">
              <a:buNone/>
            </a:pPr>
            <a:r>
              <a:rPr lang="en-US" sz="2400" i="1" noProof="1" smtClean="0"/>
              <a:t>Fungsi : y=x</a:t>
            </a:r>
            <a:r>
              <a:rPr lang="en-US" sz="2400" i="1" baseline="30000" noProof="1" smtClean="0"/>
              <a:t>3</a:t>
            </a:r>
            <a:r>
              <a:rPr lang="en-US" sz="2400" i="1" noProof="1" smtClean="0"/>
              <a:t>+ 2x + 5</a:t>
            </a:r>
            <a:r>
              <a:rPr lang="en-US" sz="2400" noProof="1" smtClean="0">
                <a:sym typeface="Wingdings" pitchFamily="2" charset="2"/>
              </a:rPr>
              <a:t> disebut fungsi eksplisit</a:t>
            </a:r>
          </a:p>
          <a:p>
            <a:pPr marL="609600" indent="-609600">
              <a:buNone/>
            </a:pPr>
            <a:r>
              <a:rPr lang="en-US" sz="2400" i="1" noProof="1" smtClean="0">
                <a:sym typeface="Wingdings" pitchFamily="2" charset="2"/>
              </a:rPr>
              <a:t>Fungsi : y</a:t>
            </a:r>
            <a:r>
              <a:rPr lang="en-US" sz="2400" i="1" baseline="30000" noProof="1" smtClean="0">
                <a:sym typeface="Wingdings" pitchFamily="2" charset="2"/>
              </a:rPr>
              <a:t>3</a:t>
            </a:r>
            <a:r>
              <a:rPr lang="en-US" sz="2400" i="1" noProof="1" smtClean="0">
                <a:sym typeface="Wingdings" pitchFamily="2" charset="2"/>
              </a:rPr>
              <a:t>+7y +x</a:t>
            </a:r>
            <a:r>
              <a:rPr lang="en-US" sz="2400" i="1" baseline="30000" noProof="1" smtClean="0">
                <a:sym typeface="Wingdings" pitchFamily="2" charset="2"/>
              </a:rPr>
              <a:t>3</a:t>
            </a:r>
            <a:r>
              <a:rPr lang="en-US" sz="2400" i="1" noProof="1" smtClean="0">
                <a:sym typeface="Wingdings" pitchFamily="2" charset="2"/>
              </a:rPr>
              <a:t>=0 </a:t>
            </a:r>
            <a:r>
              <a:rPr lang="en-US" sz="2400" noProof="1" smtClean="0">
                <a:sym typeface="Wingdings" pitchFamily="2" charset="2"/>
              </a:rPr>
              <a:t>disebut fungsi implisit</a:t>
            </a:r>
            <a:endParaRPr lang="en-US" sz="2400" noProof="1" smtClean="0"/>
          </a:p>
          <a:p>
            <a:pPr marL="609600" indent="-609600">
              <a:buNone/>
            </a:pPr>
            <a:r>
              <a:rPr lang="en-US" sz="2400" noProof="1" smtClean="0"/>
              <a:t>Bagaimana mencari derivatif dari suatu fungsi implisit?</a:t>
            </a:r>
          </a:p>
          <a:p>
            <a:pPr marL="609600" indent="-609600">
              <a:buNone/>
            </a:pPr>
            <a:r>
              <a:rPr lang="en-US" sz="2400" noProof="1" smtClean="0"/>
              <a:t>Yaitu dengan menggunakan turunan implisit</a:t>
            </a:r>
          </a:p>
          <a:p>
            <a:pPr marL="0" indent="0">
              <a:buNone/>
            </a:pPr>
            <a:endParaRPr lang="en-US" sz="2400" noProof="1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043608" y="3880892"/>
          <a:ext cx="4225925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2323800" imgH="1447560" progId="Equation.3">
                  <p:embed/>
                </p:oleObj>
              </mc:Choice>
              <mc:Fallback>
                <p:oleObj name="Equation" r:id="rId3" imgW="23238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880892"/>
                        <a:ext cx="4225925" cy="180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293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Turunan Implisit</a:t>
            </a:r>
          </a:p>
          <a:p>
            <a:pPr marL="609600" indent="-609600">
              <a:buNone/>
            </a:pPr>
            <a:r>
              <a:rPr lang="en-US" sz="2400" b="1" noProof="1" smtClean="0"/>
              <a:t>Contoh :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400" noProof="1" smtClean="0"/>
              <a:t>Carilah </a:t>
            </a:r>
            <a:r>
              <a:rPr lang="en-US" sz="2400" i="1" noProof="1" smtClean="0"/>
              <a:t>dy/dx </a:t>
            </a:r>
            <a:r>
              <a:rPr lang="en-US" sz="2400" noProof="1" smtClean="0"/>
              <a:t>jika</a:t>
            </a:r>
            <a:r>
              <a:rPr lang="en-US" sz="2400" i="1" noProof="1" smtClean="0"/>
              <a:t> 4x</a:t>
            </a:r>
            <a:r>
              <a:rPr lang="en-US" sz="2400" i="1" baseline="30000" noProof="1" smtClean="0"/>
              <a:t>2</a:t>
            </a:r>
            <a:r>
              <a:rPr lang="en-US" sz="2400" i="1" noProof="1" smtClean="0"/>
              <a:t>y – 3y = x</a:t>
            </a:r>
            <a:r>
              <a:rPr lang="en-US" sz="2400" i="1" baseline="30000" noProof="1" smtClean="0"/>
              <a:t>3</a:t>
            </a:r>
            <a:r>
              <a:rPr lang="en-US" sz="2400" i="1" noProof="1" smtClean="0"/>
              <a:t> – 1 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400" noProof="1" smtClean="0"/>
              <a:t>Carilah </a:t>
            </a:r>
            <a:r>
              <a:rPr lang="en-US" sz="2400" i="1" noProof="1" smtClean="0"/>
              <a:t>dy/dx </a:t>
            </a:r>
            <a:r>
              <a:rPr lang="en-US" sz="2400" noProof="1" smtClean="0"/>
              <a:t>jika</a:t>
            </a:r>
            <a:r>
              <a:rPr lang="en-US" sz="2400" i="1" noProof="1" smtClean="0"/>
              <a:t> x</a:t>
            </a:r>
            <a:r>
              <a:rPr lang="en-US" sz="2400" i="1" baseline="30000" noProof="1" smtClean="0"/>
              <a:t>2</a:t>
            </a:r>
            <a:r>
              <a:rPr lang="en-US" sz="2400" i="1" noProof="1" smtClean="0"/>
              <a:t> + 5y</a:t>
            </a:r>
            <a:r>
              <a:rPr lang="en-US" sz="2400" i="1" baseline="30000" noProof="1" smtClean="0"/>
              <a:t>3</a:t>
            </a:r>
            <a:r>
              <a:rPr lang="en-US" sz="2400" i="1" noProof="1" smtClean="0"/>
              <a:t> = x + 9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400" noProof="1" smtClean="0"/>
              <a:t>Cari persamaan garis singgung pada kurva </a:t>
            </a:r>
          </a:p>
          <a:p>
            <a:pPr marL="0" indent="0">
              <a:buNone/>
            </a:pPr>
            <a:r>
              <a:rPr lang="en-US" sz="2400" i="1" noProof="1"/>
              <a:t>	</a:t>
            </a:r>
            <a:r>
              <a:rPr lang="en-US" sz="2400" i="1" noProof="1" smtClean="0"/>
              <a:t>	y</a:t>
            </a:r>
            <a:r>
              <a:rPr lang="en-US" sz="2400" i="1" baseline="30000" noProof="1" smtClean="0"/>
              <a:t>3</a:t>
            </a:r>
            <a:r>
              <a:rPr lang="en-US" sz="2400" i="1" noProof="1" smtClean="0"/>
              <a:t> – xy</a:t>
            </a:r>
            <a:r>
              <a:rPr lang="en-US" sz="2400" i="1" baseline="30000" noProof="1" smtClean="0"/>
              <a:t>2</a:t>
            </a:r>
            <a:r>
              <a:rPr lang="en-US" sz="2400" i="1" noProof="1" smtClean="0"/>
              <a:t> + cos xy = 2 		</a:t>
            </a:r>
            <a:r>
              <a:rPr lang="en-US" sz="2400" noProof="1" smtClean="0"/>
              <a:t>di titik </a:t>
            </a:r>
            <a:r>
              <a:rPr lang="en-US" sz="2400" i="1" noProof="1" smtClean="0"/>
              <a:t>(0,1)</a:t>
            </a:r>
          </a:p>
          <a:p>
            <a:pPr marL="0" indent="0">
              <a:buNone/>
            </a:pPr>
            <a:r>
              <a:rPr lang="en-US" sz="2400" i="1" noProof="1" smtClean="0"/>
              <a:t>4</a:t>
            </a:r>
            <a:r>
              <a:rPr lang="en-US" sz="2400" noProof="1" smtClean="0"/>
              <a:t>.      Jika </a:t>
            </a:r>
            <a:r>
              <a:rPr lang="en-US" sz="2400" i="1" noProof="1" smtClean="0"/>
              <a:t>y = 2x</a:t>
            </a:r>
            <a:r>
              <a:rPr lang="en-US" sz="2400" i="1" baseline="30000" noProof="1" smtClean="0"/>
              <a:t>5/3</a:t>
            </a:r>
            <a:r>
              <a:rPr lang="en-US" sz="2400" i="1" noProof="1" smtClean="0"/>
              <a:t> + (x</a:t>
            </a:r>
            <a:r>
              <a:rPr lang="en-US" sz="2400" i="1" baseline="30000" noProof="1" smtClean="0"/>
              <a:t>2</a:t>
            </a:r>
            <a:r>
              <a:rPr lang="en-US" sz="2400" i="1" noProof="1" smtClean="0"/>
              <a:t> + 1) </a:t>
            </a:r>
            <a:r>
              <a:rPr lang="en-US" sz="2400" i="1" baseline="30000" noProof="1" smtClean="0"/>
              <a:t>½</a:t>
            </a:r>
            <a:r>
              <a:rPr lang="en-US" sz="2400" i="1" noProof="1" smtClean="0"/>
              <a:t> , </a:t>
            </a:r>
            <a:r>
              <a:rPr lang="en-US" sz="2400" noProof="1" smtClean="0"/>
              <a:t>Carilah</a:t>
            </a:r>
            <a:r>
              <a:rPr lang="en-US" sz="2400" i="1" noProof="1" smtClean="0"/>
              <a:t> D</a:t>
            </a:r>
            <a:r>
              <a:rPr lang="en-US" sz="2400" i="1" baseline="-25000" noProof="1" smtClean="0"/>
              <a:t>x</a:t>
            </a:r>
            <a:r>
              <a:rPr lang="en-US" sz="2400" i="1" noProof="1" smtClean="0"/>
              <a:t>y</a:t>
            </a:r>
            <a:endParaRPr lang="en-US" sz="2400" noProof="1" smtClean="0"/>
          </a:p>
          <a:p>
            <a:pPr marL="0" indent="0">
              <a:buNone/>
            </a:pPr>
            <a:r>
              <a:rPr lang="en-US" sz="2400" noProof="1" smtClean="0"/>
              <a:t>5.      </a:t>
            </a:r>
            <a:r>
              <a:rPr lang="en-US" sz="2400" b="1" noProof="1" smtClean="0">
                <a:solidFill>
                  <a:schemeClr val="accent2">
                    <a:lumMod val="75000"/>
                  </a:schemeClr>
                </a:solidFill>
              </a:rPr>
              <a:t>Problem Set 2.7 No. 1 - 34</a:t>
            </a:r>
            <a:endParaRPr lang="en-US" sz="2400" b="1" noProof="1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6699</TotalTime>
  <Words>249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Trebuchet MS</vt:lpstr>
      <vt:lpstr>Wingdings</vt:lpstr>
      <vt:lpstr>Office Theme</vt:lpstr>
      <vt:lpstr>Equation</vt:lpstr>
      <vt:lpstr>Turunan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622</cp:revision>
  <dcterms:created xsi:type="dcterms:W3CDTF">2013-07-15T09:26:10Z</dcterms:created>
  <dcterms:modified xsi:type="dcterms:W3CDTF">2019-08-08T04:29:37Z</dcterms:modified>
</cp:coreProperties>
</file>