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83" r:id="rId2"/>
    <p:sldId id="485" r:id="rId3"/>
    <p:sldId id="496" r:id="rId4"/>
    <p:sldId id="497" r:id="rId5"/>
    <p:sldId id="498" r:id="rId6"/>
    <p:sldId id="49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4949" autoAdjust="0"/>
  </p:normalViewPr>
  <p:slideViewPr>
    <p:cSldViewPr>
      <p:cViewPr varScale="1">
        <p:scale>
          <a:sx n="70" d="100"/>
          <a:sy n="70" d="100"/>
        </p:scale>
        <p:origin x="16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3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C9492-BC57-410A-A38C-A72FD1B2CFF4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5C986-9623-47C2-BE0C-B81834BB3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8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47853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6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1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896"/>
            <a:ext cx="8229600" cy="36332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96752"/>
            <a:ext cx="2057400" cy="492941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6752"/>
            <a:ext cx="6019800" cy="49294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9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26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5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30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07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4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1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0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6951"/>
            <a:ext cx="4040188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234888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6951"/>
            <a:ext cx="4041775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8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22"/>
          <p:cNvGrpSpPr>
            <a:grpSpLocks/>
          </p:cNvGrpSpPr>
          <p:nvPr userDrawn="1"/>
        </p:nvGrpSpPr>
        <p:grpSpPr bwMode="auto">
          <a:xfrm>
            <a:off x="120" y="0"/>
            <a:ext cx="9143880" cy="1142270"/>
            <a:chOff x="13107" y="-15666"/>
            <a:chExt cx="9143591" cy="943497"/>
          </a:xfrm>
        </p:grpSpPr>
        <p:grpSp>
          <p:nvGrpSpPr>
            <p:cNvPr id="7" name="Group 6"/>
            <p:cNvGrpSpPr/>
            <p:nvPr/>
          </p:nvGrpSpPr>
          <p:grpSpPr>
            <a:xfrm>
              <a:off x="1915098" y="25583"/>
              <a:ext cx="5225366" cy="638702"/>
              <a:chOff x="2031244" y="128452"/>
              <a:chExt cx="5205052" cy="837857"/>
            </a:xfrm>
            <a:solidFill>
              <a:srgbClr val="D1282E">
                <a:lumMod val="60000"/>
                <a:lumOff val="40000"/>
              </a:srgbClr>
            </a:solidFill>
          </p:grpSpPr>
          <p:sp>
            <p:nvSpPr>
              <p:cNvPr id="12" name="Snip and Round Single Corner Rectangle 11"/>
              <p:cNvSpPr/>
              <p:nvPr/>
            </p:nvSpPr>
            <p:spPr>
              <a:xfrm>
                <a:off x="2031244" y="128452"/>
                <a:ext cx="5205052" cy="837857"/>
              </a:xfrm>
              <a:prstGeom prst="snipRoundRect">
                <a:avLst/>
              </a:prstGeom>
              <a:grpFill/>
              <a:ln w="25400" cap="flat" cmpd="sng" algn="ctr">
                <a:solidFill>
                  <a:srgbClr val="7A7A7A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164470" y="200460"/>
                <a:ext cx="4907334" cy="646331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600" kern="0" dirty="0" err="1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Dimanakah</a:t>
                </a:r>
                <a:r>
                  <a:rPr lang="en-US" sz="3600" kern="0" dirty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UPJ? </a:t>
                </a:r>
              </a:p>
            </p:txBody>
          </p:sp>
        </p:grpSp>
        <p:pic>
          <p:nvPicPr>
            <p:cNvPr id="8" name="Picture 2" descr="http://www.functionx.com/powerpoint/windows/design6.gif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rgbClr val="D1282E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" t="7679" r="2431" b="77512"/>
            <a:stretch/>
          </p:blipFill>
          <p:spPr bwMode="auto">
            <a:xfrm>
              <a:off x="1658346" y="-15666"/>
              <a:ext cx="7498352" cy="9434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620"/>
            <a:stretch>
              <a:fillRect/>
            </a:stretch>
          </p:blipFill>
          <p:spPr bwMode="auto">
            <a:xfrm>
              <a:off x="156131" y="25583"/>
              <a:ext cx="1105363" cy="8259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13107" y="-8196"/>
              <a:ext cx="1645239" cy="928556"/>
            </a:xfrm>
            <a:prstGeom prst="rect">
              <a:avLst/>
            </a:prstGeom>
            <a:noFill/>
            <a:ln w="25400" cap="flat" cmpd="sng" algn="ctr">
              <a:solidFill>
                <a:srgbClr val="D1282E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  <p:sp>
          <p:nvSpPr>
            <p:cNvPr id="11" name="TextBox 35"/>
            <p:cNvSpPr txBox="1">
              <a:spLocks noChangeArrowheads="1"/>
            </p:cNvSpPr>
            <p:nvPr/>
          </p:nvSpPr>
          <p:spPr bwMode="auto">
            <a:xfrm>
              <a:off x="1634901" y="138926"/>
              <a:ext cx="7363212" cy="661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UNIVERSITAS PEMBANGUNAN JAYA</a:t>
              </a:r>
            </a:p>
            <a:p>
              <a:pPr eaLnBrk="1" hangingPunct="1"/>
              <a:r>
                <a:rPr lang="id-ID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Integrity</a:t>
              </a:r>
              <a:r>
                <a:rPr lang="en-US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, Professionalism and Entrepreneurship</a:t>
              </a: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42875" y="1268413"/>
            <a:ext cx="8842375" cy="4968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234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7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9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5">
                <a:lumMod val="20000"/>
                <a:lumOff val="80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20" y="-7818"/>
            <a:ext cx="9155625" cy="1157813"/>
            <a:chOff x="120" y="-7818"/>
            <a:chExt cx="9155625" cy="1157813"/>
          </a:xfrm>
        </p:grpSpPr>
        <p:grpSp>
          <p:nvGrpSpPr>
            <p:cNvPr id="17" name="Group 16"/>
            <p:cNvGrpSpPr/>
            <p:nvPr userDrawn="1"/>
          </p:nvGrpSpPr>
          <p:grpSpPr>
            <a:xfrm>
              <a:off x="120" y="-7818"/>
              <a:ext cx="9155625" cy="1157813"/>
              <a:chOff x="120" y="-7818"/>
              <a:chExt cx="9155625" cy="1157813"/>
            </a:xfrm>
          </p:grpSpPr>
          <p:sp>
            <p:nvSpPr>
              <p:cNvPr id="16" name="Rectangle 15"/>
              <p:cNvSpPr/>
              <p:nvPr userDrawn="1"/>
            </p:nvSpPr>
            <p:spPr>
              <a:xfrm>
                <a:off x="120" y="0"/>
                <a:ext cx="9155625" cy="1149995"/>
              </a:xfrm>
              <a:prstGeom prst="rect">
                <a:avLst/>
              </a:prstGeom>
              <a:gradFill flip="none" rotWithShape="1">
                <a:gsLst>
                  <a:gs pos="0">
                    <a:srgbClr val="0070C0">
                      <a:lumMod val="69000"/>
                      <a:lumOff val="31000"/>
                    </a:srgbClr>
                  </a:gs>
                  <a:gs pos="35000">
                    <a:schemeClr val="accent1">
                      <a:lumMod val="45000"/>
                      <a:lumOff val="55000"/>
                    </a:schemeClr>
                  </a:gs>
                  <a:gs pos="67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20" y="9044"/>
                <a:ext cx="1645291" cy="1124181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2" name="TextBox 35"/>
              <p:cNvSpPr txBox="1">
                <a:spLocks noChangeArrowheads="1"/>
              </p:cNvSpPr>
              <p:nvPr/>
            </p:nvSpPr>
            <p:spPr bwMode="auto">
              <a:xfrm>
                <a:off x="1791413" y="160087"/>
                <a:ext cx="5902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2400" b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UNIVERSITAS PEMBANGUNAN JAYA</a:t>
                </a:r>
              </a:p>
              <a:p>
                <a:pPr eaLnBrk="1" hangingPunct="1"/>
                <a:r>
                  <a:rPr lang="id-ID" sz="1600" b="1" i="1" dirty="0">
                    <a:solidFill>
                      <a:srgbClr val="0070C0"/>
                    </a:solidFill>
                    <a:ea typeface="MS PGothic" pitchFamily="34" charset="-128"/>
                    <a:sym typeface="Arial" pitchFamily="34" charset="0"/>
                  </a:rPr>
                  <a:t>Integrity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, </a:t>
                </a:r>
                <a:r>
                  <a:rPr lang="en-US" sz="1600" b="1" i="1" dirty="0">
                    <a:solidFill>
                      <a:srgbClr val="00B050"/>
                    </a:solidFill>
                    <a:ea typeface="MS PGothic" pitchFamily="34" charset="-128"/>
                    <a:sym typeface="Arial" pitchFamily="34" charset="0"/>
                  </a:rPr>
                  <a:t>Professionalism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 and </a:t>
                </a:r>
                <a:r>
                  <a:rPr lang="en-US" sz="1600" b="1" i="1" dirty="0">
                    <a:solidFill>
                      <a:srgbClr val="FF0000"/>
                    </a:solidFill>
                    <a:ea typeface="MS PGothic" pitchFamily="34" charset="-128"/>
                    <a:sym typeface="Arial" pitchFamily="34" charset="0"/>
                  </a:rPr>
                  <a:t>Entrepreneurship</a:t>
                </a:r>
              </a:p>
            </p:txBody>
          </p:sp>
          <p:pic>
            <p:nvPicPr>
              <p:cNvPr id="2" name="Picture 1"/>
              <p:cNvPicPr>
                <a:picLocks noChangeAspect="1"/>
              </p:cNvPicPr>
              <p:nvPr userDrawn="1"/>
            </p:nvPicPr>
            <p:blipFill>
              <a:blip r:embed="rId21"/>
              <a:stretch>
                <a:fillRect/>
              </a:stretch>
            </p:blipFill>
            <p:spPr>
              <a:xfrm>
                <a:off x="7524566" y="-7818"/>
                <a:ext cx="1618836" cy="1141044"/>
              </a:xfrm>
              <a:prstGeom prst="rect">
                <a:avLst/>
              </a:prstGeom>
            </p:spPr>
          </p:pic>
        </p:grpSp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122" y="91002"/>
              <a:ext cx="1650955" cy="7769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8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0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  <p:sldLayoutId id="2147483664" r:id="rId15"/>
    <p:sldLayoutId id="2147483675" r:id="rId16"/>
    <p:sldLayoutId id="2147483676" r:id="rId17"/>
    <p:sldLayoutId id="2147483677" r:id="rId18"/>
    <p:sldLayoutId id="2147483678" r:id="rId19"/>
  </p:sldLayoutIdLst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306896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id-ID" sz="4000" noProof="1" smtClean="0">
                <a:solidFill>
                  <a:schemeClr val="tx1"/>
                </a:solidFill>
              </a:rPr>
              <a:t>Turunan</a:t>
            </a:r>
            <a:endParaRPr lang="id-ID" sz="4000" noProof="1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6</a:t>
            </a:r>
            <a:endParaRPr lang="id-ID" sz="2800" noProof="1"/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 smtClean="0">
                <a:latin typeface="Trebuchet MS" pitchFamily="34" charset="0"/>
              </a:rPr>
              <a:t>Kalkulus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CV</a:t>
            </a:r>
            <a:r>
              <a:rPr lang="id-ID" noProof="1" smtClean="0">
                <a:latin typeface="Trebuchet MS" pitchFamily="34" charset="0"/>
              </a:rPr>
              <a:t>L</a:t>
            </a:r>
            <a:r>
              <a:rPr lang="en-US" noProof="1" smtClean="0">
                <a:latin typeface="Trebuchet MS" pitchFamily="34" charset="0"/>
              </a:rPr>
              <a:t>-101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4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 smtClean="0"/>
              <a:t>Kemampuan </a:t>
            </a:r>
            <a:r>
              <a:rPr lang="id-ID" dirty="0"/>
              <a:t>Akhir yang Diharapkan</a:t>
            </a:r>
            <a:endParaRPr lang="id-ID" noProof="1"/>
          </a:p>
          <a:p>
            <a:pPr marL="706438">
              <a:buFont typeface="Wingdings" pitchFamily="2" charset="2"/>
              <a:buChar char="Ø"/>
            </a:pPr>
            <a:r>
              <a:rPr lang="fi-FI" sz="2000" noProof="1" smtClean="0"/>
              <a:t>Mahasiswa </a:t>
            </a:r>
            <a:r>
              <a:rPr lang="fi-FI" sz="2000" noProof="1"/>
              <a:t>mampu </a:t>
            </a:r>
            <a:r>
              <a:rPr lang="id-ID" sz="2000" noProof="1" smtClean="0"/>
              <a:t>mencari turunan fungsi</a:t>
            </a:r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17714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539552" y="1556792"/>
            <a:ext cx="8110537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Char char="q"/>
            </a:pPr>
            <a:r>
              <a:rPr lang="en-US" sz="2000" b="1" noProof="1" smtClean="0"/>
              <a:t>Turunan Tingkat Tinggi</a:t>
            </a:r>
            <a:endParaRPr lang="en-US" sz="2400" noProof="1"/>
          </a:p>
          <a:p>
            <a:pPr>
              <a:buFont typeface="Wingdings" pitchFamily="2" charset="2"/>
              <a:buChar char="§"/>
            </a:pPr>
            <a:r>
              <a:rPr lang="en-US" sz="2400" noProof="1" smtClean="0"/>
              <a:t>Operasi diferensiasi fungsi </a:t>
            </a:r>
            <a:r>
              <a:rPr lang="en-US" sz="2400" i="1" noProof="1" smtClean="0"/>
              <a:t>f</a:t>
            </a:r>
            <a:r>
              <a:rPr lang="en-US" sz="2400" noProof="1" smtClean="0"/>
              <a:t>, menghasilkan fungsi baru </a:t>
            </a:r>
            <a:r>
              <a:rPr lang="en-US" sz="2400" i="1" noProof="1" smtClean="0"/>
              <a:t>f </a:t>
            </a:r>
            <a:r>
              <a:rPr lang="en-US" sz="2400" noProof="1" smtClean="0"/>
              <a:t>’, jika </a:t>
            </a:r>
            <a:r>
              <a:rPr lang="en-US" sz="2400" i="1" noProof="1" smtClean="0"/>
              <a:t>f </a:t>
            </a:r>
            <a:r>
              <a:rPr lang="en-US" sz="2400" noProof="1" smtClean="0"/>
              <a:t>’ dideferensiasi lagi akan menghasilkan </a:t>
            </a:r>
            <a:r>
              <a:rPr lang="en-US" sz="2400" i="1" noProof="1" smtClean="0"/>
              <a:t>f </a:t>
            </a:r>
            <a:r>
              <a:rPr lang="en-US" sz="2400" noProof="1" smtClean="0"/>
              <a:t>’’, demikian seterusnya akan diperoleh </a:t>
            </a:r>
            <a:r>
              <a:rPr lang="en-US" sz="2400" i="1" noProof="1" smtClean="0"/>
              <a:t>f </a:t>
            </a:r>
            <a:r>
              <a:rPr lang="en-US" sz="2400" noProof="1" smtClean="0"/>
              <a:t>’’’, </a:t>
            </a:r>
            <a:r>
              <a:rPr lang="en-US" sz="2400" i="1" noProof="1" smtClean="0"/>
              <a:t>f</a:t>
            </a:r>
            <a:r>
              <a:rPr lang="en-US" sz="2400" baseline="30000" noProof="1" smtClean="0"/>
              <a:t>(4)</a:t>
            </a:r>
            <a:r>
              <a:rPr lang="en-US" sz="2400" noProof="1" smtClean="0"/>
              <a:t>, </a:t>
            </a:r>
            <a:r>
              <a:rPr lang="en-US" sz="2400" i="1" noProof="1" smtClean="0"/>
              <a:t>f</a:t>
            </a:r>
            <a:r>
              <a:rPr lang="en-US" sz="2400" baseline="30000" noProof="1" smtClean="0"/>
              <a:t>(5)</a:t>
            </a:r>
            <a:r>
              <a:rPr lang="en-US" sz="2400" noProof="1" smtClean="0"/>
              <a:t> dan seterusnya</a:t>
            </a:r>
            <a:endParaRPr lang="en-US" sz="2000" noProof="1" smtClean="0"/>
          </a:p>
        </p:txBody>
      </p:sp>
      <p:pic>
        <p:nvPicPr>
          <p:cNvPr id="8296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40968"/>
            <a:ext cx="5832648" cy="3353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498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539552" y="1556792"/>
            <a:ext cx="8110537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Char char="q"/>
            </a:pPr>
            <a:r>
              <a:rPr lang="en-US" sz="2000" b="1" noProof="1" smtClean="0"/>
              <a:t>Turunan Tingkat Tinggi</a:t>
            </a:r>
          </a:p>
          <a:p>
            <a:pPr marL="0" indent="0">
              <a:buNone/>
            </a:pPr>
            <a:r>
              <a:rPr lang="en-US" sz="2000" b="1" noProof="1" smtClean="0"/>
              <a:t>Contoh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noProof="1" smtClean="0"/>
              <a:t>Jika </a:t>
            </a:r>
            <a:r>
              <a:rPr lang="en-US" sz="2000" i="1" noProof="1" smtClean="0"/>
              <a:t>y</a:t>
            </a:r>
            <a:r>
              <a:rPr lang="en-US" sz="2000" noProof="1" smtClean="0"/>
              <a:t> = sin 2</a:t>
            </a:r>
            <a:r>
              <a:rPr lang="en-US" sz="2000" i="1" noProof="1" smtClean="0"/>
              <a:t>x</a:t>
            </a:r>
            <a:r>
              <a:rPr lang="en-US" sz="2000" noProof="1" smtClean="0"/>
              <a:t>, carilah </a:t>
            </a:r>
            <a:r>
              <a:rPr lang="en-US" sz="2000" i="1" noProof="1" smtClean="0"/>
              <a:t>d</a:t>
            </a:r>
            <a:r>
              <a:rPr lang="en-US" sz="2000" baseline="30000" noProof="1" smtClean="0"/>
              <a:t>3</a:t>
            </a:r>
            <a:r>
              <a:rPr lang="en-US" sz="2000" i="1" noProof="1" smtClean="0"/>
              <a:t>y</a:t>
            </a:r>
            <a:r>
              <a:rPr lang="en-US" sz="2000" noProof="1" smtClean="0"/>
              <a:t>/</a:t>
            </a:r>
            <a:r>
              <a:rPr lang="en-US" sz="2000" i="1" noProof="1" smtClean="0"/>
              <a:t>dx</a:t>
            </a:r>
            <a:r>
              <a:rPr lang="en-US" sz="2000" baseline="30000" noProof="1" smtClean="0"/>
              <a:t>3</a:t>
            </a:r>
            <a:r>
              <a:rPr lang="en-US" sz="2000" noProof="1" smtClean="0"/>
              <a:t>, </a:t>
            </a:r>
            <a:r>
              <a:rPr lang="en-US" sz="2000" i="1" noProof="1" smtClean="0"/>
              <a:t>d</a:t>
            </a:r>
            <a:r>
              <a:rPr lang="en-US" sz="2000" baseline="30000" noProof="1" smtClean="0"/>
              <a:t>4</a:t>
            </a:r>
            <a:r>
              <a:rPr lang="en-US" sz="2000" i="1" noProof="1" smtClean="0"/>
              <a:t>y</a:t>
            </a:r>
            <a:r>
              <a:rPr lang="en-US" sz="2000" noProof="1" smtClean="0"/>
              <a:t>/</a:t>
            </a:r>
            <a:r>
              <a:rPr lang="en-US" sz="2000" i="1" noProof="1" smtClean="0"/>
              <a:t>dx</a:t>
            </a:r>
            <a:r>
              <a:rPr lang="en-US" sz="2000" baseline="30000" noProof="1" smtClean="0"/>
              <a:t>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noProof="1" smtClean="0"/>
              <a:t>Sebuah benda bergerak sepanjang koordinat sehingga posisinya </a:t>
            </a:r>
            <a:r>
              <a:rPr lang="en-US" sz="2000" i="1" noProof="1" smtClean="0"/>
              <a:t>s</a:t>
            </a:r>
            <a:r>
              <a:rPr lang="en-US" sz="2000" noProof="1" smtClean="0"/>
              <a:t> memenuhi </a:t>
            </a:r>
            <a:r>
              <a:rPr lang="en-US" sz="2000" i="1" noProof="1" smtClean="0"/>
              <a:t>s</a:t>
            </a:r>
            <a:r>
              <a:rPr lang="en-US" sz="2000" noProof="1" smtClean="0"/>
              <a:t> = 2</a:t>
            </a:r>
            <a:r>
              <a:rPr lang="en-US" sz="2000" i="1" noProof="1" smtClean="0"/>
              <a:t>t</a:t>
            </a:r>
            <a:r>
              <a:rPr lang="en-US" sz="2000" baseline="30000" noProof="1" smtClean="0"/>
              <a:t>2</a:t>
            </a:r>
            <a:r>
              <a:rPr lang="en-US" sz="2000" noProof="1" smtClean="0"/>
              <a:t> – 12</a:t>
            </a:r>
            <a:r>
              <a:rPr lang="en-US" sz="2000" i="1" noProof="1" smtClean="0"/>
              <a:t>t</a:t>
            </a:r>
            <a:r>
              <a:rPr lang="en-US" sz="2000" noProof="1" smtClean="0"/>
              <a:t> + 8, dengan </a:t>
            </a:r>
            <a:r>
              <a:rPr lang="en-US" sz="2000" i="1" noProof="1" smtClean="0"/>
              <a:t>s</a:t>
            </a:r>
            <a:r>
              <a:rPr lang="en-US" sz="2000" noProof="1" smtClean="0"/>
              <a:t> diukur dalam cm dan </a:t>
            </a:r>
            <a:r>
              <a:rPr lang="en-US" sz="2000" i="1" noProof="1" smtClean="0"/>
              <a:t>t</a:t>
            </a:r>
            <a:r>
              <a:rPr lang="en-US" sz="2000" noProof="1" smtClean="0"/>
              <a:t> dalam detik (</a:t>
            </a:r>
            <a:r>
              <a:rPr lang="en-US" sz="2000" i="1" noProof="1" smtClean="0"/>
              <a:t>t</a:t>
            </a:r>
            <a:r>
              <a:rPr lang="en-US" sz="2000" noProof="1" smtClean="0"/>
              <a:t> </a:t>
            </a:r>
            <a:r>
              <a:rPr lang="en-US" sz="2000" u="sng" noProof="1" smtClean="0"/>
              <a:t>&gt;</a:t>
            </a:r>
            <a:r>
              <a:rPr lang="en-US" sz="2000" noProof="1" smtClean="0"/>
              <a:t> 0). Tentukan kecepatan benda ketika </a:t>
            </a:r>
            <a:r>
              <a:rPr lang="en-US" sz="2000" i="1" noProof="1" smtClean="0"/>
              <a:t>t</a:t>
            </a:r>
            <a:r>
              <a:rPr lang="en-US" sz="2000" noProof="1" smtClean="0"/>
              <a:t> = 1 dan ketika </a:t>
            </a:r>
            <a:r>
              <a:rPr lang="en-US" sz="2000" i="1" noProof="1" smtClean="0"/>
              <a:t>t</a:t>
            </a:r>
            <a:r>
              <a:rPr lang="en-US" sz="2000" noProof="1" smtClean="0"/>
              <a:t> = 6. Kapankah kecepatannya nol. Kapankah kecepatannya positif?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noProof="1" smtClean="0"/>
              <a:t>Sebuah titik bergerak sepanjang garis koordinat mendatar sedemikian rupa sehingga posisinya pada saat </a:t>
            </a:r>
            <a:r>
              <a:rPr lang="en-US" sz="2000" i="1" noProof="1" smtClean="0"/>
              <a:t>t</a:t>
            </a:r>
            <a:r>
              <a:rPr lang="en-US" sz="2000" noProof="1" smtClean="0"/>
              <a:t> dinyatakan oleh </a:t>
            </a:r>
            <a:r>
              <a:rPr lang="en-US" sz="2000" i="1" noProof="1" smtClean="0"/>
              <a:t>s</a:t>
            </a:r>
            <a:r>
              <a:rPr lang="en-US" sz="2000" noProof="1" smtClean="0"/>
              <a:t> = </a:t>
            </a:r>
            <a:r>
              <a:rPr lang="en-US" sz="2000" i="1" noProof="1" smtClean="0"/>
              <a:t>t</a:t>
            </a:r>
            <a:r>
              <a:rPr lang="en-US" sz="2000" baseline="30000" noProof="1" smtClean="0"/>
              <a:t>3</a:t>
            </a:r>
            <a:r>
              <a:rPr lang="en-US" sz="2000" noProof="1" smtClean="0"/>
              <a:t> – 12</a:t>
            </a:r>
            <a:r>
              <a:rPr lang="en-US" sz="2000" i="1" noProof="1" smtClean="0"/>
              <a:t>t</a:t>
            </a:r>
            <a:r>
              <a:rPr lang="en-US" sz="2000" baseline="30000" noProof="1" smtClean="0"/>
              <a:t>2</a:t>
            </a:r>
            <a:r>
              <a:rPr lang="en-US" sz="2000" noProof="1" smtClean="0"/>
              <a:t> + 36</a:t>
            </a:r>
            <a:r>
              <a:rPr lang="en-US" sz="2000" i="1" noProof="1" smtClean="0"/>
              <a:t>t</a:t>
            </a:r>
            <a:r>
              <a:rPr lang="en-US" sz="2000" noProof="1" smtClean="0"/>
              <a:t> – 30. Di sini diukur dalam desimeter dan </a:t>
            </a:r>
            <a:r>
              <a:rPr lang="en-US" sz="2000" i="1" noProof="1" smtClean="0"/>
              <a:t>t</a:t>
            </a:r>
            <a:r>
              <a:rPr lang="en-US" sz="2000" noProof="1" smtClean="0"/>
              <a:t> dalam detik. Kapankah kecepatannya nol? Kapan kecepatannya positif? Kapan titik bergerak mundur (ke kiri)? Kapan percepatannya positif (</a:t>
            </a:r>
            <a:r>
              <a:rPr lang="en-US" sz="2000" i="1" noProof="1" smtClean="0"/>
              <a:t>a</a:t>
            </a:r>
            <a:r>
              <a:rPr lang="en-US" sz="2000" noProof="1" smtClean="0"/>
              <a:t> = </a:t>
            </a:r>
            <a:r>
              <a:rPr lang="en-US" sz="2000" i="1" noProof="1" smtClean="0"/>
              <a:t>dv</a:t>
            </a:r>
            <a:r>
              <a:rPr lang="en-US" sz="2000" noProof="1" smtClean="0"/>
              <a:t>/</a:t>
            </a:r>
            <a:r>
              <a:rPr lang="en-US" sz="2000" i="1" noProof="1" smtClean="0"/>
              <a:t>dt</a:t>
            </a:r>
            <a:r>
              <a:rPr lang="en-US" sz="2000" noProof="1" smtClean="0"/>
              <a:t> = </a:t>
            </a:r>
            <a:r>
              <a:rPr lang="en-US" sz="2000" i="1" noProof="1" smtClean="0"/>
              <a:t>d</a:t>
            </a:r>
            <a:r>
              <a:rPr lang="en-US" sz="2000" baseline="30000" noProof="1" smtClean="0"/>
              <a:t>2</a:t>
            </a:r>
            <a:r>
              <a:rPr lang="en-US" sz="2000" i="1" noProof="1" smtClean="0"/>
              <a:t>s</a:t>
            </a:r>
            <a:r>
              <a:rPr lang="en-US" sz="2000" noProof="1" smtClean="0"/>
              <a:t>/</a:t>
            </a:r>
            <a:r>
              <a:rPr lang="en-US" sz="2000" i="1" noProof="1" smtClean="0"/>
              <a:t>dt</a:t>
            </a:r>
            <a:r>
              <a:rPr lang="en-US" sz="2000" baseline="30000" noProof="1" smtClean="0"/>
              <a:t>2</a:t>
            </a:r>
            <a:r>
              <a:rPr lang="en-US" sz="2000" noProof="1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noProof="1" smtClean="0">
                <a:solidFill>
                  <a:schemeClr val="accent2">
                    <a:lumMod val="75000"/>
                  </a:schemeClr>
                </a:solidFill>
              </a:rPr>
              <a:t>Problem Set 2.6 No. 1 - 16</a:t>
            </a:r>
          </a:p>
          <a:p>
            <a:pPr marL="0" indent="0">
              <a:buNone/>
            </a:pPr>
            <a:endParaRPr lang="en-US" sz="2400" noProof="1"/>
          </a:p>
        </p:txBody>
      </p:sp>
    </p:spTree>
    <p:extLst>
      <p:ext uri="{BB962C8B-B14F-4D97-AF65-F5344CB8AC3E}">
        <p14:creationId xmlns:p14="http://schemas.microsoft.com/office/powerpoint/2010/main" val="231111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539552" y="1556792"/>
            <a:ext cx="8110537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Char char="q"/>
            </a:pPr>
            <a:r>
              <a:rPr lang="en-US" sz="2000" b="1" noProof="1" smtClean="0"/>
              <a:t>Turunan Implisit</a:t>
            </a:r>
          </a:p>
          <a:p>
            <a:pPr marL="609600" indent="-609600">
              <a:buNone/>
            </a:pPr>
            <a:r>
              <a:rPr lang="en-US" sz="2400" i="1" noProof="1" smtClean="0"/>
              <a:t>Fungsi : y=x</a:t>
            </a:r>
            <a:r>
              <a:rPr lang="en-US" sz="2400" i="1" baseline="30000" noProof="1" smtClean="0"/>
              <a:t>3</a:t>
            </a:r>
            <a:r>
              <a:rPr lang="en-US" sz="2400" i="1" noProof="1" smtClean="0"/>
              <a:t>+ 2x + 5</a:t>
            </a:r>
            <a:r>
              <a:rPr lang="en-US" sz="2400" noProof="1" smtClean="0">
                <a:sym typeface="Wingdings" pitchFamily="2" charset="2"/>
              </a:rPr>
              <a:t> disebut fungsi eksplisit</a:t>
            </a:r>
          </a:p>
          <a:p>
            <a:pPr marL="609600" indent="-609600">
              <a:buNone/>
            </a:pPr>
            <a:r>
              <a:rPr lang="en-US" sz="2400" i="1" noProof="1" smtClean="0">
                <a:sym typeface="Wingdings" pitchFamily="2" charset="2"/>
              </a:rPr>
              <a:t>Fungsi : y</a:t>
            </a:r>
            <a:r>
              <a:rPr lang="en-US" sz="2400" i="1" baseline="30000" noProof="1" smtClean="0">
                <a:sym typeface="Wingdings" pitchFamily="2" charset="2"/>
              </a:rPr>
              <a:t>3</a:t>
            </a:r>
            <a:r>
              <a:rPr lang="en-US" sz="2400" i="1" noProof="1" smtClean="0">
                <a:sym typeface="Wingdings" pitchFamily="2" charset="2"/>
              </a:rPr>
              <a:t>+7y +x</a:t>
            </a:r>
            <a:r>
              <a:rPr lang="en-US" sz="2400" i="1" baseline="30000" noProof="1" smtClean="0">
                <a:sym typeface="Wingdings" pitchFamily="2" charset="2"/>
              </a:rPr>
              <a:t>3</a:t>
            </a:r>
            <a:r>
              <a:rPr lang="en-US" sz="2400" i="1" noProof="1" smtClean="0">
                <a:sym typeface="Wingdings" pitchFamily="2" charset="2"/>
              </a:rPr>
              <a:t>=0 </a:t>
            </a:r>
            <a:r>
              <a:rPr lang="en-US" sz="2400" noProof="1" smtClean="0">
                <a:sym typeface="Wingdings" pitchFamily="2" charset="2"/>
              </a:rPr>
              <a:t>disebut fungsi implisit</a:t>
            </a:r>
            <a:endParaRPr lang="en-US" sz="2400" noProof="1" smtClean="0"/>
          </a:p>
          <a:p>
            <a:pPr marL="609600" indent="-609600">
              <a:buNone/>
            </a:pPr>
            <a:r>
              <a:rPr lang="en-US" sz="2400" noProof="1" smtClean="0"/>
              <a:t>Bagaimana mencari derivatif dari suatu fungsi implisit?</a:t>
            </a:r>
          </a:p>
          <a:p>
            <a:pPr marL="609600" indent="-609600">
              <a:buNone/>
            </a:pPr>
            <a:r>
              <a:rPr lang="en-US" sz="2400" noProof="1" smtClean="0"/>
              <a:t>Yaitu dengan menggunakan turunan implisit</a:t>
            </a:r>
          </a:p>
          <a:p>
            <a:pPr marL="0" indent="0">
              <a:buNone/>
            </a:pPr>
            <a:endParaRPr lang="en-US" sz="2400" noProof="1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1043608" y="3880892"/>
          <a:ext cx="4225925" cy="180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3" imgW="2323800" imgH="1447560" progId="Equation.3">
                  <p:embed/>
                </p:oleObj>
              </mc:Choice>
              <mc:Fallback>
                <p:oleObj name="Equation" r:id="rId3" imgW="232380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880892"/>
                        <a:ext cx="4225925" cy="180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293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539552" y="1556792"/>
            <a:ext cx="8110537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Char char="q"/>
            </a:pPr>
            <a:r>
              <a:rPr lang="en-US" sz="2000" b="1" noProof="1" smtClean="0"/>
              <a:t>Turunan Implisit</a:t>
            </a:r>
          </a:p>
          <a:p>
            <a:pPr marL="609600" indent="-609600">
              <a:buNone/>
            </a:pPr>
            <a:r>
              <a:rPr lang="en-US" sz="2400" b="1" noProof="1" smtClean="0"/>
              <a:t>Contoh :</a:t>
            </a:r>
          </a:p>
          <a:p>
            <a:pPr marL="609600" indent="-609600">
              <a:buFont typeface="+mj-lt"/>
              <a:buAutoNum type="arabicPeriod"/>
            </a:pPr>
            <a:r>
              <a:rPr lang="en-US" sz="2400" noProof="1" smtClean="0"/>
              <a:t>Carilah </a:t>
            </a:r>
            <a:r>
              <a:rPr lang="en-US" sz="2400" i="1" noProof="1" smtClean="0"/>
              <a:t>dy/dx </a:t>
            </a:r>
            <a:r>
              <a:rPr lang="en-US" sz="2400" noProof="1" smtClean="0"/>
              <a:t>jika</a:t>
            </a:r>
            <a:r>
              <a:rPr lang="en-US" sz="2400" i="1" noProof="1" smtClean="0"/>
              <a:t> 4x</a:t>
            </a:r>
            <a:r>
              <a:rPr lang="en-US" sz="2400" i="1" baseline="30000" noProof="1" smtClean="0"/>
              <a:t>2</a:t>
            </a:r>
            <a:r>
              <a:rPr lang="en-US" sz="2400" i="1" noProof="1" smtClean="0"/>
              <a:t>y – 3y = x</a:t>
            </a:r>
            <a:r>
              <a:rPr lang="en-US" sz="2400" i="1" baseline="30000" noProof="1" smtClean="0"/>
              <a:t>3</a:t>
            </a:r>
            <a:r>
              <a:rPr lang="en-US" sz="2400" i="1" noProof="1" smtClean="0"/>
              <a:t> – 1 </a:t>
            </a:r>
          </a:p>
          <a:p>
            <a:pPr marL="609600" indent="-609600">
              <a:buFont typeface="+mj-lt"/>
              <a:buAutoNum type="arabicPeriod"/>
            </a:pPr>
            <a:r>
              <a:rPr lang="en-US" sz="2400" noProof="1" smtClean="0"/>
              <a:t>Carilah </a:t>
            </a:r>
            <a:r>
              <a:rPr lang="en-US" sz="2400" i="1" noProof="1" smtClean="0"/>
              <a:t>dy/dx </a:t>
            </a:r>
            <a:r>
              <a:rPr lang="en-US" sz="2400" noProof="1" smtClean="0"/>
              <a:t>jika</a:t>
            </a:r>
            <a:r>
              <a:rPr lang="en-US" sz="2400" i="1" noProof="1" smtClean="0"/>
              <a:t> x</a:t>
            </a:r>
            <a:r>
              <a:rPr lang="en-US" sz="2400" i="1" baseline="30000" noProof="1" smtClean="0"/>
              <a:t>2</a:t>
            </a:r>
            <a:r>
              <a:rPr lang="en-US" sz="2400" i="1" noProof="1" smtClean="0"/>
              <a:t> + 5y</a:t>
            </a:r>
            <a:r>
              <a:rPr lang="en-US" sz="2400" i="1" baseline="30000" noProof="1" smtClean="0"/>
              <a:t>3</a:t>
            </a:r>
            <a:r>
              <a:rPr lang="en-US" sz="2400" i="1" noProof="1" smtClean="0"/>
              <a:t> = x + 9</a:t>
            </a:r>
          </a:p>
          <a:p>
            <a:pPr marL="609600" indent="-609600">
              <a:buFont typeface="+mj-lt"/>
              <a:buAutoNum type="arabicPeriod"/>
            </a:pPr>
            <a:r>
              <a:rPr lang="en-US" sz="2400" noProof="1" smtClean="0"/>
              <a:t>Cari persamaan garis singgung pada kurva </a:t>
            </a:r>
          </a:p>
          <a:p>
            <a:pPr marL="0" indent="0">
              <a:buNone/>
            </a:pPr>
            <a:r>
              <a:rPr lang="en-US" sz="2400" i="1" noProof="1"/>
              <a:t>	</a:t>
            </a:r>
            <a:r>
              <a:rPr lang="en-US" sz="2400" i="1" noProof="1" smtClean="0"/>
              <a:t>	y</a:t>
            </a:r>
            <a:r>
              <a:rPr lang="en-US" sz="2400" i="1" baseline="30000" noProof="1" smtClean="0"/>
              <a:t>3</a:t>
            </a:r>
            <a:r>
              <a:rPr lang="en-US" sz="2400" i="1" noProof="1" smtClean="0"/>
              <a:t> – xy</a:t>
            </a:r>
            <a:r>
              <a:rPr lang="en-US" sz="2400" i="1" baseline="30000" noProof="1" smtClean="0"/>
              <a:t>2</a:t>
            </a:r>
            <a:r>
              <a:rPr lang="en-US" sz="2400" i="1" noProof="1" smtClean="0"/>
              <a:t> + cos xy = 2 		</a:t>
            </a:r>
            <a:r>
              <a:rPr lang="en-US" sz="2400" noProof="1" smtClean="0"/>
              <a:t>di titik </a:t>
            </a:r>
            <a:r>
              <a:rPr lang="en-US" sz="2400" i="1" noProof="1" smtClean="0"/>
              <a:t>(0,1)</a:t>
            </a:r>
          </a:p>
          <a:p>
            <a:pPr marL="0" indent="0">
              <a:buNone/>
            </a:pPr>
            <a:r>
              <a:rPr lang="en-US" sz="2400" i="1" noProof="1" smtClean="0"/>
              <a:t>4</a:t>
            </a:r>
            <a:r>
              <a:rPr lang="en-US" sz="2400" noProof="1" smtClean="0"/>
              <a:t>.      Jika </a:t>
            </a:r>
            <a:r>
              <a:rPr lang="en-US" sz="2400" i="1" noProof="1" smtClean="0"/>
              <a:t>y = 2x</a:t>
            </a:r>
            <a:r>
              <a:rPr lang="en-US" sz="2400" i="1" baseline="30000" noProof="1" smtClean="0"/>
              <a:t>5/3</a:t>
            </a:r>
            <a:r>
              <a:rPr lang="en-US" sz="2400" i="1" noProof="1" smtClean="0"/>
              <a:t> + (x</a:t>
            </a:r>
            <a:r>
              <a:rPr lang="en-US" sz="2400" i="1" baseline="30000" noProof="1" smtClean="0"/>
              <a:t>2</a:t>
            </a:r>
            <a:r>
              <a:rPr lang="en-US" sz="2400" i="1" noProof="1" smtClean="0"/>
              <a:t> + 1) </a:t>
            </a:r>
            <a:r>
              <a:rPr lang="en-US" sz="2400" i="1" baseline="30000" noProof="1" smtClean="0"/>
              <a:t>½</a:t>
            </a:r>
            <a:r>
              <a:rPr lang="en-US" sz="2400" i="1" noProof="1" smtClean="0"/>
              <a:t> , </a:t>
            </a:r>
            <a:r>
              <a:rPr lang="en-US" sz="2400" noProof="1" smtClean="0"/>
              <a:t>Carilah</a:t>
            </a:r>
            <a:r>
              <a:rPr lang="en-US" sz="2400" i="1" noProof="1" smtClean="0"/>
              <a:t> D</a:t>
            </a:r>
            <a:r>
              <a:rPr lang="en-US" sz="2400" i="1" baseline="-25000" noProof="1" smtClean="0"/>
              <a:t>x</a:t>
            </a:r>
            <a:r>
              <a:rPr lang="en-US" sz="2400" i="1" noProof="1" smtClean="0"/>
              <a:t>y</a:t>
            </a:r>
            <a:endParaRPr lang="en-US" sz="2400" noProof="1" smtClean="0"/>
          </a:p>
          <a:p>
            <a:pPr marL="0" indent="0">
              <a:buNone/>
            </a:pPr>
            <a:r>
              <a:rPr lang="en-US" sz="2400" noProof="1" smtClean="0"/>
              <a:t>5.      </a:t>
            </a:r>
            <a:r>
              <a:rPr lang="en-US" sz="2400" b="1" noProof="1" smtClean="0">
                <a:solidFill>
                  <a:schemeClr val="accent2">
                    <a:lumMod val="75000"/>
                  </a:schemeClr>
                </a:solidFill>
              </a:rPr>
              <a:t>Problem Set 2.7 No. 1 - 34</a:t>
            </a:r>
            <a:endParaRPr lang="en-US" sz="2400" b="1" noProof="1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57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6699</TotalTime>
  <Words>249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PGothic</vt:lpstr>
      <vt:lpstr>Arial</vt:lpstr>
      <vt:lpstr>Calibri</vt:lpstr>
      <vt:lpstr>Trebuchet MS</vt:lpstr>
      <vt:lpstr>Wingdings</vt:lpstr>
      <vt:lpstr>Office Theme</vt:lpstr>
      <vt:lpstr>Equation</vt:lpstr>
      <vt:lpstr>Turunan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KUNJUNGAN PIHAK INTERNASIONAL</dc:title>
  <dc:creator>Monika Nur Utami</dc:creator>
  <cp:lastModifiedBy>Agustinus</cp:lastModifiedBy>
  <cp:revision>622</cp:revision>
  <dcterms:created xsi:type="dcterms:W3CDTF">2013-07-15T09:26:10Z</dcterms:created>
  <dcterms:modified xsi:type="dcterms:W3CDTF">2019-08-08T04:29:37Z</dcterms:modified>
</cp:coreProperties>
</file>