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9" r:id="rId12"/>
    <p:sldId id="290" r:id="rId13"/>
    <p:sldId id="266" r:id="rId14"/>
    <p:sldId id="267" r:id="rId15"/>
    <p:sldId id="268" r:id="rId16"/>
    <p:sldId id="291" r:id="rId17"/>
    <p:sldId id="269" r:id="rId18"/>
    <p:sldId id="270" r:id="rId19"/>
    <p:sldId id="292" r:id="rId20"/>
    <p:sldId id="293" r:id="rId21"/>
    <p:sldId id="271" r:id="rId22"/>
    <p:sldId id="294" r:id="rId23"/>
    <p:sldId id="272" r:id="rId24"/>
    <p:sldId id="295" r:id="rId25"/>
    <p:sldId id="273" r:id="rId26"/>
    <p:sldId id="296" r:id="rId27"/>
    <p:sldId id="297" r:id="rId28"/>
    <p:sldId id="274" r:id="rId29"/>
    <p:sldId id="275" r:id="rId30"/>
    <p:sldId id="298" r:id="rId31"/>
    <p:sldId id="276" r:id="rId32"/>
    <p:sldId id="277" r:id="rId33"/>
    <p:sldId id="299" r:id="rId34"/>
    <p:sldId id="278" r:id="rId35"/>
    <p:sldId id="300" r:id="rId36"/>
    <p:sldId id="279" r:id="rId37"/>
    <p:sldId id="280" r:id="rId38"/>
    <p:sldId id="301" r:id="rId39"/>
    <p:sldId id="281" r:id="rId40"/>
    <p:sldId id="302" r:id="rId41"/>
    <p:sldId id="282" r:id="rId42"/>
    <p:sldId id="303" r:id="rId43"/>
    <p:sldId id="304" r:id="rId44"/>
    <p:sldId id="283" r:id="rId45"/>
    <p:sldId id="305" r:id="rId46"/>
    <p:sldId id="284" r:id="rId47"/>
    <p:sldId id="306" r:id="rId48"/>
    <p:sldId id="307" r:id="rId49"/>
    <p:sldId id="309" r:id="rId50"/>
    <p:sldId id="308" r:id="rId51"/>
    <p:sldId id="286" r:id="rId52"/>
    <p:sldId id="287" r:id="rId53"/>
    <p:sldId id="310" r:id="rId54"/>
    <p:sldId id="288" r:id="rId55"/>
  </p:sldIdLst>
  <p:sldSz cx="12192000" cy="6858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CD44C-4BD4-487C-99BE-37F052F9B94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A12C5-4BD2-4E6C-8495-C7DD7A49C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08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208" y="2307163"/>
            <a:ext cx="9068586" cy="2590800"/>
          </a:xfrm>
        </p:spPr>
        <p:txBody>
          <a:bodyPr/>
          <a:lstStyle/>
          <a:p>
            <a:r>
              <a:rPr lang="en-US" sz="5000" b="1" dirty="0"/>
              <a:t>PERTEMUAN </a:t>
            </a:r>
            <a:r>
              <a:rPr lang="en-US" sz="5000" b="1" dirty="0" smtClean="0"/>
              <a:t>7</a:t>
            </a:r>
            <a:br>
              <a:rPr lang="en-US" sz="5000" b="1" dirty="0" smtClean="0"/>
            </a:br>
            <a:r>
              <a:rPr lang="en-US" sz="5000" b="1" dirty="0"/>
              <a:t/>
            </a:r>
            <a:br>
              <a:rPr lang="en-US" sz="5000" b="1" dirty="0"/>
            </a:br>
            <a:r>
              <a:rPr lang="en-US" sz="5000" b="1" dirty="0" smtClean="0"/>
              <a:t>SUSTAINABLE </a:t>
            </a:r>
            <a:r>
              <a:rPr lang="en-US" sz="5000" b="1" dirty="0"/>
              <a:t>DEVELOPMENT </a:t>
            </a:r>
            <a:r>
              <a:rPr lang="en-US" sz="5000" b="1" dirty="0" smtClean="0"/>
              <a:t>GOALS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40841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572042"/>
            <a:ext cx="107442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konteks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Indonesia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tanggung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butir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ke-16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SDG’s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institusi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kedamaian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diakui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harapan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terakhir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kental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penegak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berpraktek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mafia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berburu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rente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ikut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merusak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tatanan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Indonesia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tertera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pembuktian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PBB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poin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ke-16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SDGs. (***)</a:t>
            </a:r>
          </a:p>
          <a:p>
            <a:pPr algn="ctr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35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939836"/>
            <a:ext cx="99441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500" dirty="0" err="1">
                <a:latin typeface="Times New Roman" pitchFamily="18" charset="0"/>
                <a:cs typeface="Times New Roman" pitchFamily="18" charset="0"/>
              </a:rPr>
              <a:t>Potret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>
                <a:latin typeface="Times New Roman" pitchFamily="18" charset="0"/>
                <a:cs typeface="Times New Roman" pitchFamily="18" charset="0"/>
              </a:rPr>
              <a:t>Awal</a:t>
            </a:r>
            <a:endParaRPr lang="en-US" sz="45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5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Pembangunan </a:t>
            </a:r>
            <a:r>
              <a:rPr lang="en-US" sz="4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endParaRPr lang="en-US" sz="45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(Sustainable Development Goals)</a:t>
            </a:r>
          </a:p>
          <a:p>
            <a:pPr algn="ctr"/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di Indonesia</a:t>
            </a:r>
          </a:p>
        </p:txBody>
      </p:sp>
    </p:spTree>
    <p:extLst>
      <p:ext uri="{BB962C8B-B14F-4D97-AF65-F5344CB8AC3E}">
        <p14:creationId xmlns:p14="http://schemas.microsoft.com/office/powerpoint/2010/main" val="33084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200" y="413435"/>
            <a:ext cx="11150600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i-FI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i-FI" sz="2500" b="1" dirty="0" smtClean="0">
                <a:latin typeface="Times New Roman" pitchFamily="18" charset="0"/>
                <a:cs typeface="Times New Roman" pitchFamily="18" charset="0"/>
              </a:rPr>
              <a:t>TUJUAN </a:t>
            </a:r>
            <a:r>
              <a:rPr lang="fi-FI" sz="2500" b="1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fi-FI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500" b="1" dirty="0" smtClean="0">
                <a:latin typeface="Times New Roman" pitchFamily="18" charset="0"/>
                <a:cs typeface="Times New Roman" pitchFamily="18" charset="0"/>
              </a:rPr>
              <a:t>MENGAKHIRI SEGALA BENTUK KEMISKINAN DIMANAPUN</a:t>
            </a:r>
            <a:endParaRPr lang="fi-FI" dirty="0" smtClean="0"/>
          </a:p>
          <a:p>
            <a:endParaRPr lang="fi-FI" dirty="0"/>
          </a:p>
          <a:p>
            <a:pPr marL="342900" indent="-342900" algn="just">
              <a:buBlip>
                <a:blip r:embed="rId2"/>
              </a:buBlip>
            </a:pP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tahun 2030, mengentaskan kemiskinan ekstrim bagi semua orang yang saat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ini berpendapatan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kurang dari 1,25 dolar Amerika per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hari</a:t>
            </a:r>
          </a:p>
          <a:p>
            <a:pPr marL="342900" indent="-342900" algn="just">
              <a:buBlip>
                <a:blip r:embed="rId2"/>
              </a:buBlip>
            </a:pPr>
            <a:endParaRPr lang="fi-FI" sz="2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tahun 2030, mengurangi setidaknya setengah proporsi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laki-laki, perempuan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dan anak-anak dari semua usia, yang hidup dalam kemiskinan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di semua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dimensi, sesuai dengan definisi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nasional</a:t>
            </a:r>
          </a:p>
          <a:p>
            <a:pPr marL="342900" indent="-342900" algn="just">
              <a:buBlip>
                <a:blip r:embed="rId2"/>
              </a:buBlip>
            </a:pPr>
            <a:endParaRPr lang="fi-FI" sz="2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Menerapkan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secara nasional sistem dan upaya perlindungan sosial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yang tepat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bagi semua, termasuk kelompok yang paling miskin, dan pada tahun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2030 mencapai </a:t>
            </a:r>
            <a:r>
              <a:rPr lang="fi-FI" sz="2500" dirty="0">
                <a:latin typeface="Times New Roman" pitchFamily="18" charset="0"/>
                <a:cs typeface="Times New Roman" pitchFamily="18" charset="0"/>
              </a:rPr>
              <a:t>cakupan substansial bagi kelompok miskin dan </a:t>
            </a:r>
            <a:r>
              <a:rPr lang="fi-FI" sz="2500" dirty="0" smtClean="0">
                <a:latin typeface="Times New Roman" pitchFamily="18" charset="0"/>
                <a:cs typeface="Times New Roman" pitchFamily="18" charset="0"/>
              </a:rPr>
              <a:t>rentan</a:t>
            </a:r>
          </a:p>
          <a:p>
            <a:pPr marL="342900" indent="-342900" algn="just">
              <a:buFont typeface="+mj-lt"/>
              <a:buAutoNum type="arabicPeriod"/>
            </a:pP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2791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900" y="1319243"/>
            <a:ext cx="110236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miskin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warisan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mikro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ketahanan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miskin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kerentanan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kejadian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ekstrim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iklim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guncangan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Bencana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3600" y="546438"/>
            <a:ext cx="105791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2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MENGHILANGKAN KELAPARAN, MENCAPAI KETAHANAN PANGAN DAN GIZI YANG BAIK, SERTA MENIGKATKAN PERTANIAN BERKELANJUTAN</a:t>
            </a:r>
          </a:p>
          <a:p>
            <a:pPr algn="ctr"/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kelaparan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orang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miskin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bayi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bergizi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kekurangan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gizi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2025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target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disepakati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pendek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kurus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gizi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remaja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hamil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menyusui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manula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569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1427540"/>
            <a:ext cx="107061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menggandakan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skala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petani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penggembala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nelayan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produktif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input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tambah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non-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praktek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tangguh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adaptasi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iklim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cuaca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ekstrim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kekeringan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banjir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bencana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progresif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memperbaiki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Indikator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mengelola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genetik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tanaman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ternak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peliharaan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spesies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liar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pembagian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genetik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tradisional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disepakati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400" y="592435"/>
            <a:ext cx="11277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3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MENJAMIN KEHIDUPAN YANG SEHAT DAN MENINGKATKAN KESEJAHTERAAN SELURUH PENDUDUK SEMUA USIA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3100" y="2209800"/>
            <a:ext cx="110109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rasio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70per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100.000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kelahiran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bayi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lahir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balita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dicegah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Neonatal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12 per 1000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Kelahiran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(KH)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Balita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25 per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epidemi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AIDS,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tuberkulosis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malaria,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tropis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terabaikan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memerangi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hepatitis,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air,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menular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lainnya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0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5000" y="1249740"/>
            <a:ext cx="107823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sepertiga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menular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pengobatan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mental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pengobatan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penyalahgunaan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penyalahgunaan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narkotika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alkohol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membahayakan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separuh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global dan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cedera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kecelakaan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jalan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lintas</a:t>
            </a:r>
            <a:endParaRPr lang="es-E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s-E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TarPada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universal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layanan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seksual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dan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reproduksi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berencana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dan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integrasi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reproduksi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5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s-E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5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s-E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s-E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00" y="1216799"/>
            <a:ext cx="105918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cakupan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universal,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obat-obatan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vaksin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orang</a:t>
            </a:r>
          </a:p>
          <a:p>
            <a:pPr algn="just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kesakitan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polusi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kontaminasi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air,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4500" y="2447837"/>
            <a:ext cx="110363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menyelesaikan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SD-SMP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dipungut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mengarah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capaian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relevan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pengasuhan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pengasuhan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pra-sekolah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siap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menempuh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dasar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6600" y="562045"/>
            <a:ext cx="11074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4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MENJAMIN KUALITAS PENDIDIKAN YANG INKLUSIF DAN MERATA SERTA MENINGKATKAN KESEMPATAN BELAJAR SEPANJANG HAYAT UNTUK SEMUA</a:t>
            </a:r>
          </a:p>
        </p:txBody>
      </p:sp>
    </p:spTree>
    <p:extLst>
      <p:ext uri="{BB962C8B-B14F-4D97-AF65-F5344CB8AC3E}">
        <p14:creationId xmlns:p14="http://schemas.microsoft.com/office/powerpoint/2010/main" val="37963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900" y="1262440"/>
            <a:ext cx="110109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2015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berakhir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itulah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ujung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Millenium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Development Goals (MDGs)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Dan,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merumuskan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platform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mulia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MDGs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25-27 September 2015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akbar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Markas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PBB di New York,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dihadiri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193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Sustainable Development Summit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mengesahkan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dokumen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Sustainable Development Goals (SDGs)</a:t>
            </a:r>
          </a:p>
        </p:txBody>
      </p:sp>
    </p:spTree>
    <p:extLst>
      <p:ext uri="{BB962C8B-B14F-4D97-AF65-F5344CB8AC3E}">
        <p14:creationId xmlns:p14="http://schemas.microsoft.com/office/powerpoint/2010/main" val="70688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900" y="1205449"/>
            <a:ext cx="111379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lakilaki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kejuruan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berkualitas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pemuda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relevan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kejuruan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layak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kewirausahaan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disparitas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gender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kejuruan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penyandang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cacat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asli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rentan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remaja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literasi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numeras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3916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6100" y="1393041"/>
            <a:ext cx="1087120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kesetaraan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gender,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damai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non-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kekerasan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kewarganegaraan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penghargaan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keanekaragaman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kontribusi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2800" y="453936"/>
            <a:ext cx="10261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5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MENCAPAI KESETARAAN GENDER DAN MEMBERDAYAKAN KAUM PEREMPUAN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3100" y="1936046"/>
            <a:ext cx="108331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diskriminasi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kaum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dsdsdsdsd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manapun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Menghapuskan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kekerasan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kaum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eksploitasi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seksual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eksploitasi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Menghapuskan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praktik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perkawinan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perkawinan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pernikahan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dini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paksa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sunat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Mengenali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mengasuh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dibayar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penyediaan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infrastruktur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tanggung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49300" y="1176635"/>
            <a:ext cx="109347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partisipasi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penuh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memimpin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universal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seksual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reproduksi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reproduksi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disepakati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PROGRAMME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OF ACTION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OF THE INTERNATIONAL CONFERENCE ON POPULATION AND DEVELOPMENT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BEIJING PLATFORM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dokumen-dokumen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review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konferensikonferensi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2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0136"/>
            <a:ext cx="115951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6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MENJAMIN KETERSEDIAAN SERTA PENGELOLAAN AIR BERSIH DAN SANITASI YANG BERKELANJUTAN UNTUK SEMUA</a:t>
            </a:r>
          </a:p>
        </p:txBody>
      </p:sp>
      <p:sp>
        <p:nvSpPr>
          <p:cNvPr id="3" name="Rectangle 2"/>
          <p:cNvSpPr/>
          <p:nvPr/>
        </p:nvSpPr>
        <p:spPr>
          <a:xfrm>
            <a:off x="584200" y="2094131"/>
            <a:ext cx="110109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universal dan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minum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aman dan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endParaRPr lang="es-E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sanitasi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kebersihan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memadai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praktik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buang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sembarang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polusi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dumping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meminimalkan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pelepasan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material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separuh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diolah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global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9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2600" y="1487588"/>
            <a:ext cx="1092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bermakna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keberlanjutan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pasokan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tawar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kelangkaan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bermakna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menderita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kelangkaan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air</a:t>
            </a: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menerapkan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terpadu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tingkatan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merestorasi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pegunungan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basah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air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danau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9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8600" y="504736"/>
            <a:ext cx="9144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7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MENJAMIN AKSES ENERGI YANG TERJANGKAU, ANDAL, BERKELANJUTAN DAAN MODERN UNTUK SEMUA</a:t>
            </a:r>
          </a:p>
        </p:txBody>
      </p:sp>
      <p:sp>
        <p:nvSpPr>
          <p:cNvPr id="3" name="Rectangle 2"/>
          <p:cNvSpPr/>
          <p:nvPr/>
        </p:nvSpPr>
        <p:spPr>
          <a:xfrm>
            <a:off x="698500" y="2100640"/>
            <a:ext cx="10985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universal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layanan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andal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modern</a:t>
            </a:r>
          </a:p>
          <a:p>
            <a:pPr algn="just"/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substansial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pangsa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terbarukan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bauran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global</a:t>
            </a: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lipat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43637"/>
            <a:ext cx="11430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TUJUAN 8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MENINGKATKAN PERTUMBUAHAN EKONOMI YANG INKLUSIF DAN BERKELANJUTAN, KESEMPATAN KERJA YANG PRODUKTIF DAN MENYELURUH SERTA PEKERJAAN YANG LAYAK UNTUK SEMUA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2450" y="1643053"/>
            <a:ext cx="111633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kapita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persen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bruto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diversifikasi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tambah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Menggalakkan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penciptaan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lapangan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layak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kewirausahaan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kreativitas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formalisasi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mikro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menengah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keuangan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progresif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konsumsi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melepas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kaitan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degradasi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 10-Year Framework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Programs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Sustainable Consumption and Production,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pengarah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5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2600" y="1288346"/>
            <a:ext cx="112141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produktif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layak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pemuda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penyandang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difabilitas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upah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Nilainya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substansial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menempuh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memberantas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paksa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perbudakan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mengamankan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larangan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penghapusan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terburuk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perekrutan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tentara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2025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bentuknya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5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42045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5600" y="1617515"/>
            <a:ext cx="113538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migran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migran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Berbahaya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menyusun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pariwisata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lapangan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sv-SE" sz="2500" dirty="0" smtClean="0">
                <a:latin typeface="Times New Roman" pitchFamily="18" charset="0"/>
                <a:cs typeface="Times New Roman" pitchFamily="18" charset="0"/>
              </a:rPr>
              <a:t>Memperkuat </a:t>
            </a:r>
            <a:r>
              <a:rPr lang="sv-SE" sz="2500" dirty="0">
                <a:latin typeface="Times New Roman" pitchFamily="18" charset="0"/>
                <a:cs typeface="Times New Roman" pitchFamily="18" charset="0"/>
              </a:rPr>
              <a:t>kapasitas lembaga keuangan domestik untuk mendorong </a:t>
            </a:r>
            <a:r>
              <a:rPr lang="sv-SE" sz="2500" dirty="0" smtClean="0">
                <a:latin typeface="Times New Roman" pitchFamily="18" charset="0"/>
                <a:cs typeface="Times New Roman" pitchFamily="18" charset="0"/>
              </a:rPr>
              <a:t>dan memperluas </a:t>
            </a:r>
            <a:r>
              <a:rPr lang="sv-SE" sz="2500" dirty="0">
                <a:latin typeface="Times New Roman" pitchFamily="18" charset="0"/>
                <a:cs typeface="Times New Roman" pitchFamily="18" charset="0"/>
              </a:rPr>
              <a:t>akses terhadap perbankan, asuransi dan jasa keuangan </a:t>
            </a:r>
            <a:r>
              <a:rPr lang="sv-SE" sz="2500" dirty="0" smtClean="0">
                <a:latin typeface="Times New Roman" pitchFamily="18" charset="0"/>
                <a:cs typeface="Times New Roman" pitchFamily="18" charset="0"/>
              </a:rPr>
              <a:t>bagi semua</a:t>
            </a:r>
            <a:endParaRPr lang="sv-SE" sz="2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895376"/>
            <a:ext cx="105283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lanjut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2015.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193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PBB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mengadopsi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aklamasi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dokumen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Transforming Our World: The 2030 Agenda for Sustainable Development  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Mengalihrupakan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Kita: Agenda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2030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Pembangunan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03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42436"/>
            <a:ext cx="11353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9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MEMBANGUN INFRASTRUKTUR YANG TANGGUH, MENINGKATKAN INDUSTRI INKLUSIF DAN BERKELANJUTAN SERTA MENDORONG INOVASI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0400" y="2237602"/>
            <a:ext cx="108712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infrastruktur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andal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tangguh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infrastruktur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regional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industrialisasi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inklusif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2030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lapangan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bruto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sejalan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kali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proporsinya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36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9400" y="1267936"/>
            <a:ext cx="11252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skala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mengintegrasikan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rantai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infrastruktur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retrofit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adopsi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kapabilitas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2030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substansial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per 1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juta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pembelanjaan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swasta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454497"/>
            <a:ext cx="111125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progresif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dibawah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40%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populasi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rata-rata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memberdayakan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inklusi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terlepas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kelamin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difabilitas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asal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agama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status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kesenjangan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menghapus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praktik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diskriminatif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legislasi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legislasi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600789"/>
            <a:ext cx="102235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10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MENGURANGI KESENJANGAN INTRA DAN ANTAR NEGARA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4500" y="1170632"/>
            <a:ext cx="111633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Mengadopsi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fiskal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upah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progresif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kesetaraan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Memperbaiki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regulasi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global,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regulasinya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representasi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lembaga-lembaga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global,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kelembagaan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kredibel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akuntabel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terlegitimasi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Memfasilitasi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migrasi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teratur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berkala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penerapan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migrasi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terencana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terkelola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100" y="2059087"/>
            <a:ext cx="115189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perumahan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layak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kawasan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kumuh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perkotaan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keselamatan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memperluas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jangkauan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rentan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penyandang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difabilitas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urbanisasi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inklusif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partisipasi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penanganan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permukiman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terintegrasi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0" y="580936"/>
            <a:ext cx="108331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11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MENJADIKAN KOTA DAN PEMUKIMAN INKLUSIF, AMAN, TANGGUH DAN BERKELANJUTAN 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7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1416735"/>
            <a:ext cx="109601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warisan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warisan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terdampak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substansial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PDB global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bencana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miskin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orang-orang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rentan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perkotaan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kapita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penanganan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sampah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hijau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inklusif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dijangkau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manula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penyandang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difabilitas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6600" y="1473538"/>
            <a:ext cx="11125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10-YEAR FRAMEWORK OF PROGRAMMES 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SUSTAINABLE CONSUMPTION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PRODUCTION PATTERNS,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mempertimbangkan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efisien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setengahnya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pangan per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kapita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ritel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kehilangan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rantai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pasokan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kehilangan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pasca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panen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2020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kerangka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disepakati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secara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air, dan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meminimalkan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5000" y="441236"/>
            <a:ext cx="108331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12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MENJAMIN POLA DAN KONSUMSI YANG BERKELANJUTAN</a:t>
            </a:r>
          </a:p>
        </p:txBody>
      </p:sp>
    </p:spTree>
    <p:extLst>
      <p:ext uri="{BB962C8B-B14F-4D97-AF65-F5344CB8AC3E}">
        <p14:creationId xmlns:p14="http://schemas.microsoft.com/office/powerpoint/2010/main" val="9617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00" y="1114335"/>
            <a:ext cx="110871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substansial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transnasional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mengadopsi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praktek-praktek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mengintegrasikan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keberlanjutan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pelaporan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Meningkatkat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praktek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pengadaan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prioritas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relevan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selaras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alam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64024"/>
            <a:ext cx="111887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TUJUAN 13</a:t>
            </a:r>
          </a:p>
          <a:p>
            <a:pPr algn="ctr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MENGAMBIL TINDAKAN CEPAT UNTUK MENGATASI PERUBAHAN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IKLIM DAN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DAMPAKNYA</a:t>
            </a:r>
          </a:p>
        </p:txBody>
      </p:sp>
      <p:sp>
        <p:nvSpPr>
          <p:cNvPr id="3" name="Rectangle 2"/>
          <p:cNvSpPr/>
          <p:nvPr/>
        </p:nvSpPr>
        <p:spPr>
          <a:xfrm>
            <a:off x="444500" y="1976041"/>
            <a:ext cx="110109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ketahanan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adaptasi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bahaya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iklim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bencana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Mengintegrasikan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antisipasi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iklim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penumbuhan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kelembagaan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mitigasi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adaptasi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peringatan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ikim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7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180" y="2079553"/>
            <a:ext cx="111836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  <a:p>
            <a:pPr marL="342900" indent="-342900" algn="just">
              <a:buBlip>
                <a:blip r:embed="rId2"/>
              </a:buBlip>
            </a:pP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tahun 2025, mencegah dan secara signifikan mengurangi semua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jenis pencemaran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laut, khususnya dari kegiatan berbasis lahan, termasuk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sampah laut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dan polusi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nutrisi</a:t>
            </a:r>
          </a:p>
          <a:p>
            <a:pPr marL="342900" indent="-342900" algn="just">
              <a:buBlip>
                <a:blip r:embed="rId2"/>
              </a:buBlip>
            </a:pPr>
            <a:endParaRPr lang="nb-NO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tahun 2020, mengelola dan melindungi ekosistem laut dan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pesisir secara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berkelanjutan untuk menghindari dampak buruk yang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signifikan, termasuk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dengan memperkuat ketahanannya, dan melakukan restorasi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untuk mewujudkan </a:t>
            </a:r>
            <a:r>
              <a:rPr lang="nb-NO" sz="2200" dirty="0">
                <a:latin typeface="Times New Roman" pitchFamily="18" charset="0"/>
                <a:cs typeface="Times New Roman" pitchFamily="18" charset="0"/>
              </a:rPr>
              <a:t>lautan yang sehat dan </a:t>
            </a:r>
            <a:r>
              <a:rPr lang="nb-NO" sz="2200" dirty="0" smtClean="0">
                <a:latin typeface="Times New Roman" pitchFamily="18" charset="0"/>
                <a:cs typeface="Times New Roman" pitchFamily="18" charset="0"/>
              </a:rPr>
              <a:t>produktif</a:t>
            </a:r>
          </a:p>
          <a:p>
            <a:pPr marL="342900" indent="-342900" algn="just">
              <a:buBlip>
                <a:blip r:embed="rId2"/>
              </a:buBlip>
            </a:pPr>
            <a:endParaRPr lang="nb-NO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nn-NO" sz="2200" dirty="0" smtClean="0">
                <a:latin typeface="Times New Roman" pitchFamily="18" charset="0"/>
                <a:cs typeface="Times New Roman" pitchFamily="18" charset="0"/>
              </a:rPr>
              <a:t>Meminimalisasi </a:t>
            </a:r>
            <a:r>
              <a:rPr lang="nn-NO" sz="2200" dirty="0">
                <a:latin typeface="Times New Roman" pitchFamily="18" charset="0"/>
                <a:cs typeface="Times New Roman" pitchFamily="18" charset="0"/>
              </a:rPr>
              <a:t>dan mengatasi dampak pengasaman laut, termasuk </a:t>
            </a:r>
            <a:r>
              <a:rPr lang="nn-NO" sz="2200" dirty="0" smtClean="0">
                <a:latin typeface="Times New Roman" pitchFamily="18" charset="0"/>
                <a:cs typeface="Times New Roman" pitchFamily="18" charset="0"/>
              </a:rPr>
              <a:t>melalui kerjasama </a:t>
            </a:r>
            <a:r>
              <a:rPr lang="nn-NO" sz="2200" dirty="0">
                <a:latin typeface="Times New Roman" pitchFamily="18" charset="0"/>
                <a:cs typeface="Times New Roman" pitchFamily="18" charset="0"/>
              </a:rPr>
              <a:t>ilmiah yang lebih baik di semua tingkatan</a:t>
            </a:r>
          </a:p>
          <a:p>
            <a:pPr algn="just"/>
            <a:endParaRPr lang="nb-NO" sz="2200" dirty="0">
              <a:latin typeface="Times New Roman" pitchFamily="18" charset="0"/>
              <a:cs typeface="Times New Roman" pitchFamily="18" charset="0"/>
            </a:endParaRPr>
          </a:p>
          <a:p>
            <a:endParaRPr lang="nb-NO" dirty="0"/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5900" y="448811"/>
            <a:ext cx="113919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5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TUJUAN 14</a:t>
            </a:r>
          </a:p>
          <a:p>
            <a:pPr lvl="0" algn="ctr"/>
            <a:r>
              <a:rPr lang="en-US" sz="25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MELESTARIKAN DAN MEMANFAATKAN SECARA BERKELANJUTAN SUMBER DAYA KELAUTAN DAN SAMUDRA UNTUK PEMBANGUNAN YANG BERKELANJUTAN</a:t>
            </a:r>
          </a:p>
        </p:txBody>
      </p:sp>
    </p:spTree>
    <p:extLst>
      <p:ext uri="{BB962C8B-B14F-4D97-AF65-F5344CB8AC3E}">
        <p14:creationId xmlns:p14="http://schemas.microsoft.com/office/powerpoint/2010/main" val="14055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7600" y="1500138"/>
            <a:ext cx="96901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menyepakati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platform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terminologi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SDGs.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SDGs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MDGs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Salah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satunya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mengentaskan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progresif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dicantumkan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SDGs yang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dicapai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2030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mendatang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607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8000" y="1197352"/>
            <a:ext cx="106807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Target 14.4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pemanenan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ilegal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praktek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merusak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memulihkan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persediaan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memungkinkan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maksimum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biologisnya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melestarikan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persen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pesisir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tersedia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melarang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bentuk-bentuk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berkontribusi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kelebihan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berkontribusi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ilegal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dilaporkan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diatur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mengakui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integral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negosiasi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 WORLD TRADE ORGANIZATION</a:t>
            </a: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181776"/>
            <a:ext cx="10172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kepulauan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pariwisata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4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510002"/>
            <a:ext cx="108839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pelestarian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restorasi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hutan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basah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pegunungan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kering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sejalan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25039"/>
            <a:ext cx="12192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TUJUAN 15</a:t>
            </a:r>
          </a:p>
          <a:p>
            <a:pPr algn="ctr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MELINDUNGI, MERESTORASI DAN MENINGKATKAN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PEMANFAATAN BERKELANJUTAN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EKOSISTEM DARATAN, MENGELOLA HUTAN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SECARA LESTARI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MENGHENTIKAN PENGGURUNAN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, MEMULIHKAN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DEGRADASI LAHAN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, SERTA MENGHENTIKAN KEHILANGAN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KEANEKARAGAMAN HAYATI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61346"/>
            <a:ext cx="107061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deforestasi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merestorasi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hutan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terdegradasi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aforestasi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reforestasi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global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penggurunan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memulihkan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kritis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terkena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penggurunan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kekeringan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banjir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terdegradasi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pelestarian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pegunungan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keanekaragaman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hayatinya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kapasitasnya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8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8500" y="1423413"/>
            <a:ext cx="107950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degradasi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habitat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alami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kehilangan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keanekaragaman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hayati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lenyapnya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spesies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terancam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punah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pembagian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genetik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perburuan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flora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fauna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dilindungi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pasokan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hidupan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liar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ilegal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0" y="1327984"/>
            <a:ext cx="10947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langkah-langkah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masuknya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invasif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darat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memberantas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invasif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prioritas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2020,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mengintegrasikan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keanekaragaman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hayati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proses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penganggaran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kemiskinan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6100" y="2796569"/>
            <a:ext cx="108331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sv-SE" sz="2200" dirty="0" smtClean="0">
                <a:latin typeface="Times New Roman" pitchFamily="18" charset="0"/>
                <a:cs typeface="Times New Roman" pitchFamily="18" charset="0"/>
              </a:rPr>
              <a:t>Secara </a:t>
            </a:r>
            <a:r>
              <a:rPr lang="sv-SE" sz="2200" dirty="0">
                <a:latin typeface="Times New Roman" pitchFamily="18" charset="0"/>
                <a:cs typeface="Times New Roman" pitchFamily="18" charset="0"/>
              </a:rPr>
              <a:t>signifikan mengurangi segala bentuk kekerasan dan angka </a:t>
            </a:r>
            <a:r>
              <a:rPr lang="sv-SE" sz="2200" dirty="0" smtClean="0">
                <a:latin typeface="Times New Roman" pitchFamily="18" charset="0"/>
                <a:cs typeface="Times New Roman" pitchFamily="18" charset="0"/>
              </a:rPr>
              <a:t>kematian terkait </a:t>
            </a:r>
            <a:r>
              <a:rPr lang="sv-SE" sz="2200" dirty="0">
                <a:latin typeface="Times New Roman" pitchFamily="18" charset="0"/>
                <a:cs typeface="Times New Roman" pitchFamily="18" charset="0"/>
              </a:rPr>
              <a:t>dimana pun</a:t>
            </a:r>
            <a:r>
              <a:rPr lang="sv-SE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sv-SE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kejam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eksploitasi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kekerasan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penyiksaan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Menggalakan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kedaulatan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2"/>
              </a:buBlip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433338"/>
            <a:ext cx="1153160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16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MENGUATKAN MASYARAKAT YANG INKLUSIF DAN DAMAI UNTUK PEMBANGGUNAN BERKELANJUTAN, MENYEDIAKAN AKSES KEADILAN UNTUK SEMUA DAN MEMBANGUN KELEMBAGAAN YANG EFEKTIF, AKUNTABEL DAN INKLUSIF DI SEMUA TINGKATAN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200" y="1032232"/>
            <a:ext cx="110363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2030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penggelapan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senjata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menguatkan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pemulihan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pengembalian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curian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memerangi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terorganisasi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substansial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penyuapan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akuntabel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transparan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Tingkat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responsif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inklusif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partisipatif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representatif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tingkatan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Perluasan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penguatan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partisipasi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gavernansi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global</a:t>
            </a:r>
          </a:p>
          <a:p>
            <a:pPr marL="285750" indent="-28575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pencatatan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kelahiran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3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0900" y="520800"/>
            <a:ext cx="10287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TUJUAN 17</a:t>
            </a: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MENGUATKAN SARANA PELAKSANA DAN MEREVITALISASI KEMITRAAN GLOBAL UNTUK PEMBANGGUNAN BERKELANJUTAN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5000" y="2698740"/>
            <a:ext cx="108712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utara-selatan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selatan-selatan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triangular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regional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sains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berdasar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timbal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koordinasi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mekanisme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Perserikatan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Bangsa-Bangsa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(PBB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mekanisme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global</a:t>
            </a:r>
          </a:p>
        </p:txBody>
      </p:sp>
    </p:spTree>
    <p:extLst>
      <p:ext uri="{BB962C8B-B14F-4D97-AF65-F5344CB8AC3E}">
        <p14:creationId xmlns:p14="http://schemas.microsoft.com/office/powerpoint/2010/main" val="34271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1200" y="1240998"/>
            <a:ext cx="104013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pengumpulan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Memobilisasi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kebijakan-kebijakan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terkoordinasi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ditujukan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pembiayaan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keringanan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restrukturisasi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menyelesaikan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miskin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berutang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utang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3100" y="669141"/>
            <a:ext cx="104902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Ada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delapan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poin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MDGs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dicermati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menanggulangi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kelaparan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kesetaraan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gender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pemberdayaan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memerangi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HIV/AIDS, malaria,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menular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kelestarian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kemitraan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775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300" y="933123"/>
            <a:ext cx="112649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transfer,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diseminasi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penyebaran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konsesi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preferensi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disetujui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timbal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balik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Mengoperasionalisasikan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penuh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sains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mekanisme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2017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memampukan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target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Utara-Selatan, Selatan-Selatan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Triangular</a:t>
            </a: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5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95300" y="982851"/>
            <a:ext cx="110871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Menggalakkan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multilateral yang universal,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berbasis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diskriminatif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THE WORLD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TRADE ORGANIZATION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kesimpulan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Development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Agenda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global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Merealisasikan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kuota-pasar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WTO,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keaslian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(RULES OF ORIGIN)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diterapkan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impor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transparan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kontribusi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memfasilitasi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pasar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stabilitas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makroekonomi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global,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koordinasi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keterpaduan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2600" y="1049736"/>
            <a:ext cx="11023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kemitraan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dilengkapi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kemitraan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pemangku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memobilisasi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membagi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keahlian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pencapaian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Pembangunan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sv-SE" sz="2200" dirty="0" smtClean="0">
                <a:latin typeface="Times New Roman" pitchFamily="18" charset="0"/>
                <a:cs typeface="Times New Roman" pitchFamily="18" charset="0"/>
              </a:rPr>
              <a:t>Mendorong </a:t>
            </a:r>
            <a:r>
              <a:rPr lang="sv-SE" sz="2200" dirty="0">
                <a:latin typeface="Times New Roman" pitchFamily="18" charset="0"/>
                <a:cs typeface="Times New Roman" pitchFamily="18" charset="0"/>
              </a:rPr>
              <a:t>dan meningkatkan kerjasama pemerintah-swasta dan </a:t>
            </a:r>
            <a:r>
              <a:rPr lang="sv-SE" sz="2200" dirty="0" smtClean="0">
                <a:latin typeface="Times New Roman" pitchFamily="18" charset="0"/>
                <a:cs typeface="Times New Roman" pitchFamily="18" charset="0"/>
              </a:rPr>
              <a:t>masyarakat sipil </a:t>
            </a:r>
            <a:r>
              <a:rPr lang="sv-SE" sz="2200" dirty="0">
                <a:latin typeface="Times New Roman" pitchFamily="18" charset="0"/>
                <a:cs typeface="Times New Roman" pitchFamily="18" charset="0"/>
              </a:rPr>
              <a:t>yang efektif, berdasakan pengalaman dan bersumber pada strategi </a:t>
            </a:r>
            <a:r>
              <a:rPr lang="sv-SE" sz="2200" dirty="0" smtClean="0">
                <a:latin typeface="Times New Roman" pitchFamily="18" charset="0"/>
                <a:cs typeface="Times New Roman" pitchFamily="18" charset="0"/>
              </a:rPr>
              <a:t>kerja Sama</a:t>
            </a:r>
          </a:p>
          <a:p>
            <a:pPr algn="just"/>
            <a:endParaRPr lang="sv-SE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ketersediaan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dipercaya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mengandalkan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inisiatif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pengukuran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kemajuan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melengkapi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Bruto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statistik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600" y="681436"/>
            <a:ext cx="112141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DISKUSI DIKELAS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BAHAN DISKUSI</a:t>
            </a:r>
          </a:p>
          <a:p>
            <a:pPr lvl="1"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Kalian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menerapkan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SDG di Indonesia,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?!</a:t>
            </a:r>
          </a:p>
          <a:p>
            <a:pPr marL="285750" indent="-285750" algn="just">
              <a:buBlip>
                <a:blip r:embed="rId2"/>
              </a:buBlip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11 Orang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12 Orang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 =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SDG Point 1 s/d Point 4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 =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SDG Point 5 s/d Point 8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3 =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SDG Point 9 s/d Point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4 =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SDG Point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s/d Point 17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Dipresentasikan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didepan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Perkelompok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Menit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perkelompok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1900" y="3033574"/>
            <a:ext cx="683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TERIMA KASIH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1636" y="4557236"/>
            <a:ext cx="6723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SEDG : https</a:t>
            </a:r>
            <a:r>
              <a:rPr lang="en-US" dirty="0"/>
              <a:t>://www.youtube.com/watch?v=Q9IGOMRsAIU</a:t>
            </a:r>
          </a:p>
        </p:txBody>
      </p:sp>
      <p:sp>
        <p:nvSpPr>
          <p:cNvPr id="3" name="Rectangle 2"/>
          <p:cNvSpPr/>
          <p:nvPr/>
        </p:nvSpPr>
        <p:spPr>
          <a:xfrm>
            <a:off x="691636" y="5028168"/>
            <a:ext cx="6811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MDGS :  https</a:t>
            </a:r>
            <a:r>
              <a:rPr lang="en-US" dirty="0"/>
              <a:t>://www.youtube.com/watch?v=KsTaanaTGco</a:t>
            </a:r>
          </a:p>
        </p:txBody>
      </p:sp>
    </p:spTree>
    <p:extLst>
      <p:ext uri="{BB962C8B-B14F-4D97-AF65-F5344CB8AC3E}">
        <p14:creationId xmlns:p14="http://schemas.microsoft.com/office/powerpoint/2010/main" val="22723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0" y="654190"/>
            <a:ext cx="87757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Sementara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Ada 17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SDGs,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terciptanya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kemiskinan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kelaparan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berkualitas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kesetaraan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gender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sanitasi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terjangkau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layak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infrastruktur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kesenjangan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keberlanjutan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komunitas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iklim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laut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darat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institusi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kedamaian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kemitraan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0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0" y="2040741"/>
            <a:ext cx="10858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lain di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2015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manifesto SDGs.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Indonesia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) kali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pemilihan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pilpres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mewujudkannya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Agenda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PBB di New York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terbagi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169 target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Wakil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Jusuf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Kalla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mewakili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mengungkapkan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mengadopsi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SDGs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Nawa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program MDGs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berakhir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2015 (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Elshinta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2016).</a:t>
            </a:r>
          </a:p>
        </p:txBody>
      </p:sp>
      <p:sp>
        <p:nvSpPr>
          <p:cNvPr id="3" name="Rectangle 2"/>
          <p:cNvSpPr/>
          <p:nvPr/>
        </p:nvSpPr>
        <p:spPr>
          <a:xfrm>
            <a:off x="863600" y="730935"/>
            <a:ext cx="99949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ARTI PENTING “SUSTAINABLE DEVELOPMENT GOALS” </a:t>
            </a: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BAGI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INDONESIA</a:t>
            </a:r>
          </a:p>
        </p:txBody>
      </p:sp>
    </p:spTree>
    <p:extLst>
      <p:ext uri="{BB962C8B-B14F-4D97-AF65-F5344CB8AC3E}">
        <p14:creationId xmlns:p14="http://schemas.microsoft.com/office/powerpoint/2010/main" val="2966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" y="1022846"/>
            <a:ext cx="11099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tantangan-tanganan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SDGs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kelanjutan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program MDGs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Douglas Broderick, the UN Secretary-General’s designated representative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mencatat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11%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malnutrisi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kronis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37.3%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658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ribu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penderita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HIV/AIDS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rata-rata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7.5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sembilan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penciptaan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lapangan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yaituterjadinya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deforestasi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penggundulan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hutan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1-2% per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SDGs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masyakarat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Idealnya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pelaksanaannya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asal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Amerika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Serikat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Menjawab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kesiapan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SDGs,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Kepala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PBB di Indonesia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keterlibatan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orang Indonesia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82600" y="531843"/>
            <a:ext cx="1320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4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3100" y="1059746"/>
            <a:ext cx="107188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PBB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berkelanjutan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target-target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indikator-indikator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soal-soal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Douglas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optimistis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menengah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signfikan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122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juta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menggerakkan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trilyun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AS. 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Indonesia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melaksanakannya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Tentu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depan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Indonesia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penuruan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persen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20 -30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11.7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persen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rekam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jejak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MDGs, Douglas Broderick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yakin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pendanaan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SDGs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memobilisasi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mitra-mitranya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wilayah-wilayah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2030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nanti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78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>
    <a:spDef>
      <a:spPr/>
      <a:bodyPr wrap="square">
        <a:spAutoFit/>
      </a:bodyPr>
      <a:lstStyle>
        <a:defPPr>
          <a:defRPr dirty="0"/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1334</TotalTime>
  <Words>4869</Words>
  <Application>Microsoft Office PowerPoint</Application>
  <PresentationFormat>Custom</PresentationFormat>
  <Paragraphs>348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Savon</vt:lpstr>
      <vt:lpstr>PERTEMUAN 7  SUSTAINABLE DEVELOPMENT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 5</dc:title>
  <dc:creator>Windows User</dc:creator>
  <cp:lastModifiedBy>GALIH WULANDARI S</cp:lastModifiedBy>
  <cp:revision>48</cp:revision>
  <cp:lastPrinted>2020-03-10T11:25:45Z</cp:lastPrinted>
  <dcterms:created xsi:type="dcterms:W3CDTF">2018-11-16T12:29:20Z</dcterms:created>
  <dcterms:modified xsi:type="dcterms:W3CDTF">2020-03-11T09:59:43Z</dcterms:modified>
</cp:coreProperties>
</file>