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67" r:id="rId3"/>
    <p:sldId id="268" r:id="rId4"/>
    <p:sldId id="269" r:id="rId5"/>
    <p:sldId id="258" r:id="rId6"/>
    <p:sldId id="259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266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12" autoAdjust="0"/>
    <p:restoredTop sz="94660"/>
  </p:normalViewPr>
  <p:slideViewPr>
    <p:cSldViewPr snapToGrid="0" snapToObjects="1">
      <p:cViewPr>
        <p:scale>
          <a:sx n="66" d="100"/>
          <a:sy n="66" d="100"/>
        </p:scale>
        <p:origin x="-186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8E38014-04B5-AF4E-A6BA-F427CE42F729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28BB076-8248-9C40-B762-C873944BAE9D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90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0" y="385760"/>
            <a:ext cx="521494" cy="6157915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740150" y="2820692"/>
            <a:ext cx="5119688" cy="729929"/>
          </a:xfrm>
        </p:spPr>
        <p:txBody>
          <a:bodyPr rtlCol="0"/>
          <a:lstStyle/>
          <a:p>
            <a:pPr fontAlgn="auto">
              <a:spcAft>
                <a:spcPts val="0"/>
              </a:spcAft>
              <a:defRPr/>
            </a:pPr>
            <a:r>
              <a:rPr lang="id-ID" dirty="0" smtClean="0">
                <a:latin typeface="Algerian" panose="04020705040A02060702" pitchFamily="82" charset="0"/>
              </a:rPr>
              <a:t>Pertemuan </a:t>
            </a:r>
            <a:r>
              <a:rPr lang="en-US" dirty="0" smtClean="0">
                <a:latin typeface="Algerian" panose="04020705040A02060702" pitchFamily="82" charset="0"/>
              </a:rPr>
              <a:t>5</a:t>
            </a:r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i="1" dirty="0" smtClean="0"/>
              <a:t>CORPORATE SOCIAL RESPONSIBILITY</a:t>
            </a:r>
          </a:p>
        </p:txBody>
      </p:sp>
    </p:spTree>
    <p:extLst>
      <p:ext uri="{BB962C8B-B14F-4D97-AF65-F5344CB8AC3E}">
        <p14:creationId xmlns:p14="http://schemas.microsoft.com/office/powerpoint/2010/main" val="224669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52450" y="641747"/>
            <a:ext cx="8591550" cy="1056898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fi-FI" b="1" dirty="0" smtClean="0">
                <a:latin typeface="Candara" charset="0"/>
              </a:rPr>
              <a:t/>
            </a:r>
            <a:br>
              <a:rPr lang="fi-FI" b="1" dirty="0" smtClean="0">
                <a:latin typeface="Candara" charset="0"/>
              </a:rPr>
            </a:br>
            <a:r>
              <a:rPr lang="fi-FI" sz="10000" b="1" dirty="0" smtClean="0">
                <a:latin typeface="Candara" charset="0"/>
              </a:rPr>
              <a:t> JENIS KEUNTUNGAN PERUSAHAAAN YANG DIPEROLEH</a:t>
            </a:r>
            <a:endParaRPr lang="en-US" sz="10000" b="1" dirty="0">
              <a:latin typeface="Candara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34572" y="1747112"/>
            <a:ext cx="7873999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i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Tripple</a:t>
            </a:r>
            <a:r>
              <a:rPr lang="en-US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Bottom Line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yang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tahu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tripple</a:t>
            </a:r>
            <a:r>
              <a:rPr lang="en-US" dirty="0"/>
              <a:t> bottom line </a:t>
            </a:r>
            <a:r>
              <a:rPr lang="en-US" dirty="0" err="1"/>
              <a:t>jangan</a:t>
            </a:r>
            <a:r>
              <a:rPr lang="en-US" dirty="0"/>
              <a:t> </a:t>
            </a:r>
            <a:r>
              <a:rPr lang="en-US" dirty="0" err="1"/>
              <a:t>takut</a:t>
            </a:r>
            <a:r>
              <a:rPr lang="en-US" dirty="0"/>
              <a:t>,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 </a:t>
            </a:r>
            <a:r>
              <a:rPr lang="en-US" i="1" dirty="0" err="1"/>
              <a:t>kok</a:t>
            </a:r>
            <a:r>
              <a:rPr lang="en-US" dirty="0"/>
              <a:t>. </a:t>
            </a:r>
            <a:r>
              <a:rPr lang="en-US" i="1" dirty="0" err="1"/>
              <a:t>Tripple</a:t>
            </a:r>
            <a:r>
              <a:rPr lang="en-US" i="1" dirty="0"/>
              <a:t> bottom line</a:t>
            </a:r>
            <a:r>
              <a:rPr lang="en-US" dirty="0"/>
              <a:t> 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 </a:t>
            </a:r>
            <a:r>
              <a:rPr lang="en-US" i="1" dirty="0"/>
              <a:t>People</a:t>
            </a:r>
            <a:r>
              <a:rPr lang="en-US" dirty="0"/>
              <a:t> (</a:t>
            </a:r>
            <a:r>
              <a:rPr lang="en-US" dirty="0" err="1"/>
              <a:t>manusia</a:t>
            </a:r>
            <a:r>
              <a:rPr lang="en-US" dirty="0"/>
              <a:t>), </a:t>
            </a:r>
            <a:r>
              <a:rPr lang="en-US" i="1" dirty="0"/>
              <a:t>Planet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 </a:t>
            </a:r>
            <a:r>
              <a:rPr lang="en-US" i="1" dirty="0"/>
              <a:t>Profit</a:t>
            </a:r>
            <a:r>
              <a:rPr lang="en-US" dirty="0"/>
              <a:t> (</a:t>
            </a:r>
            <a:r>
              <a:rPr lang="en-US" dirty="0" err="1"/>
              <a:t>keuntungan</a:t>
            </a:r>
            <a:r>
              <a:rPr lang="en-US" dirty="0"/>
              <a:t>). </a:t>
            </a:r>
            <a:r>
              <a:rPr lang="en-US" dirty="0" err="1"/>
              <a:t>Ketiganya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peranan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satu-satunya</a:t>
            </a:r>
            <a:r>
              <a:rPr lang="en-US" dirty="0"/>
              <a:t> </a:t>
            </a:r>
            <a:r>
              <a:rPr lang="en-US" dirty="0" err="1"/>
              <a:t>mahluk</a:t>
            </a:r>
            <a:r>
              <a:rPr lang="en-US" dirty="0"/>
              <a:t> di </a:t>
            </a:r>
            <a:r>
              <a:rPr lang="en-US" dirty="0" err="1"/>
              <a:t>bumi</a:t>
            </a:r>
            <a:r>
              <a:rPr lang="en-US" dirty="0"/>
              <a:t> yang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mengerti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berbisnis</a:t>
            </a:r>
            <a:r>
              <a:rPr lang="en-US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/>
              <a:t>Planet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tinggal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pelaku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keberlanjutan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sendiri</a:t>
            </a:r>
            <a:r>
              <a:rPr lang="en-US" dirty="0"/>
              <a:t>.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yang </a:t>
            </a:r>
            <a:r>
              <a:rPr lang="en-US" dirty="0" err="1"/>
              <a:t>dibutuhkan</a:t>
            </a:r>
            <a:r>
              <a:rPr lang="en-US" dirty="0"/>
              <a:t>,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agar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agar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err="1"/>
              <a:t>Terakhir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profit,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biaya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pendapatan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disebutkan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dijadikan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orientasi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menjalankan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keberlangsungan</a:t>
            </a:r>
            <a:r>
              <a:rPr lang="en-US" dirty="0"/>
              <a:t> </a:t>
            </a:r>
            <a:r>
              <a:rPr lang="en-US" dirty="0" err="1"/>
              <a:t>bisnisnya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111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7658" y="1888874"/>
            <a:ext cx="808445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Human Resource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pengelolaan</a:t>
            </a:r>
            <a:r>
              <a:rPr lang="en-US" dirty="0"/>
              <a:t> </a:t>
            </a:r>
            <a:r>
              <a:rPr lang="en-US" dirty="0" err="1"/>
              <a:t>sumber</a:t>
            </a:r>
            <a:r>
              <a:rPr lang="en-US" dirty="0"/>
              <a:t> </a:t>
            </a:r>
            <a:r>
              <a:rPr lang="en-US" dirty="0" err="1"/>
              <a:t>daya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. Program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besar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pekerja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finansial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. Program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berdampak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menurunya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 </a:t>
            </a:r>
            <a:r>
              <a:rPr lang="en-US" i="1" dirty="0"/>
              <a:t>turnover</a:t>
            </a:r>
            <a:r>
              <a:rPr lang="en-US" dirty="0"/>
              <a:t> 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pergantian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. </a:t>
            </a:r>
            <a:endParaRPr lang="en-US" dirty="0" smtClean="0"/>
          </a:p>
          <a:p>
            <a:pPr algn="just"/>
            <a:endParaRPr lang="en-US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Manajemen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Resiko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bertahun-tahun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reputasi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jam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merusaknya</a:t>
            </a:r>
            <a:r>
              <a:rPr lang="en-US" dirty="0"/>
              <a:t>. Hal yang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adanya</a:t>
            </a:r>
            <a:r>
              <a:rPr lang="en-US" dirty="0"/>
              <a:t> </a:t>
            </a:r>
            <a:r>
              <a:rPr lang="en-US" dirty="0" err="1"/>
              <a:t>kecelakaan</a:t>
            </a:r>
            <a:r>
              <a:rPr lang="en-US" dirty="0"/>
              <a:t> yang </a:t>
            </a:r>
            <a:r>
              <a:rPr lang="en-US" dirty="0" err="1"/>
              <a:t>dampaknya</a:t>
            </a:r>
            <a:r>
              <a:rPr lang="en-US" dirty="0"/>
              <a:t> </a:t>
            </a:r>
            <a:r>
              <a:rPr lang="en-US" dirty="0" err="1"/>
              <a:t>merusak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.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yang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kamu</a:t>
            </a:r>
            <a:r>
              <a:rPr lang="en-US" dirty="0"/>
              <a:t> </a:t>
            </a:r>
            <a:r>
              <a:rPr lang="en-US" dirty="0" err="1"/>
              <a:t>ambil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lumpur</a:t>
            </a:r>
            <a:r>
              <a:rPr lang="en-US" dirty="0"/>
              <a:t> di </a:t>
            </a:r>
            <a:r>
              <a:rPr lang="en-US" dirty="0" err="1"/>
              <a:t>Siduarjo</a:t>
            </a:r>
            <a:r>
              <a:rPr lang="en-US" dirty="0"/>
              <a:t>. Perusahaan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menginginkan</a:t>
            </a:r>
            <a:r>
              <a:rPr lang="en-US" dirty="0"/>
              <a:t> </a:t>
            </a:r>
            <a:r>
              <a:rPr lang="en-US" dirty="0" err="1"/>
              <a:t>atensi</a:t>
            </a:r>
            <a:r>
              <a:rPr lang="en-US" dirty="0"/>
              <a:t> </a:t>
            </a:r>
            <a:r>
              <a:rPr lang="en-US" dirty="0" err="1"/>
              <a:t>negatif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pembuat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regulator.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52450" y="641747"/>
            <a:ext cx="8591550" cy="1056898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fi-FI" b="1" dirty="0" smtClean="0">
                <a:latin typeface="Candara" charset="0"/>
              </a:rPr>
              <a:t/>
            </a:r>
            <a:br>
              <a:rPr lang="fi-FI" b="1" dirty="0" smtClean="0">
                <a:latin typeface="Candara" charset="0"/>
              </a:rPr>
            </a:br>
            <a:r>
              <a:rPr lang="fi-FI" sz="10000" b="1" dirty="0" smtClean="0">
                <a:latin typeface="Candara" charset="0"/>
              </a:rPr>
              <a:t> JENIS KEUNTUNGAN PERUSAHAAAN YANG DIPEROLEH</a:t>
            </a:r>
            <a:endParaRPr lang="en-US" sz="10000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430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4139" y="2182505"/>
            <a:ext cx="8048171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Unique Branding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/>
              <a:t>Program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menciptakan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yang loyal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perushaaan</a:t>
            </a:r>
            <a:r>
              <a:rPr lang="en-US" dirty="0"/>
              <a:t>. Hal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didasari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operasinya</a:t>
            </a:r>
            <a:r>
              <a:rPr lang="en-US" dirty="0"/>
              <a:t>. </a:t>
            </a:r>
            <a:r>
              <a:rPr lang="en-US" dirty="0" err="1"/>
              <a:t>Keuntungan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dimanfaatkan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reputasi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baru</a:t>
            </a:r>
            <a:r>
              <a:rPr lang="en-US" dirty="0" smtClean="0"/>
              <a:t>.</a:t>
            </a:r>
          </a:p>
          <a:p>
            <a:pPr algn="just"/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Manajemen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krisis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Sosisla</a:t>
            </a:r>
            <a:r>
              <a:rPr lang="en-US" dirty="0"/>
              <a:t> Perusahaan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krisis</a:t>
            </a:r>
            <a:r>
              <a:rPr lang="en-US" dirty="0"/>
              <a:t> yang </a:t>
            </a:r>
            <a:r>
              <a:rPr lang="en-US" dirty="0" err="1"/>
              <a:t>timbul</a:t>
            </a:r>
            <a:r>
              <a:rPr lang="en-US" dirty="0"/>
              <a:t>. </a:t>
            </a:r>
            <a:r>
              <a:rPr lang="en-US" dirty="0" err="1"/>
              <a:t>Krisis</a:t>
            </a:r>
            <a:r>
              <a:rPr lang="en-US" dirty="0"/>
              <a:t>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pemboykotan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timbul</a:t>
            </a:r>
            <a:r>
              <a:rPr lang="en-US" dirty="0"/>
              <a:t> </a:t>
            </a:r>
            <a:r>
              <a:rPr lang="en-US" dirty="0" err="1"/>
              <a:t>isu-isu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, program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alasan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agar </a:t>
            </a:r>
            <a:r>
              <a:rPr lang="en-US" dirty="0" err="1"/>
              <a:t>krisis</a:t>
            </a:r>
            <a:r>
              <a:rPr lang="en-US" dirty="0"/>
              <a:t> yang </a:t>
            </a:r>
            <a:r>
              <a:rPr lang="en-US" dirty="0" err="1"/>
              <a:t>sedang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membesar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isu-isu</a:t>
            </a:r>
            <a:r>
              <a:rPr lang="en-US" dirty="0"/>
              <a:t> yang </a:t>
            </a:r>
            <a:r>
              <a:rPr lang="en-US" dirty="0" err="1"/>
              <a:t>beredar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dijawab</a:t>
            </a:r>
            <a:r>
              <a:rPr lang="en-US" dirty="0"/>
              <a:t>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sebelumnya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52450" y="641747"/>
            <a:ext cx="8591550" cy="1056898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fi-FI" b="1" dirty="0" smtClean="0">
                <a:latin typeface="Candara" charset="0"/>
              </a:rPr>
              <a:t/>
            </a:r>
            <a:br>
              <a:rPr lang="fi-FI" b="1" dirty="0" smtClean="0">
                <a:latin typeface="Candara" charset="0"/>
              </a:rPr>
            </a:br>
            <a:r>
              <a:rPr lang="fi-FI" sz="10000" b="1" dirty="0" smtClean="0">
                <a:latin typeface="Candara" charset="0"/>
              </a:rPr>
              <a:t> JENIS KEUNTUNGAN PERUSAHAAAN YANG DIPEROLEH</a:t>
            </a:r>
            <a:endParaRPr lang="en-US" sz="10000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975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6082" y="1853492"/>
            <a:ext cx="816428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Tanggung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Jawab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Sosial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Terhadap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Konsumen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sebatas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berkualitas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  <a:r>
              <a:rPr lang="en-US" dirty="0" err="1"/>
              <a:t>Pentingnya</a:t>
            </a:r>
            <a:r>
              <a:rPr lang="en-US" dirty="0"/>
              <a:t> </a:t>
            </a:r>
            <a:r>
              <a:rPr lang="en-US" dirty="0" err="1"/>
              <a:t>etika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konsumennya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pemasaran</a:t>
            </a:r>
            <a:r>
              <a:rPr lang="en-US" dirty="0"/>
              <a:t> </a:t>
            </a:r>
            <a:r>
              <a:rPr lang="en-US" dirty="0" err="1"/>
              <a:t>produknya</a:t>
            </a:r>
            <a:r>
              <a:rPr lang="en-US" dirty="0"/>
              <a:t> </a:t>
            </a:r>
            <a:r>
              <a:rPr lang="en-US" dirty="0" err="1"/>
              <a:t>haruslah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. Hal-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/>
              <a:t>seperti</a:t>
            </a:r>
            <a:r>
              <a:rPr lang="en-US" dirty="0"/>
              <a:t> false advertising 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berlebihan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yang </a:t>
            </a:r>
            <a:r>
              <a:rPr lang="en-US" dirty="0" err="1"/>
              <a:t>ditawarkan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lah</a:t>
            </a:r>
            <a:r>
              <a:rPr lang="en-US" dirty="0"/>
              <a:t> </a:t>
            </a:r>
            <a:r>
              <a:rPr lang="en-US" dirty="0" err="1"/>
              <a:t>dihindari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Tanggung</a:t>
            </a:r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Jawab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Soial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Terhadap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Karyawan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/>
              <a:t>Hal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pelunasan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dimiliki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sebatas</a:t>
            </a:r>
            <a:r>
              <a:rPr lang="en-US" dirty="0"/>
              <a:t> </a:t>
            </a:r>
            <a:r>
              <a:rPr lang="en-US" dirty="0" err="1"/>
              <a:t>membayarkan</a:t>
            </a:r>
            <a:r>
              <a:rPr lang="en-US" dirty="0"/>
              <a:t> </a:t>
            </a:r>
            <a:r>
              <a:rPr lang="en-US" dirty="0" err="1"/>
              <a:t>gaji</a:t>
            </a:r>
            <a:r>
              <a:rPr lang="en-US" dirty="0"/>
              <a:t>.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menyediakan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aman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manusiawi</a:t>
            </a:r>
            <a:r>
              <a:rPr lang="en-US" dirty="0"/>
              <a:t>. </a:t>
            </a:r>
            <a:r>
              <a:rPr lang="en-US" dirty="0" err="1"/>
              <a:t>Apabila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jawabnya</a:t>
            </a:r>
            <a:r>
              <a:rPr lang="en-US" dirty="0"/>
              <a:t> </a:t>
            </a:r>
            <a:r>
              <a:rPr lang="en-US" dirty="0" err="1"/>
              <a:t>perushaan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asuransi</a:t>
            </a:r>
            <a:r>
              <a:rPr lang="en-US" dirty="0"/>
              <a:t> </a:t>
            </a:r>
            <a:r>
              <a:rPr lang="en-US" dirty="0" err="1"/>
              <a:t>ataupun</a:t>
            </a:r>
            <a:r>
              <a:rPr lang="en-US" dirty="0"/>
              <a:t> </a:t>
            </a:r>
            <a:r>
              <a:rPr lang="en-US" dirty="0" err="1"/>
              <a:t>tunjangan</a:t>
            </a:r>
            <a:r>
              <a:rPr lang="en-US" dirty="0"/>
              <a:t> yang </a:t>
            </a:r>
            <a:r>
              <a:rPr lang="en-US" dirty="0" err="1"/>
              <a:t>setimpal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yang </a:t>
            </a:r>
            <a:r>
              <a:rPr lang="en-US" dirty="0" err="1"/>
              <a:t>dihadapi</a:t>
            </a:r>
            <a:r>
              <a:rPr lang="en-US" dirty="0"/>
              <a:t> </a:t>
            </a:r>
            <a:r>
              <a:rPr lang="en-US" dirty="0" err="1"/>
              <a:t>pekerjanya</a:t>
            </a:r>
            <a:r>
              <a:rPr lang="en-US" dirty="0"/>
              <a:t>.</a:t>
            </a:r>
          </a:p>
          <a:p>
            <a:pPr algn="just"/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52450" y="641747"/>
            <a:ext cx="8591550" cy="1056898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fi-FI" b="1" dirty="0" smtClean="0">
                <a:latin typeface="Candara" charset="0"/>
              </a:rPr>
              <a:t/>
            </a:r>
            <a:br>
              <a:rPr lang="fi-FI" b="1" dirty="0" smtClean="0">
                <a:latin typeface="Candara" charset="0"/>
              </a:rPr>
            </a:br>
            <a:r>
              <a:rPr lang="fi-FI" sz="10000" b="1" dirty="0" smtClean="0">
                <a:latin typeface="Candara" charset="0"/>
              </a:rPr>
              <a:t> JENIS TANGGUNG JAWAB SOSIAL PERUSAHAAN</a:t>
            </a:r>
            <a:endParaRPr lang="en-US" sz="10000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3294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1054" y="1881003"/>
            <a:ext cx="771434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Tanggung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Jawab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Terhadap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Lingkungan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bagi</a:t>
            </a:r>
            <a:r>
              <a:rPr lang="en-US" dirty="0"/>
              <a:t> </a:t>
            </a:r>
            <a:r>
              <a:rPr lang="en-US" dirty="0" err="1"/>
              <a:t>keberlanjutan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. Perusahaan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memikirkan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operasinya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reputasi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kedepannya</a:t>
            </a:r>
            <a:r>
              <a:rPr lang="en-US" dirty="0"/>
              <a:t>.</a:t>
            </a:r>
          </a:p>
          <a:p>
            <a:pPr algn="just"/>
            <a:endParaRPr lang="en-US" sz="2000" b="1" dirty="0"/>
          </a:p>
          <a:p>
            <a:pPr algn="just"/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Tanggung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Jawab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Sosial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Terhadap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Komunitas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/>
              <a:t>Giving back to community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kalimat</a:t>
            </a:r>
            <a:r>
              <a:rPr lang="en-US" dirty="0"/>
              <a:t> yang </a:t>
            </a:r>
            <a:r>
              <a:rPr lang="en-US" dirty="0" err="1"/>
              <a:t>sering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aktifitas</a:t>
            </a:r>
            <a:r>
              <a:rPr lang="en-US" dirty="0"/>
              <a:t> </a:t>
            </a:r>
            <a:r>
              <a:rPr lang="en-US" dirty="0" err="1"/>
              <a:t>sosialnya</a:t>
            </a:r>
            <a:r>
              <a:rPr lang="en-US" dirty="0"/>
              <a:t>. Hal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layanan</a:t>
            </a:r>
            <a:r>
              <a:rPr lang="en-US" dirty="0"/>
              <a:t> </a:t>
            </a:r>
            <a:r>
              <a:rPr lang="en-US" dirty="0" err="1"/>
              <a:t>kesehatan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gratis, </a:t>
            </a:r>
            <a:r>
              <a:rPr lang="en-US" dirty="0" err="1"/>
              <a:t>membuat</a:t>
            </a:r>
            <a:r>
              <a:rPr lang="en-US" dirty="0"/>
              <a:t> program yang </a:t>
            </a:r>
            <a:r>
              <a:rPr lang="en-US" dirty="0" err="1"/>
              <a:t>menginspirasi</a:t>
            </a:r>
            <a:r>
              <a:rPr lang="en-US" dirty="0"/>
              <a:t> </a:t>
            </a:r>
            <a:r>
              <a:rPr lang="en-US" dirty="0" err="1"/>
              <a:t>wanita</a:t>
            </a:r>
            <a:r>
              <a:rPr lang="en-US" dirty="0"/>
              <a:t>,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beasiswa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hal-hal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aktif</a:t>
            </a:r>
            <a:r>
              <a:rPr lang="en-US" dirty="0"/>
              <a:t> 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isu-isu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/>
              <a:t> di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552450" y="641747"/>
            <a:ext cx="8591550" cy="1056898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fi-FI" b="1" dirty="0" smtClean="0">
                <a:latin typeface="Candara" charset="0"/>
              </a:rPr>
              <a:t/>
            </a:r>
            <a:br>
              <a:rPr lang="fi-FI" b="1" dirty="0" smtClean="0">
                <a:latin typeface="Candara" charset="0"/>
              </a:rPr>
            </a:br>
            <a:r>
              <a:rPr lang="fi-FI" sz="10000" b="1" dirty="0" smtClean="0">
                <a:latin typeface="Candara" charset="0"/>
              </a:rPr>
              <a:t> JENIS TANGGUNG JAWAB SOSIAL PERUSAHAAN</a:t>
            </a:r>
            <a:endParaRPr lang="en-US" sz="10000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4066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52450" y="641747"/>
            <a:ext cx="8112579" cy="1056898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fi-FI" b="1" dirty="0" smtClean="0">
                <a:latin typeface="Candara" charset="0"/>
              </a:rPr>
              <a:t/>
            </a:r>
            <a:br>
              <a:rPr lang="fi-FI" b="1" dirty="0" smtClean="0">
                <a:latin typeface="Candara" charset="0"/>
              </a:rPr>
            </a:br>
            <a:r>
              <a:rPr lang="fi-FI" sz="10000" b="1" dirty="0" smtClean="0">
                <a:latin typeface="Candara" charset="0"/>
              </a:rPr>
              <a:t> KRITIK TERHADAP TANGGUNG JAWAB SOSIAL PERUSAHAAN</a:t>
            </a:r>
            <a:endParaRPr lang="en-US" sz="10000" b="1" dirty="0">
              <a:latin typeface="Candara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0793" y="1710934"/>
            <a:ext cx="795292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Ada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kritik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kekhawatiran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program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.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dijelaskan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 smtClean="0"/>
              <a:t>:</a:t>
            </a:r>
          </a:p>
          <a:p>
            <a:pPr algn="just"/>
            <a:endParaRPr lang="en-US" dirty="0"/>
          </a:p>
          <a:p>
            <a:pPr algn="just"/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Motif</a:t>
            </a:r>
          </a:p>
          <a:p>
            <a:pPr algn="just"/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Perusahaan </a:t>
            </a:r>
            <a:r>
              <a:rPr lang="en-US" dirty="0" err="1"/>
              <a:t>diwajibkan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diatur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yang </a:t>
            </a:r>
            <a:r>
              <a:rPr lang="en-US" dirty="0" err="1"/>
              <a:t>berwenang</a:t>
            </a:r>
            <a:r>
              <a:rPr lang="en-US" dirty="0"/>
              <a:t>.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sebab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kekhawatiran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motif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melaksanakan</a:t>
            </a:r>
            <a:r>
              <a:rPr lang="en-US" dirty="0"/>
              <a:t> program-program </a:t>
            </a:r>
            <a:r>
              <a:rPr lang="en-US" dirty="0" err="1"/>
              <a:t>sosialnya</a:t>
            </a:r>
            <a:r>
              <a:rPr lang="en-US" dirty="0"/>
              <a:t> </a:t>
            </a:r>
            <a:r>
              <a:rPr lang="en-US" dirty="0" err="1"/>
              <a:t>masih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perdebatan</a:t>
            </a:r>
            <a:r>
              <a:rPr lang="en-US" dirty="0"/>
              <a:t>,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dirty="0" err="1"/>
              <a:t>peduli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isu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terjadi</a:t>
            </a:r>
            <a:r>
              <a:rPr lang="en-US" dirty="0" smtClean="0"/>
              <a:t>.</a:t>
            </a:r>
          </a:p>
          <a:p>
            <a:pPr algn="just"/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Industri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Kontroversial</a:t>
            </a:r>
            <a:endParaRPr lang="en-US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 err="1"/>
              <a:t>Apakah</a:t>
            </a:r>
            <a:r>
              <a:rPr lang="en-US" dirty="0"/>
              <a:t> program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bergerak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kontorversial</a:t>
            </a:r>
            <a:r>
              <a:rPr lang="en-US" dirty="0"/>
              <a:t> </a:t>
            </a:r>
            <a:r>
              <a:rPr lang="en-US" dirty="0" err="1"/>
              <a:t>mencerminkan</a:t>
            </a:r>
            <a:r>
              <a:rPr lang="en-US" dirty="0"/>
              <a:t> motif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sebenarnya</a:t>
            </a:r>
            <a:r>
              <a:rPr lang="en-US" dirty="0"/>
              <a:t>.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</a:t>
            </a:r>
            <a:r>
              <a:rPr lang="en-US" dirty="0" err="1"/>
              <a:t>rasanya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percaya</a:t>
            </a:r>
            <a:r>
              <a:rPr lang="en-US" dirty="0"/>
              <a:t> 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penuh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memproduksi</a:t>
            </a:r>
            <a:r>
              <a:rPr lang="en-US" dirty="0"/>
              <a:t> </a:t>
            </a:r>
            <a:r>
              <a:rPr lang="en-US" dirty="0" err="1"/>
              <a:t>rokok</a:t>
            </a:r>
            <a:r>
              <a:rPr lang="en-US" dirty="0"/>
              <a:t> </a:t>
            </a:r>
            <a:r>
              <a:rPr lang="en-US" dirty="0" err="1"/>
              <a:t>mengkampanyekan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sehat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62906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52450" y="641747"/>
            <a:ext cx="8112579" cy="1056898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fi-FI" b="1" dirty="0" smtClean="0">
                <a:latin typeface="Candara" charset="0"/>
              </a:rPr>
              <a:t/>
            </a:r>
            <a:br>
              <a:rPr lang="fi-FI" b="1" dirty="0" smtClean="0">
                <a:latin typeface="Candara" charset="0"/>
              </a:rPr>
            </a:br>
            <a:r>
              <a:rPr lang="fi-FI" sz="10000" b="1" dirty="0" smtClean="0">
                <a:latin typeface="Candara" charset="0"/>
              </a:rPr>
              <a:t> KRITIK TERHADAP TANGGUNG JAWAB SOSIAL PERUSAHAAN</a:t>
            </a:r>
            <a:endParaRPr lang="en-US" sz="10000" b="1" dirty="0">
              <a:latin typeface="Candar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79715" y="2110049"/>
            <a:ext cx="7511142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Sifat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dalam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Berbisnis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algn="just"/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berbisnis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berupaya</a:t>
            </a:r>
            <a:r>
              <a:rPr lang="en-US" dirty="0"/>
              <a:t> </a:t>
            </a:r>
            <a:r>
              <a:rPr lang="en-US" dirty="0" err="1"/>
              <a:t>semaksimal</a:t>
            </a:r>
            <a:r>
              <a:rPr lang="en-US" dirty="0"/>
              <a:t> 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sebesar-besarnya</a:t>
            </a:r>
            <a:r>
              <a:rPr lang="en-US" dirty="0"/>
              <a:t>. </a:t>
            </a:r>
            <a:r>
              <a:rPr lang="en-US" dirty="0" err="1"/>
              <a:t>Ditakutkan</a:t>
            </a:r>
            <a:r>
              <a:rPr lang="en-US" dirty="0"/>
              <a:t> program </a:t>
            </a:r>
            <a:r>
              <a:rPr lang="en-US" dirty="0" err="1"/>
              <a:t>sosial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dijalankan</a:t>
            </a:r>
            <a:r>
              <a:rPr lang="en-US" dirty="0"/>
              <a:t> </a:t>
            </a:r>
            <a:r>
              <a:rPr lang="en-US" dirty="0" err="1"/>
              <a:t>bertujuan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mengeksploitasi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mendoktrin</a:t>
            </a:r>
            <a:r>
              <a:rPr lang="en-US" dirty="0"/>
              <a:t> </a:t>
            </a:r>
            <a:r>
              <a:rPr lang="en-US" dirty="0" err="1"/>
              <a:t>konsumen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komunitas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nilai-nilai</a:t>
            </a:r>
            <a:r>
              <a:rPr lang="en-US" dirty="0"/>
              <a:t> yang </a:t>
            </a:r>
            <a:r>
              <a:rPr lang="en-US" dirty="0" err="1"/>
              <a:t>dianggap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sebaliknya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8444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4400" b="1" dirty="0" smtClean="0"/>
              <a:t>TERIMA KASIH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9147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4"/>
          <p:cNvSpPr>
            <a:spLocks noGrp="1"/>
          </p:cNvSpPr>
          <p:nvPr>
            <p:ph type="title"/>
          </p:nvPr>
        </p:nvSpPr>
        <p:spPr>
          <a:xfrm>
            <a:off x="457200" y="758825"/>
            <a:ext cx="8229600" cy="658813"/>
          </a:xfrm>
        </p:spPr>
        <p:txBody>
          <a:bodyPr>
            <a:normAutofit fontScale="90000"/>
          </a:bodyPr>
          <a:lstStyle/>
          <a:p>
            <a:r>
              <a:rPr lang="id-ID" altLang="id-ID" sz="40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DAFTAR ISI</a:t>
            </a:r>
          </a:p>
        </p:txBody>
      </p:sp>
      <p:sp>
        <p:nvSpPr>
          <p:cNvPr id="17411" name="Subtitle 2"/>
          <p:cNvSpPr>
            <a:spLocks noGrp="1"/>
          </p:cNvSpPr>
          <p:nvPr>
            <p:ph idx="4294967295"/>
          </p:nvPr>
        </p:nvSpPr>
        <p:spPr>
          <a:xfrm>
            <a:off x="571500" y="1611824"/>
            <a:ext cx="8001000" cy="4407976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altLang="id-ID" dirty="0" err="1" smtClean="0">
                <a:latin typeface="Algerian" panose="04020705040A02060702" pitchFamily="82" charset="0"/>
                <a:ea typeface="ＭＳ Ｐゴシック" pitchFamily="34" charset="-128"/>
              </a:rPr>
              <a:t>Presentasi</a:t>
            </a:r>
            <a:r>
              <a:rPr lang="en-US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 TUGAS </a:t>
            </a: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Pertemuan </a:t>
            </a:r>
            <a:r>
              <a:rPr lang="en-US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4</a:t>
            </a:r>
            <a:endParaRPr lang="id-ID" altLang="id-ID" dirty="0" smtClean="0">
              <a:latin typeface="Algerian" panose="04020705040A02060702" pitchFamily="82" charset="0"/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Pendahuluan</a:t>
            </a:r>
          </a:p>
          <a:p>
            <a:pPr>
              <a:lnSpc>
                <a:spcPct val="150000"/>
              </a:lnSpc>
            </a:pPr>
            <a:r>
              <a:rPr lang="fi-FI" altLang="id-ID" dirty="0">
                <a:latin typeface="Algerian" panose="04020705040A02060702" pitchFamily="82" charset="0"/>
                <a:ea typeface="ＭＳ Ｐゴシック" pitchFamily="34" charset="-128"/>
              </a:rPr>
              <a:t>ARTI TANGGUNG </a:t>
            </a:r>
            <a:r>
              <a:rPr lang="fi-FI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JAWAB SOSIAL PERUSAHAAN </a:t>
            </a: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Sosial </a:t>
            </a:r>
            <a:endParaRPr lang="en-US" altLang="id-ID" dirty="0" smtClean="0">
              <a:latin typeface="Algerian" panose="04020705040A02060702" pitchFamily="82" charset="0"/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id-ID" altLang="id-ID" dirty="0">
                <a:latin typeface="Algerian" panose="04020705040A02060702" pitchFamily="82" charset="0"/>
                <a:ea typeface="ＭＳ Ｐゴシック" pitchFamily="34" charset="-128"/>
              </a:rPr>
              <a:t> CONTOH TANGGUNG JAWAB SOAIAL </a:t>
            </a:r>
            <a:r>
              <a:rPr lang="id-ID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PERUSAHAAN</a:t>
            </a:r>
            <a:endParaRPr lang="en-US" altLang="id-ID" dirty="0" smtClean="0">
              <a:latin typeface="Algerian" panose="04020705040A02060702" pitchFamily="82" charset="0"/>
              <a:ea typeface="ＭＳ Ｐゴシック" pitchFamily="34" charset="-128"/>
            </a:endParaRPr>
          </a:p>
          <a:p>
            <a:pPr>
              <a:lnSpc>
                <a:spcPct val="150000"/>
              </a:lnSpc>
            </a:pPr>
            <a:r>
              <a:rPr lang="nb-NO" altLang="id-ID" dirty="0">
                <a:latin typeface="Algerian" panose="04020705040A02060702" pitchFamily="82" charset="0"/>
                <a:ea typeface="ＭＳ Ｐゴシック" pitchFamily="34" charset="-128"/>
              </a:rPr>
              <a:t>UNSUR PENTING TANGGUNG JAWAB SOSIAL </a:t>
            </a:r>
            <a:r>
              <a:rPr lang="nb-NO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PERUSAHAAN</a:t>
            </a:r>
          </a:p>
          <a:p>
            <a:pPr>
              <a:lnSpc>
                <a:spcPct val="150000"/>
              </a:lnSpc>
            </a:pPr>
            <a:r>
              <a:rPr lang="fi-FI" altLang="id-ID" dirty="0">
                <a:latin typeface="Algerian" panose="04020705040A02060702" pitchFamily="82" charset="0"/>
                <a:ea typeface="ＭＳ Ｐゴシック" pitchFamily="34" charset="-128"/>
              </a:rPr>
              <a:t>JENIS KEUNTUNGAN PERUSAHAAAN YANG DIPEROLEH</a:t>
            </a:r>
          </a:p>
          <a:p>
            <a:pPr>
              <a:lnSpc>
                <a:spcPct val="150000"/>
              </a:lnSpc>
            </a:pPr>
            <a:r>
              <a:rPr lang="nb-NO" altLang="id-ID" dirty="0">
                <a:latin typeface="Algerian" panose="04020705040A02060702" pitchFamily="82" charset="0"/>
                <a:ea typeface="ＭＳ Ｐゴシック" pitchFamily="34" charset="-128"/>
              </a:rPr>
              <a:t>KRITIK TERHADAP TANGGUNG JAWAB SOSIAL </a:t>
            </a:r>
            <a:r>
              <a:rPr lang="nb-NO" altLang="id-ID" dirty="0" smtClean="0">
                <a:latin typeface="Algerian" panose="04020705040A02060702" pitchFamily="82" charset="0"/>
                <a:ea typeface="ＭＳ Ｐゴシック" pitchFamily="34" charset="-128"/>
              </a:rPr>
              <a:t>PERUSAHAAN</a:t>
            </a:r>
            <a:endParaRPr lang="nb-NO" altLang="id-ID" dirty="0">
              <a:latin typeface="Algerian" panose="04020705040A02060702" pitchFamily="82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61306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4"/>
          <p:cNvSpPr>
            <a:spLocks noGrp="1"/>
          </p:cNvSpPr>
          <p:nvPr>
            <p:ph type="title"/>
          </p:nvPr>
        </p:nvSpPr>
        <p:spPr>
          <a:xfrm>
            <a:off x="339725" y="1673816"/>
            <a:ext cx="8229600" cy="2014781"/>
          </a:xfrm>
        </p:spPr>
        <p:txBody>
          <a:bodyPr/>
          <a:lstStyle/>
          <a:p>
            <a:pPr algn="ctr"/>
            <a:r>
              <a:rPr lang="en-US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PRESENTASI </a:t>
            </a:r>
            <a: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PERTEMUAN </a:t>
            </a:r>
            <a:r>
              <a:rPr lang="en-US" altLang="id-ID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4</a:t>
            </a:r>
            <a: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/>
            </a:r>
            <a:br>
              <a:rPr lang="id-ID" altLang="id-ID" sz="3600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</a:br>
            <a:r>
              <a:rPr lang="en-US" altLang="id-ID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Corporate social responsibility</a:t>
            </a:r>
            <a:endParaRPr lang="id-ID" altLang="id-ID" sz="3600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45146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0"/>
          </a:xfrm>
        </p:spPr>
        <p:txBody>
          <a:bodyPr/>
          <a:lstStyle/>
          <a:p>
            <a:pPr algn="ctr"/>
            <a:r>
              <a:rPr lang="en-US" b="1" dirty="0">
                <a:latin typeface="Candara" charset="0"/>
              </a:rPr>
              <a:t>PENGENALAN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480447" y="1453452"/>
            <a:ext cx="8388916" cy="478224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</a:rPr>
              <a:t>Pembahasan</a:t>
            </a:r>
            <a:r>
              <a:rPr lang="en-US" dirty="0" smtClean="0">
                <a:ea typeface="+mn-ea"/>
              </a:rPr>
              <a:t>		 : </a:t>
            </a:r>
            <a:r>
              <a:rPr lang="en-US" dirty="0">
                <a:ea typeface="+mn-ea"/>
              </a:rPr>
              <a:t>Pembangunan </a:t>
            </a:r>
            <a:r>
              <a:rPr lang="en-US" dirty="0" err="1" smtClean="0">
                <a:ea typeface="+mn-ea"/>
              </a:rPr>
              <a:t>Berkelanjutan</a:t>
            </a:r>
            <a:endParaRPr lang="en-US" dirty="0" smtClean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ea typeface="+mn-ea"/>
              </a:rPr>
              <a:t>Durasi</a:t>
            </a:r>
            <a:r>
              <a:rPr lang="en-US" dirty="0" smtClean="0">
                <a:ea typeface="+mn-ea"/>
              </a:rPr>
              <a:t>		 : 150 </a:t>
            </a:r>
            <a:r>
              <a:rPr lang="en-US" dirty="0" err="1" smtClean="0">
                <a:ea typeface="+mn-ea"/>
              </a:rPr>
              <a:t>menit</a:t>
            </a:r>
            <a:endParaRPr lang="en-US" dirty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ea typeface="+mn-ea"/>
              </a:rPr>
              <a:t>Kompetensi</a:t>
            </a:r>
            <a:r>
              <a:rPr lang="en-US" dirty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Dasar</a:t>
            </a:r>
            <a:r>
              <a:rPr lang="en-US" dirty="0" smtClean="0">
                <a:ea typeface="+mn-ea"/>
              </a:rPr>
              <a:t>	: </a:t>
            </a:r>
            <a:r>
              <a:rPr lang="en-US" dirty="0" err="1" smtClean="0">
                <a:ea typeface="+mn-ea"/>
              </a:rPr>
              <a:t>Mahasiswa</a:t>
            </a:r>
            <a:r>
              <a:rPr lang="en-US" dirty="0" smtClean="0">
                <a:ea typeface="+mn-ea"/>
              </a:rPr>
              <a:t> </a:t>
            </a:r>
            <a:r>
              <a:rPr lang="en-US" dirty="0" err="1">
                <a:ea typeface="+mn-ea"/>
              </a:rPr>
              <a:t>dapat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memiliki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dasar</a:t>
            </a:r>
            <a:r>
              <a:rPr lang="en-US" dirty="0">
                <a:ea typeface="+mn-ea"/>
              </a:rPr>
              <a:t> </a:t>
            </a:r>
            <a:r>
              <a:rPr lang="en-US" dirty="0" err="1" smtClean="0">
                <a:ea typeface="+mn-ea"/>
              </a:rPr>
              <a:t>pemikiran</a:t>
            </a:r>
            <a:r>
              <a:rPr lang="en-US" dirty="0"/>
              <a:t> </a:t>
            </a:r>
            <a:endParaRPr lang="en-US" dirty="0" smtClean="0"/>
          </a:p>
          <a:p>
            <a:pPr marL="170752" lvl="1" indent="0">
              <a:buNone/>
              <a:defRPr/>
            </a:pPr>
            <a:r>
              <a:rPr lang="en-US" dirty="0">
                <a:ea typeface="+mn-ea"/>
              </a:rPr>
              <a:t>	</a:t>
            </a:r>
            <a:r>
              <a:rPr lang="en-US" dirty="0" smtClean="0">
                <a:ea typeface="+mn-ea"/>
              </a:rPr>
              <a:t>		  </a:t>
            </a:r>
            <a:r>
              <a:rPr lang="en-US" dirty="0" err="1" smtClean="0">
                <a:ea typeface="+mn-ea"/>
              </a:rPr>
              <a:t>mengenai</a:t>
            </a:r>
            <a:r>
              <a:rPr lang="en-US" dirty="0" smtClean="0">
                <a:ea typeface="+mn-ea"/>
              </a:rPr>
              <a:t> </a:t>
            </a:r>
            <a:r>
              <a:rPr lang="en-US" dirty="0">
                <a:ea typeface="+mn-ea"/>
              </a:rPr>
              <a:t>triple bottom line (people, planet </a:t>
            </a:r>
            <a:r>
              <a:rPr lang="en-US" dirty="0" err="1">
                <a:ea typeface="+mn-ea"/>
              </a:rPr>
              <a:t>dan</a:t>
            </a:r>
            <a:r>
              <a:rPr lang="en-US" dirty="0">
                <a:ea typeface="+mn-ea"/>
              </a:rPr>
              <a:t> </a:t>
            </a:r>
            <a:r>
              <a:rPr lang="en-US" dirty="0" smtClean="0">
                <a:ea typeface="+mn-ea"/>
              </a:rPr>
              <a:t>			  profit</a:t>
            </a:r>
            <a:r>
              <a:rPr lang="en-US" dirty="0">
                <a:ea typeface="+mn-ea"/>
              </a:rPr>
              <a:t>) yang </a:t>
            </a:r>
            <a:r>
              <a:rPr lang="en-US" dirty="0" err="1">
                <a:ea typeface="+mn-ea"/>
              </a:rPr>
              <a:t>menjadi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fondasi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dasar</a:t>
            </a:r>
            <a:r>
              <a:rPr lang="en-US" dirty="0">
                <a:ea typeface="+mn-ea"/>
              </a:rPr>
              <a:t> </a:t>
            </a:r>
            <a:r>
              <a:rPr lang="en-US" dirty="0" err="1">
                <a:ea typeface="+mn-ea"/>
              </a:rPr>
              <a:t>pelaksanaan</a:t>
            </a:r>
            <a:r>
              <a:rPr lang="en-US" dirty="0">
                <a:ea typeface="+mn-ea"/>
              </a:rPr>
              <a:t> </a:t>
            </a:r>
            <a:r>
              <a:rPr lang="en-US" dirty="0" smtClean="0">
                <a:ea typeface="+mn-ea"/>
              </a:rPr>
              <a:t>			  Pembangunan </a:t>
            </a:r>
            <a:r>
              <a:rPr lang="en-US" dirty="0" err="1" smtClean="0">
                <a:ea typeface="+mn-ea"/>
              </a:rPr>
              <a:t>Berkelanjutan</a:t>
            </a:r>
            <a:endParaRPr lang="en-US" dirty="0" smtClean="0">
              <a:ea typeface="+mn-ea"/>
            </a:endParaRPr>
          </a:p>
          <a:p>
            <a:pPr indent="-173736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ea typeface="+mn-ea"/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err="1" smtClean="0">
                <a:ea typeface="+mn-ea"/>
              </a:rPr>
              <a:t>Fokus</a:t>
            </a:r>
            <a:r>
              <a:rPr lang="en-US" dirty="0" smtClean="0">
                <a:ea typeface="+mn-ea"/>
              </a:rPr>
              <a:t> :  </a:t>
            </a:r>
            <a:r>
              <a:rPr lang="id-ID" b="1" dirty="0" smtClean="0">
                <a:solidFill>
                  <a:schemeClr val="tx1"/>
                </a:solidFill>
              </a:rPr>
              <a:t>Lingkungan &amp; Sosial/Pemberdayaan masyarakat</a:t>
            </a:r>
            <a:endParaRPr lang="en-US" b="1" dirty="0" smtClean="0">
              <a:solidFill>
                <a:schemeClr val="tx1"/>
              </a:solidFill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dirty="0"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1817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itle 1"/>
          <p:cNvSpPr>
            <a:spLocks noGrp="1"/>
          </p:cNvSpPr>
          <p:nvPr>
            <p:ph type="title"/>
          </p:nvPr>
        </p:nvSpPr>
        <p:spPr>
          <a:xfrm>
            <a:off x="276225" y="464952"/>
            <a:ext cx="8591550" cy="628973"/>
          </a:xfrm>
        </p:spPr>
        <p:txBody>
          <a:bodyPr>
            <a:noAutofit/>
          </a:bodyPr>
          <a:lstStyle/>
          <a:p>
            <a:pPr algn="ctr"/>
            <a:r>
              <a:rPr lang="id-ID" sz="4000" b="1" dirty="0" smtClean="0">
                <a:latin typeface="Candara" charset="0"/>
              </a:rPr>
              <a:t>PENDAHULUAN</a:t>
            </a:r>
            <a:endParaRPr lang="en-US" sz="4000" b="1" dirty="0">
              <a:latin typeface="Candara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55343" y="1380529"/>
            <a:ext cx="734249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900" dirty="0"/>
              <a:t>Salah </a:t>
            </a:r>
            <a:r>
              <a:rPr lang="en-US" sz="1900" dirty="0" err="1"/>
              <a:t>satu</a:t>
            </a:r>
            <a:r>
              <a:rPr lang="en-US" sz="1900" dirty="0"/>
              <a:t> </a:t>
            </a:r>
            <a:r>
              <a:rPr lang="en-US" sz="1900" dirty="0" err="1"/>
              <a:t>cara</a:t>
            </a:r>
            <a:r>
              <a:rPr lang="en-US" sz="1900" dirty="0"/>
              <a:t> </a:t>
            </a:r>
            <a:r>
              <a:rPr lang="en-US" sz="1900" dirty="0" err="1"/>
              <a:t>perusahaan</a:t>
            </a:r>
            <a:r>
              <a:rPr lang="en-US" sz="1900" dirty="0"/>
              <a:t> </a:t>
            </a:r>
            <a:r>
              <a:rPr lang="en-US" sz="1900" dirty="0" err="1"/>
              <a:t>dalam</a:t>
            </a:r>
            <a:r>
              <a:rPr lang="en-US" sz="1900" dirty="0"/>
              <a:t> </a:t>
            </a:r>
            <a:r>
              <a:rPr lang="en-US" sz="1900" dirty="0" err="1"/>
              <a:t>membangun</a:t>
            </a:r>
            <a:r>
              <a:rPr lang="en-US" sz="1900" dirty="0"/>
              <a:t> </a:t>
            </a:r>
            <a:r>
              <a:rPr lang="en-US" sz="1900" dirty="0" err="1"/>
              <a:t>reputasi</a:t>
            </a:r>
            <a:r>
              <a:rPr lang="en-US" sz="1900" dirty="0"/>
              <a:t> </a:t>
            </a:r>
            <a:r>
              <a:rPr lang="en-US" sz="1900" dirty="0" err="1"/>
              <a:t>serta</a:t>
            </a:r>
            <a:r>
              <a:rPr lang="en-US" sz="1900" i="1" dirty="0"/>
              <a:t> image</a:t>
            </a:r>
            <a:r>
              <a:rPr lang="en-US" sz="1900" dirty="0"/>
              <a:t> </a:t>
            </a:r>
            <a:r>
              <a:rPr lang="en-US" sz="1900" dirty="0" err="1"/>
              <a:t>baik</a:t>
            </a:r>
            <a:r>
              <a:rPr lang="en-US" sz="1900" dirty="0"/>
              <a:t> </a:t>
            </a:r>
            <a:r>
              <a:rPr lang="en-US" sz="1900" dirty="0" err="1"/>
              <a:t>bisa</a:t>
            </a:r>
            <a:r>
              <a:rPr lang="en-US" sz="1900" dirty="0"/>
              <a:t> </a:t>
            </a:r>
            <a:r>
              <a:rPr lang="en-US" sz="1900" dirty="0" err="1"/>
              <a:t>dilakukan</a:t>
            </a:r>
            <a:r>
              <a:rPr lang="en-US" sz="1900" dirty="0"/>
              <a:t> </a:t>
            </a:r>
            <a:r>
              <a:rPr lang="en-US" sz="1900" dirty="0" err="1"/>
              <a:t>melalui</a:t>
            </a:r>
            <a:r>
              <a:rPr lang="en-US" sz="1900" dirty="0"/>
              <a:t> program </a:t>
            </a:r>
            <a:r>
              <a:rPr lang="en-US" sz="1900" dirty="0" err="1"/>
              <a:t>Tanggung</a:t>
            </a:r>
            <a:r>
              <a:rPr lang="en-US" sz="1900" dirty="0"/>
              <a:t> </a:t>
            </a:r>
            <a:r>
              <a:rPr lang="en-US" sz="1900" dirty="0" err="1"/>
              <a:t>Jawab</a:t>
            </a:r>
            <a:r>
              <a:rPr lang="en-US" sz="1900" dirty="0"/>
              <a:t> </a:t>
            </a:r>
            <a:r>
              <a:rPr lang="en-US" sz="1900" dirty="0" err="1"/>
              <a:t>Sosial</a:t>
            </a:r>
            <a:r>
              <a:rPr lang="en-US" sz="1900" dirty="0"/>
              <a:t> Perusahaan </a:t>
            </a:r>
            <a:r>
              <a:rPr lang="en-US" sz="1900" dirty="0" err="1"/>
              <a:t>atau</a:t>
            </a:r>
            <a:r>
              <a:rPr lang="en-US" sz="1900" dirty="0"/>
              <a:t> </a:t>
            </a:r>
            <a:r>
              <a:rPr lang="en-US" sz="1900" i="1" dirty="0"/>
              <a:t>Corporate social responsibility.</a:t>
            </a:r>
            <a:endParaRPr lang="en-US" sz="1900" dirty="0"/>
          </a:p>
          <a:p>
            <a:pPr algn="ctr"/>
            <a:r>
              <a:rPr lang="en-US" sz="1900" dirty="0" err="1"/>
              <a:t>Umumnya</a:t>
            </a:r>
            <a:r>
              <a:rPr lang="en-US" sz="1900" dirty="0"/>
              <a:t> </a:t>
            </a:r>
            <a:r>
              <a:rPr lang="en-US" sz="1900" dirty="0" err="1"/>
              <a:t>kita</a:t>
            </a:r>
            <a:r>
              <a:rPr lang="en-US" sz="1900" dirty="0"/>
              <a:t> </a:t>
            </a:r>
            <a:r>
              <a:rPr lang="en-US" sz="1900" dirty="0" err="1"/>
              <a:t>berfikir</a:t>
            </a:r>
            <a:r>
              <a:rPr lang="en-US" sz="1900" dirty="0"/>
              <a:t> </a:t>
            </a:r>
            <a:r>
              <a:rPr lang="en-US" sz="1900" dirty="0" err="1"/>
              <a:t>atau</a:t>
            </a:r>
            <a:r>
              <a:rPr lang="en-US" sz="1900" dirty="0"/>
              <a:t> </a:t>
            </a:r>
            <a:r>
              <a:rPr lang="en-US" sz="1900" dirty="0" err="1"/>
              <a:t>berasumsi</a:t>
            </a:r>
            <a:r>
              <a:rPr lang="en-US" sz="1900" dirty="0"/>
              <a:t> </a:t>
            </a:r>
            <a:r>
              <a:rPr lang="en-US" sz="1900" dirty="0" err="1"/>
              <a:t>fokus</a:t>
            </a:r>
            <a:r>
              <a:rPr lang="en-US" sz="1900" dirty="0"/>
              <a:t> </a:t>
            </a:r>
            <a:r>
              <a:rPr lang="en-US" sz="1900" dirty="0" err="1"/>
              <a:t>sebuah</a:t>
            </a:r>
            <a:r>
              <a:rPr lang="en-US" sz="1900" dirty="0"/>
              <a:t> </a:t>
            </a:r>
            <a:r>
              <a:rPr lang="en-US" sz="1900" dirty="0" err="1"/>
              <a:t>perusahaan</a:t>
            </a:r>
            <a:r>
              <a:rPr lang="en-US" sz="1900" dirty="0"/>
              <a:t> </a:t>
            </a:r>
            <a:r>
              <a:rPr lang="en-US" sz="1900" dirty="0" err="1"/>
              <a:t>adalah</a:t>
            </a:r>
            <a:r>
              <a:rPr lang="en-US" sz="1900" dirty="0"/>
              <a:t> </a:t>
            </a:r>
            <a:r>
              <a:rPr lang="en-US" sz="1900" dirty="0" err="1"/>
              <a:t>mendapatkan</a:t>
            </a:r>
            <a:r>
              <a:rPr lang="en-US" sz="1900" dirty="0"/>
              <a:t> </a:t>
            </a:r>
            <a:r>
              <a:rPr lang="en-US" sz="1900" dirty="0" err="1"/>
              <a:t>keunntungan</a:t>
            </a:r>
            <a:r>
              <a:rPr lang="en-US" sz="1900" dirty="0"/>
              <a:t> yang </a:t>
            </a:r>
            <a:r>
              <a:rPr lang="en-US" sz="1900" dirty="0" err="1"/>
              <a:t>sebesar-besarnya</a:t>
            </a:r>
            <a:r>
              <a:rPr lang="en-US" sz="1900" dirty="0"/>
              <a:t>. </a:t>
            </a:r>
            <a:r>
              <a:rPr lang="en-US" sz="1900" dirty="0" err="1"/>
              <a:t>Sebenarnya</a:t>
            </a:r>
            <a:r>
              <a:rPr lang="en-US" sz="1900" dirty="0"/>
              <a:t> </a:t>
            </a:r>
            <a:r>
              <a:rPr lang="en-US" sz="1900" dirty="0" err="1"/>
              <a:t>memang</a:t>
            </a:r>
            <a:r>
              <a:rPr lang="en-US" sz="1900" dirty="0"/>
              <a:t> </a:t>
            </a:r>
            <a:r>
              <a:rPr lang="en-US" sz="1900" dirty="0" err="1"/>
              <a:t>benar</a:t>
            </a:r>
            <a:r>
              <a:rPr lang="en-US" sz="1900" dirty="0"/>
              <a:t> </a:t>
            </a:r>
            <a:r>
              <a:rPr lang="en-US" sz="1900" dirty="0" err="1"/>
              <a:t>memperoleh</a:t>
            </a:r>
            <a:r>
              <a:rPr lang="en-US" sz="1900" dirty="0"/>
              <a:t> </a:t>
            </a:r>
            <a:r>
              <a:rPr lang="en-US" sz="1900" dirty="0" err="1"/>
              <a:t>keuntungan</a:t>
            </a:r>
            <a:r>
              <a:rPr lang="en-US" sz="1900" dirty="0"/>
              <a:t> </a:t>
            </a:r>
            <a:r>
              <a:rPr lang="en-US" sz="1900" dirty="0" err="1"/>
              <a:t>semaksimal</a:t>
            </a:r>
            <a:r>
              <a:rPr lang="en-US" sz="1900" dirty="0"/>
              <a:t> </a:t>
            </a:r>
            <a:r>
              <a:rPr lang="en-US" sz="1900" dirty="0" err="1"/>
              <a:t>mungkin</a:t>
            </a:r>
            <a:r>
              <a:rPr lang="en-US" sz="1900" dirty="0"/>
              <a:t> </a:t>
            </a:r>
            <a:r>
              <a:rPr lang="en-US" sz="1900" dirty="0" err="1"/>
              <a:t>dengan</a:t>
            </a:r>
            <a:r>
              <a:rPr lang="en-US" sz="1900" dirty="0"/>
              <a:t> </a:t>
            </a:r>
            <a:r>
              <a:rPr lang="en-US" sz="1900" dirty="0" err="1"/>
              <a:t>menggunakan</a:t>
            </a:r>
            <a:r>
              <a:rPr lang="en-US" sz="1900" dirty="0"/>
              <a:t> </a:t>
            </a:r>
            <a:r>
              <a:rPr lang="en-US" sz="1900" dirty="0" err="1"/>
              <a:t>sumber</a:t>
            </a:r>
            <a:r>
              <a:rPr lang="en-US" sz="1900" dirty="0"/>
              <a:t> </a:t>
            </a:r>
            <a:r>
              <a:rPr lang="en-US" sz="1900" dirty="0" err="1"/>
              <a:t>daya</a:t>
            </a:r>
            <a:r>
              <a:rPr lang="en-US" sz="1900" dirty="0"/>
              <a:t> </a:t>
            </a:r>
            <a:r>
              <a:rPr lang="en-US" sz="1900" dirty="0" err="1"/>
              <a:t>seefisien</a:t>
            </a:r>
            <a:r>
              <a:rPr lang="en-US" sz="1900" dirty="0"/>
              <a:t> </a:t>
            </a:r>
            <a:r>
              <a:rPr lang="en-US" sz="1900" dirty="0" err="1"/>
              <a:t>mungkin</a:t>
            </a:r>
            <a:r>
              <a:rPr lang="en-US" sz="1900" dirty="0"/>
              <a:t>, </a:t>
            </a:r>
            <a:r>
              <a:rPr lang="en-US" sz="1900" dirty="0" err="1"/>
              <a:t>memang</a:t>
            </a:r>
            <a:r>
              <a:rPr lang="en-US" sz="1900" dirty="0"/>
              <a:t> </a:t>
            </a:r>
            <a:r>
              <a:rPr lang="en-US" sz="1900" dirty="0" err="1"/>
              <a:t>menjadi</a:t>
            </a:r>
            <a:r>
              <a:rPr lang="en-US" sz="1900" dirty="0"/>
              <a:t> </a:t>
            </a:r>
            <a:r>
              <a:rPr lang="en-US" sz="1900" dirty="0" err="1"/>
              <a:t>prioritas</a:t>
            </a:r>
            <a:r>
              <a:rPr lang="en-US" sz="1900" dirty="0"/>
              <a:t> </a:t>
            </a:r>
            <a:r>
              <a:rPr lang="en-US" sz="1900" dirty="0" err="1"/>
              <a:t>utama</a:t>
            </a:r>
            <a:r>
              <a:rPr lang="en-US" sz="1900" dirty="0"/>
              <a:t> </a:t>
            </a:r>
            <a:r>
              <a:rPr lang="en-US" sz="1900" dirty="0" err="1"/>
              <a:t>sebuah</a:t>
            </a:r>
            <a:r>
              <a:rPr lang="en-US" sz="1900" dirty="0"/>
              <a:t> </a:t>
            </a:r>
            <a:r>
              <a:rPr lang="en-US" sz="1900" dirty="0" err="1"/>
              <a:t>perusahaan</a:t>
            </a:r>
            <a:r>
              <a:rPr lang="en-US" sz="1900" dirty="0" smtClean="0"/>
              <a:t>.</a:t>
            </a:r>
          </a:p>
          <a:p>
            <a:pPr algn="ctr"/>
            <a:endParaRPr lang="en-US" sz="1900" dirty="0"/>
          </a:p>
          <a:p>
            <a:pPr algn="ctr"/>
            <a:r>
              <a:rPr lang="en-US" sz="1900" dirty="0" err="1"/>
              <a:t>Tetapi</a:t>
            </a:r>
            <a:r>
              <a:rPr lang="en-US" sz="1900" dirty="0"/>
              <a:t> </a:t>
            </a:r>
            <a:r>
              <a:rPr lang="en-US" sz="1900" dirty="0" err="1"/>
              <a:t>tidak</a:t>
            </a:r>
            <a:r>
              <a:rPr lang="en-US" sz="1900" dirty="0"/>
              <a:t> </a:t>
            </a:r>
            <a:r>
              <a:rPr lang="en-US" sz="1900" dirty="0" err="1"/>
              <a:t>hanya</a:t>
            </a:r>
            <a:r>
              <a:rPr lang="en-US" sz="1900" dirty="0"/>
              <a:t> </a:t>
            </a:r>
            <a:r>
              <a:rPr lang="en-US" sz="1900" dirty="0" err="1"/>
              <a:t>keuntungan</a:t>
            </a:r>
            <a:r>
              <a:rPr lang="en-US" sz="1900" dirty="0"/>
              <a:t> yang </a:t>
            </a:r>
            <a:r>
              <a:rPr lang="en-US" sz="1900" dirty="0" err="1"/>
              <a:t>menjadi</a:t>
            </a:r>
            <a:r>
              <a:rPr lang="en-US" sz="1900" dirty="0"/>
              <a:t> </a:t>
            </a:r>
            <a:r>
              <a:rPr lang="en-US" sz="1900" dirty="0" err="1"/>
              <a:t>prioritas</a:t>
            </a:r>
            <a:r>
              <a:rPr lang="en-US" sz="1900" dirty="0"/>
              <a:t> </a:t>
            </a:r>
            <a:r>
              <a:rPr lang="en-US" sz="1900" dirty="0" err="1"/>
              <a:t>utama</a:t>
            </a:r>
            <a:r>
              <a:rPr lang="en-US" sz="1900" dirty="0"/>
              <a:t> </a:t>
            </a:r>
            <a:r>
              <a:rPr lang="en-US" sz="1900" dirty="0" err="1"/>
              <a:t>perusahaaan</a:t>
            </a:r>
            <a:r>
              <a:rPr lang="en-US" sz="1900" dirty="0"/>
              <a:t>, </a:t>
            </a:r>
            <a:r>
              <a:rPr lang="en-US" sz="1900" dirty="0" err="1"/>
              <a:t>eksistensi</a:t>
            </a:r>
            <a:r>
              <a:rPr lang="en-US" sz="1900" dirty="0"/>
              <a:t>, </a:t>
            </a:r>
            <a:r>
              <a:rPr lang="en-US" sz="1900" dirty="0" err="1"/>
              <a:t>dan</a:t>
            </a:r>
            <a:r>
              <a:rPr lang="en-US" sz="1900" dirty="0"/>
              <a:t> </a:t>
            </a:r>
            <a:r>
              <a:rPr lang="en-US" sz="1900" dirty="0" err="1"/>
              <a:t>reputasi</a:t>
            </a:r>
            <a:r>
              <a:rPr lang="en-US" sz="1900" dirty="0"/>
              <a:t> yang </a:t>
            </a:r>
            <a:r>
              <a:rPr lang="en-US" sz="1900" dirty="0" err="1"/>
              <a:t>baik</a:t>
            </a:r>
            <a:r>
              <a:rPr lang="en-US" sz="1900" dirty="0"/>
              <a:t> </a:t>
            </a:r>
            <a:r>
              <a:rPr lang="en-US" sz="1900" dirty="0" err="1"/>
              <a:t>juga</a:t>
            </a:r>
            <a:r>
              <a:rPr lang="en-US" sz="1900" dirty="0"/>
              <a:t> </a:t>
            </a:r>
            <a:r>
              <a:rPr lang="en-US" sz="1900" dirty="0" err="1"/>
              <a:t>menjadi</a:t>
            </a:r>
            <a:r>
              <a:rPr lang="en-US" sz="1900" dirty="0"/>
              <a:t> </a:t>
            </a:r>
            <a:r>
              <a:rPr lang="en-US" sz="1900" dirty="0" err="1"/>
              <a:t>hal</a:t>
            </a:r>
            <a:r>
              <a:rPr lang="en-US" sz="1900" dirty="0"/>
              <a:t> </a:t>
            </a:r>
            <a:r>
              <a:rPr lang="en-US" sz="1900" dirty="0" err="1"/>
              <a:t>penting</a:t>
            </a:r>
            <a:r>
              <a:rPr lang="en-US" sz="1900" dirty="0"/>
              <a:t> yang </a:t>
            </a:r>
            <a:r>
              <a:rPr lang="en-US" sz="1900" dirty="0" err="1"/>
              <a:t>diinginkan</a:t>
            </a:r>
            <a:r>
              <a:rPr lang="en-US" sz="1900" dirty="0"/>
              <a:t> </a:t>
            </a:r>
            <a:r>
              <a:rPr lang="en-US" sz="1900" dirty="0" err="1"/>
              <a:t>oleh</a:t>
            </a:r>
            <a:r>
              <a:rPr lang="en-US" sz="1900" dirty="0"/>
              <a:t> </a:t>
            </a:r>
            <a:r>
              <a:rPr lang="en-US" sz="1900" dirty="0" err="1"/>
              <a:t>semua</a:t>
            </a:r>
            <a:r>
              <a:rPr lang="en-US" sz="1900" dirty="0"/>
              <a:t> </a:t>
            </a:r>
            <a:r>
              <a:rPr lang="en-US" sz="1900" dirty="0" err="1"/>
              <a:t>perusahaan</a:t>
            </a:r>
            <a:r>
              <a:rPr lang="en-US" sz="1900" dirty="0"/>
              <a:t>. </a:t>
            </a:r>
          </a:p>
          <a:p>
            <a:pPr algn="ctr"/>
            <a:r>
              <a:rPr lang="en-US" sz="1900" dirty="0"/>
              <a:t>Perusahaan </a:t>
            </a:r>
            <a:r>
              <a:rPr lang="en-US" sz="1900" dirty="0" err="1"/>
              <a:t>bertanggung</a:t>
            </a:r>
            <a:r>
              <a:rPr lang="en-US" sz="1900" dirty="0"/>
              <a:t> </a:t>
            </a:r>
            <a:r>
              <a:rPr lang="en-US" sz="1900" dirty="0" err="1"/>
              <a:t>jawab</a:t>
            </a:r>
            <a:r>
              <a:rPr lang="en-US" sz="1900" dirty="0"/>
              <a:t> </a:t>
            </a:r>
            <a:r>
              <a:rPr lang="en-US" sz="1900" dirty="0" err="1"/>
              <a:t>kepada</a:t>
            </a:r>
            <a:r>
              <a:rPr lang="en-US" sz="1900" dirty="0"/>
              <a:t> </a:t>
            </a:r>
            <a:r>
              <a:rPr lang="en-US" sz="1900" dirty="0" err="1"/>
              <a:t>seluruh</a:t>
            </a:r>
            <a:r>
              <a:rPr lang="en-US" sz="1900" dirty="0"/>
              <a:t> </a:t>
            </a:r>
            <a:r>
              <a:rPr lang="en-US" sz="1900" dirty="0" err="1"/>
              <a:t>pihak</a:t>
            </a:r>
            <a:r>
              <a:rPr lang="en-US" sz="1900" dirty="0"/>
              <a:t> yang </a:t>
            </a:r>
            <a:r>
              <a:rPr lang="en-US" sz="1900" dirty="0" err="1"/>
              <a:t>berkempentingan</a:t>
            </a:r>
            <a:r>
              <a:rPr lang="en-US" sz="1900" dirty="0"/>
              <a:t> </a:t>
            </a:r>
            <a:r>
              <a:rPr lang="en-US" sz="1900" dirty="0" err="1"/>
              <a:t>seperti</a:t>
            </a:r>
            <a:r>
              <a:rPr lang="en-US" sz="1900" dirty="0"/>
              <a:t> </a:t>
            </a:r>
            <a:r>
              <a:rPr lang="en-US" sz="1900" dirty="0" err="1"/>
              <a:t>pemerintah</a:t>
            </a:r>
            <a:r>
              <a:rPr lang="en-US" sz="1900" dirty="0"/>
              <a:t>, </a:t>
            </a:r>
            <a:r>
              <a:rPr lang="en-US" sz="1900" dirty="0" err="1"/>
              <a:t>karyawan</a:t>
            </a:r>
            <a:r>
              <a:rPr lang="en-US" sz="1900" dirty="0"/>
              <a:t>, </a:t>
            </a:r>
            <a:r>
              <a:rPr lang="en-US" sz="1900" dirty="0" err="1"/>
              <a:t>konsumen</a:t>
            </a:r>
            <a:r>
              <a:rPr lang="en-US" sz="1900" dirty="0"/>
              <a:t>, </a:t>
            </a:r>
            <a:r>
              <a:rPr lang="en-US" sz="1900" dirty="0" err="1"/>
              <a:t>dan</a:t>
            </a:r>
            <a:r>
              <a:rPr lang="en-US" sz="1900" dirty="0"/>
              <a:t> </a:t>
            </a:r>
            <a:r>
              <a:rPr lang="en-US" sz="1900" dirty="0" err="1"/>
              <a:t>pemegang</a:t>
            </a:r>
            <a:r>
              <a:rPr lang="en-US" sz="1900" dirty="0"/>
              <a:t> </a:t>
            </a:r>
            <a:r>
              <a:rPr lang="en-US" sz="1900" dirty="0" err="1"/>
              <a:t>saham</a:t>
            </a:r>
            <a:r>
              <a:rPr lang="en-US" sz="1900" dirty="0"/>
              <a:t>. </a:t>
            </a:r>
            <a:r>
              <a:rPr lang="en-US" sz="1900" dirty="0" err="1"/>
              <a:t>Tidak</a:t>
            </a:r>
            <a:r>
              <a:rPr lang="en-US" sz="1900" dirty="0"/>
              <a:t> </a:t>
            </a:r>
            <a:r>
              <a:rPr lang="en-US" sz="1900" dirty="0" err="1"/>
              <a:t>hanya</a:t>
            </a:r>
            <a:r>
              <a:rPr lang="en-US" sz="1900" dirty="0"/>
              <a:t> </a:t>
            </a:r>
            <a:r>
              <a:rPr lang="en-US" sz="1900" dirty="0" err="1"/>
              <a:t>pertanggung</a:t>
            </a:r>
            <a:r>
              <a:rPr lang="en-US" sz="1900" dirty="0"/>
              <a:t> </a:t>
            </a:r>
            <a:r>
              <a:rPr lang="en-US" sz="1900" dirty="0" err="1"/>
              <a:t>jawaban</a:t>
            </a:r>
            <a:r>
              <a:rPr lang="en-US" sz="1900" dirty="0"/>
              <a:t> </a:t>
            </a:r>
            <a:r>
              <a:rPr lang="en-US" sz="1900" dirty="0" err="1"/>
              <a:t>dalam</a:t>
            </a:r>
            <a:r>
              <a:rPr lang="en-US" sz="1900" dirty="0"/>
              <a:t> </a:t>
            </a:r>
            <a:r>
              <a:rPr lang="en-US" sz="1900" dirty="0" err="1"/>
              <a:t>bentuk</a:t>
            </a:r>
            <a:r>
              <a:rPr lang="en-US" sz="1900" dirty="0"/>
              <a:t> </a:t>
            </a:r>
            <a:r>
              <a:rPr lang="en-US" sz="1900" dirty="0" err="1"/>
              <a:t>finansial</a:t>
            </a:r>
            <a:r>
              <a:rPr lang="en-US" sz="1900" dirty="0"/>
              <a:t>, </a:t>
            </a:r>
            <a:r>
              <a:rPr lang="en-US" sz="1900" dirty="0" err="1"/>
              <a:t>tetapi</a:t>
            </a:r>
            <a:r>
              <a:rPr lang="en-US" sz="1900" dirty="0"/>
              <a:t> </a:t>
            </a:r>
            <a:r>
              <a:rPr lang="en-US" sz="1900" dirty="0" err="1"/>
              <a:t>ekonomi</a:t>
            </a:r>
            <a:r>
              <a:rPr lang="en-US" sz="1900" dirty="0"/>
              <a:t>, </a:t>
            </a:r>
            <a:r>
              <a:rPr lang="en-US" sz="1900" dirty="0" err="1"/>
              <a:t>sosial</a:t>
            </a:r>
            <a:r>
              <a:rPr lang="en-US" sz="1900" dirty="0"/>
              <a:t>, </a:t>
            </a:r>
            <a:r>
              <a:rPr lang="en-US" sz="1900" dirty="0" err="1"/>
              <a:t>dan</a:t>
            </a:r>
            <a:r>
              <a:rPr lang="en-US" sz="1900" dirty="0"/>
              <a:t> </a:t>
            </a:r>
            <a:r>
              <a:rPr lang="en-US" sz="1900" dirty="0" err="1"/>
              <a:t>lingkungan</a:t>
            </a:r>
            <a:r>
              <a:rPr lang="en-US" sz="1900" dirty="0"/>
              <a:t> </a:t>
            </a:r>
            <a:r>
              <a:rPr lang="en-US" sz="1900" dirty="0" err="1"/>
              <a:t>secara</a:t>
            </a:r>
            <a:r>
              <a:rPr lang="en-US" sz="1900" dirty="0"/>
              <a:t> </a:t>
            </a:r>
            <a:r>
              <a:rPr lang="en-US" sz="1900" dirty="0" err="1"/>
              <a:t>keseluruhan</a:t>
            </a:r>
            <a:r>
              <a:rPr lang="en-US" sz="19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233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52592" y="826493"/>
            <a:ext cx="8591550" cy="628973"/>
          </a:xfrm>
        </p:spPr>
        <p:txBody>
          <a:bodyPr>
            <a:normAutofit fontScale="90000"/>
          </a:bodyPr>
          <a:lstStyle/>
          <a:p>
            <a:pPr algn="ctr"/>
            <a:r>
              <a:rPr lang="fi-FI" b="1" dirty="0">
                <a:latin typeface="Candara" charset="0"/>
              </a:rPr>
              <a:t/>
            </a:r>
            <a:br>
              <a:rPr lang="fi-FI" b="1" dirty="0">
                <a:latin typeface="Candara" charset="0"/>
              </a:rPr>
            </a:br>
            <a:r>
              <a:rPr lang="fi-FI" b="1" dirty="0">
                <a:latin typeface="Candara" charset="0"/>
              </a:rPr>
              <a:t> </a:t>
            </a:r>
            <a:r>
              <a:rPr lang="fi-FI" b="1" dirty="0" smtClean="0">
                <a:latin typeface="Candara" charset="0"/>
              </a:rPr>
              <a:t>ARTI TANGGUNG JAWAB</a:t>
            </a:r>
            <a:br>
              <a:rPr lang="fi-FI" b="1" dirty="0" smtClean="0">
                <a:latin typeface="Candara" charset="0"/>
              </a:rPr>
            </a:br>
            <a:r>
              <a:rPr lang="fi-FI" b="1" dirty="0" smtClean="0">
                <a:latin typeface="Candara" charset="0"/>
              </a:rPr>
              <a:t> SOSIAL PERUSAHAAN</a:t>
            </a:r>
            <a:endParaRPr lang="en-US" b="1" dirty="0">
              <a:latin typeface="Candara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8615" y="1931622"/>
            <a:ext cx="86595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teori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,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mementingkan</a:t>
            </a:r>
            <a:r>
              <a:rPr lang="en-US" sz="2000" dirty="0"/>
              <a:t> </a:t>
            </a:r>
            <a:r>
              <a:rPr lang="en-US" sz="2000" dirty="0" err="1"/>
              <a:t>keuntungan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pemegang</a:t>
            </a:r>
            <a:r>
              <a:rPr lang="en-US" sz="2000" dirty="0"/>
              <a:t> </a:t>
            </a:r>
            <a:r>
              <a:rPr lang="en-US" sz="2000" dirty="0" err="1"/>
              <a:t>saham</a:t>
            </a:r>
            <a:r>
              <a:rPr lang="en-US" sz="2000" dirty="0"/>
              <a:t> </a:t>
            </a:r>
            <a:r>
              <a:rPr lang="en-US" sz="2000" dirty="0" err="1"/>
              <a:t>semata</a:t>
            </a:r>
            <a:r>
              <a:rPr lang="en-US" sz="2000" dirty="0"/>
              <a:t>.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kewajibannya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beroperasi</a:t>
            </a:r>
            <a:r>
              <a:rPr lang="en-US" sz="2000" dirty="0"/>
              <a:t>,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memberikan</a:t>
            </a:r>
            <a:r>
              <a:rPr lang="en-US" sz="2000" dirty="0"/>
              <a:t> </a:t>
            </a:r>
            <a:r>
              <a:rPr lang="en-US" sz="2000" dirty="0" err="1"/>
              <a:t>manfaat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luas</a:t>
            </a:r>
            <a:r>
              <a:rPr lang="en-US" sz="2000" dirty="0"/>
              <a:t>, </a:t>
            </a:r>
            <a:r>
              <a:rPr lang="en-US" sz="2000" dirty="0" err="1"/>
              <a:t>baik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segi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, </a:t>
            </a:r>
            <a:r>
              <a:rPr lang="en-US" sz="2000" dirty="0" err="1"/>
              <a:t>ekonomi</a:t>
            </a:r>
            <a:r>
              <a:rPr lang="en-US" sz="2000" dirty="0"/>
              <a:t>, </a:t>
            </a:r>
            <a:r>
              <a:rPr lang="en-US" sz="2000" dirty="0" err="1"/>
              <a:t>ataupun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.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err="1"/>
              <a:t>Organisasi</a:t>
            </a:r>
            <a:r>
              <a:rPr lang="en-US" sz="2000" dirty="0"/>
              <a:t> </a:t>
            </a:r>
            <a:r>
              <a:rPr lang="en-US" sz="2000" dirty="0" err="1"/>
              <a:t>standarisasi</a:t>
            </a:r>
            <a:r>
              <a:rPr lang="en-US" sz="2000" dirty="0"/>
              <a:t> </a:t>
            </a:r>
            <a:r>
              <a:rPr lang="en-US" sz="2000" dirty="0" err="1"/>
              <a:t>internasional</a:t>
            </a:r>
            <a:r>
              <a:rPr lang="en-US" sz="2000" dirty="0"/>
              <a:t> (ISO) </a:t>
            </a:r>
            <a:r>
              <a:rPr lang="en-US" sz="2000" dirty="0" err="1"/>
              <a:t>menekankan</a:t>
            </a:r>
            <a:r>
              <a:rPr lang="en-US" sz="2000" dirty="0"/>
              <a:t> </a:t>
            </a:r>
            <a:r>
              <a:rPr lang="en-US" sz="2000" dirty="0" err="1"/>
              <a:t>pentingnya</a:t>
            </a:r>
            <a:r>
              <a:rPr lang="en-US" sz="2000" dirty="0"/>
              <a:t> </a:t>
            </a:r>
            <a:r>
              <a:rPr lang="en-US" sz="2000" dirty="0" err="1"/>
              <a:t>kemampuan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menjaga</a:t>
            </a:r>
            <a:r>
              <a:rPr lang="en-US" sz="2000" dirty="0"/>
              <a:t> </a:t>
            </a:r>
            <a:r>
              <a:rPr lang="en-US" sz="2000" dirty="0" err="1"/>
              <a:t>keseimbangan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performa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mengatasi</a:t>
            </a:r>
            <a:r>
              <a:rPr lang="en-US" sz="2000" dirty="0"/>
              <a:t> </a:t>
            </a:r>
            <a:r>
              <a:rPr lang="en-US" sz="2000" dirty="0" err="1"/>
              <a:t>isu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 yang </a:t>
            </a:r>
            <a:r>
              <a:rPr lang="en-US" sz="2000" dirty="0" err="1"/>
              <a:t>muncul</a:t>
            </a:r>
            <a:r>
              <a:rPr lang="en-US" sz="2000" dirty="0"/>
              <a:t> </a:t>
            </a:r>
            <a:r>
              <a:rPr lang="en-US" sz="2000" dirty="0" err="1"/>
              <a:t>akibat</a:t>
            </a:r>
            <a:r>
              <a:rPr lang="en-US" sz="2000" dirty="0"/>
              <a:t> </a:t>
            </a:r>
            <a:r>
              <a:rPr lang="en-US" sz="2000" dirty="0" err="1"/>
              <a:t>operasi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yang </a:t>
            </a:r>
            <a:r>
              <a:rPr lang="en-US" sz="2000" dirty="0" err="1"/>
              <a:t>sedang</a:t>
            </a:r>
            <a:r>
              <a:rPr lang="en-US" sz="2000" dirty="0"/>
              <a:t> </a:t>
            </a:r>
            <a:r>
              <a:rPr lang="en-US" sz="2000" dirty="0" err="1"/>
              <a:t>berjalan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75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66883" y="1677370"/>
            <a:ext cx="7663217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 err="1"/>
              <a:t>Tanggung</a:t>
            </a:r>
            <a:r>
              <a:rPr lang="en-US" sz="2000" dirty="0"/>
              <a:t> </a:t>
            </a:r>
            <a:r>
              <a:rPr lang="en-US" sz="2000" dirty="0" err="1"/>
              <a:t>jawab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merupakan</a:t>
            </a:r>
            <a:r>
              <a:rPr lang="en-US" sz="2000" dirty="0"/>
              <a:t> </a:t>
            </a:r>
            <a:r>
              <a:rPr lang="en-US" sz="2000" dirty="0" err="1"/>
              <a:t>penetapan</a:t>
            </a:r>
            <a:r>
              <a:rPr lang="en-US" sz="2000" dirty="0"/>
              <a:t> </a:t>
            </a:r>
            <a:r>
              <a:rPr lang="en-US" sz="2000" dirty="0" err="1"/>
              <a:t>kebijakan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mempromosikan</a:t>
            </a:r>
            <a:r>
              <a:rPr lang="en-US" sz="2000" dirty="0"/>
              <a:t> </a:t>
            </a:r>
            <a:r>
              <a:rPr lang="en-US" sz="2000" dirty="0" err="1"/>
              <a:t>keseimbangan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keuntungan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keuntungan</a:t>
            </a:r>
            <a:r>
              <a:rPr lang="en-US" sz="2000" dirty="0"/>
              <a:t> yang </a:t>
            </a:r>
            <a:r>
              <a:rPr lang="en-US" sz="2000" dirty="0" err="1"/>
              <a:t>diperoleh</a:t>
            </a:r>
            <a:r>
              <a:rPr lang="en-US" sz="2000" dirty="0"/>
              <a:t> </a:t>
            </a:r>
            <a:r>
              <a:rPr lang="en-US" sz="2000" dirty="0" err="1"/>
              <a:t>masyarakat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keseluruhan</a:t>
            </a:r>
            <a:r>
              <a:rPr lang="en-US" sz="2000" dirty="0"/>
              <a:t>. </a:t>
            </a:r>
            <a:r>
              <a:rPr lang="en-US" sz="2000" dirty="0" err="1"/>
              <a:t>Sekarang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semakin</a:t>
            </a:r>
            <a:r>
              <a:rPr lang="en-US" sz="2000" dirty="0"/>
              <a:t> </a:t>
            </a:r>
            <a:r>
              <a:rPr lang="en-US" sz="2000" dirty="0" err="1"/>
              <a:t>banyak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investor yang </a:t>
            </a:r>
            <a:r>
              <a:rPr lang="en-US" sz="2000" dirty="0" err="1"/>
              <a:t>memiliki</a:t>
            </a:r>
            <a:r>
              <a:rPr lang="en-US" sz="2000" dirty="0"/>
              <a:t> </a:t>
            </a:r>
            <a:r>
              <a:rPr lang="en-US" sz="2000" dirty="0" err="1"/>
              <a:t>komitmen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memperhatikan</a:t>
            </a:r>
            <a:r>
              <a:rPr lang="en-US" sz="2000" dirty="0"/>
              <a:t> </a:t>
            </a:r>
            <a:r>
              <a:rPr lang="en-US" sz="2000" dirty="0" err="1"/>
              <a:t>dampak</a:t>
            </a:r>
            <a:r>
              <a:rPr lang="en-US" sz="2000" dirty="0"/>
              <a:t> </a:t>
            </a:r>
            <a:r>
              <a:rPr lang="en-US" sz="2000" dirty="0" err="1"/>
              <a:t>sosial</a:t>
            </a:r>
            <a:r>
              <a:rPr lang="en-US" sz="2000" dirty="0"/>
              <a:t> yang </a:t>
            </a:r>
            <a:r>
              <a:rPr lang="en-US" sz="2000" dirty="0" err="1"/>
              <a:t>mungkin</a:t>
            </a:r>
            <a:r>
              <a:rPr lang="en-US" sz="2000" dirty="0"/>
              <a:t> </a:t>
            </a:r>
            <a:r>
              <a:rPr lang="en-US" sz="2000" dirty="0" err="1"/>
              <a:t>ditimbulkan</a:t>
            </a:r>
            <a:r>
              <a:rPr lang="en-US" sz="2000" dirty="0"/>
              <a:t> </a:t>
            </a:r>
            <a:r>
              <a:rPr lang="en-US" sz="2000" dirty="0" err="1"/>
              <a:t>sebelum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operasi</a:t>
            </a:r>
            <a:r>
              <a:rPr lang="en-US" sz="2000" dirty="0"/>
              <a:t> </a:t>
            </a:r>
            <a:r>
              <a:rPr lang="en-US" sz="2000" dirty="0" err="1"/>
              <a:t>ataupun</a:t>
            </a:r>
            <a:r>
              <a:rPr lang="en-US" sz="2000" dirty="0"/>
              <a:t> </a:t>
            </a:r>
            <a:r>
              <a:rPr lang="en-US" sz="2000" dirty="0" err="1"/>
              <a:t>berinvestasi</a:t>
            </a:r>
            <a:r>
              <a:rPr lang="en-US" sz="2000" dirty="0"/>
              <a:t>.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adanya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 </a:t>
            </a:r>
            <a:r>
              <a:rPr lang="en-US" sz="2000" dirty="0" err="1"/>
              <a:t>psikologis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pelaku</a:t>
            </a:r>
            <a:r>
              <a:rPr lang="en-US" sz="2000" dirty="0"/>
              <a:t> </a:t>
            </a:r>
            <a:r>
              <a:rPr lang="en-US" sz="2000" dirty="0" err="1"/>
              <a:t>ekonomi</a:t>
            </a:r>
            <a:r>
              <a:rPr lang="en-US" sz="2000" dirty="0"/>
              <a:t> </a:t>
            </a:r>
            <a:r>
              <a:rPr lang="en-US" sz="2000" dirty="0" err="1"/>
              <a:t>mau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mau</a:t>
            </a:r>
            <a:r>
              <a:rPr lang="en-US" sz="2000" dirty="0"/>
              <a:t> </a:t>
            </a:r>
            <a:r>
              <a:rPr lang="en-US" sz="2000" dirty="0" err="1"/>
              <a:t>perusahaan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beradaptasi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fenomena</a:t>
            </a:r>
            <a:r>
              <a:rPr lang="en-US" sz="2000" dirty="0"/>
              <a:t> yang </a:t>
            </a:r>
            <a:r>
              <a:rPr lang="en-US" sz="2000" dirty="0" err="1"/>
              <a:t>sedang</a:t>
            </a:r>
            <a:r>
              <a:rPr lang="en-US" sz="2000" dirty="0"/>
              <a:t> </a:t>
            </a:r>
            <a:r>
              <a:rPr lang="en-US" sz="2000" dirty="0" err="1"/>
              <a:t>terjadi</a:t>
            </a:r>
            <a:r>
              <a:rPr lang="en-US" sz="2000" dirty="0"/>
              <a:t>. Di era </a:t>
            </a:r>
            <a:r>
              <a:rPr lang="en-US" sz="2000" dirty="0" err="1"/>
              <a:t>industrialisasi</a:t>
            </a:r>
            <a:r>
              <a:rPr lang="en-US" sz="2000" dirty="0"/>
              <a:t>, </a:t>
            </a:r>
            <a:r>
              <a:rPr lang="en-US" sz="2000" dirty="0" err="1"/>
              <a:t>dimana</a:t>
            </a:r>
            <a:r>
              <a:rPr lang="en-US" sz="2000" dirty="0"/>
              <a:t> </a:t>
            </a:r>
            <a:r>
              <a:rPr lang="en-US" sz="2000" dirty="0" err="1"/>
              <a:t>konsumen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</a:t>
            </a:r>
            <a:r>
              <a:rPr lang="en-US" sz="2000" dirty="0" err="1"/>
              <a:t>mementingkan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harga</a:t>
            </a:r>
            <a:r>
              <a:rPr lang="en-US" sz="2000" dirty="0"/>
              <a:t> </a:t>
            </a:r>
            <a:r>
              <a:rPr lang="en-US" sz="2000" dirty="0" err="1"/>
              <a:t>murah</a:t>
            </a:r>
            <a:r>
              <a:rPr lang="en-US" sz="2000" dirty="0"/>
              <a:t>, </a:t>
            </a:r>
            <a:r>
              <a:rPr lang="en-US" sz="2000" dirty="0" err="1"/>
              <a:t>sekarang</a:t>
            </a:r>
            <a:r>
              <a:rPr lang="en-US" sz="2000" dirty="0"/>
              <a:t> </a:t>
            </a:r>
            <a:r>
              <a:rPr lang="en-US" sz="2000" dirty="0" err="1"/>
              <a:t>konsumen</a:t>
            </a:r>
            <a:r>
              <a:rPr lang="en-US" sz="2000" dirty="0"/>
              <a:t> </a:t>
            </a:r>
            <a:r>
              <a:rPr lang="en-US" sz="2000" dirty="0" err="1"/>
              <a:t>sudah</a:t>
            </a:r>
            <a:r>
              <a:rPr lang="en-US" sz="2000" dirty="0"/>
              <a:t> </a:t>
            </a:r>
            <a:r>
              <a:rPr lang="en-US" sz="2000" dirty="0" err="1"/>
              <a:t>memikirkan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dampak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yang </a:t>
            </a:r>
            <a:r>
              <a:rPr lang="en-US" sz="2000" dirty="0" err="1"/>
              <a:t>mereka</a:t>
            </a:r>
            <a:r>
              <a:rPr lang="en-US" sz="2000" dirty="0"/>
              <a:t> </a:t>
            </a:r>
            <a:r>
              <a:rPr lang="en-US" sz="2000" dirty="0" err="1"/>
              <a:t>beli</a:t>
            </a:r>
            <a:r>
              <a:rPr lang="en-US" sz="2000" dirty="0"/>
              <a:t> </a:t>
            </a:r>
            <a:r>
              <a:rPr lang="en-US" sz="2000" dirty="0" err="1"/>
              <a:t>terhadap</a:t>
            </a:r>
            <a:r>
              <a:rPr lang="en-US" sz="2000" dirty="0"/>
              <a:t> </a:t>
            </a:r>
            <a:r>
              <a:rPr lang="en-US" sz="2000" dirty="0" err="1"/>
              <a:t>lingkungan</a:t>
            </a:r>
            <a:r>
              <a:rPr lang="en-US" sz="2000" dirty="0"/>
              <a:t>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52450" y="641747"/>
            <a:ext cx="8591550" cy="1056898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fi-FI" b="1" dirty="0" smtClean="0">
                <a:latin typeface="Candara" charset="0"/>
              </a:rPr>
              <a:t/>
            </a:r>
            <a:br>
              <a:rPr lang="fi-FI" b="1" dirty="0" smtClean="0">
                <a:latin typeface="Candara" charset="0"/>
              </a:rPr>
            </a:br>
            <a:r>
              <a:rPr lang="fi-FI" sz="10000" b="1" dirty="0" smtClean="0">
                <a:latin typeface="Candara" charset="0"/>
              </a:rPr>
              <a:t> ARTI TANGGUNG JAWAB</a:t>
            </a:r>
            <a:br>
              <a:rPr lang="fi-FI" sz="10000" b="1" dirty="0" smtClean="0">
                <a:latin typeface="Candara" charset="0"/>
              </a:rPr>
            </a:br>
            <a:r>
              <a:rPr lang="fi-FI" sz="10000" b="1" dirty="0" smtClean="0">
                <a:latin typeface="Candara" charset="0"/>
              </a:rPr>
              <a:t> SOSIAL PERUSAHAAN</a:t>
            </a:r>
            <a:endParaRPr lang="en-US" sz="10000" b="1" dirty="0">
              <a:latin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65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52450" y="641747"/>
            <a:ext cx="8591550" cy="1056898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fi-FI" b="1" dirty="0" smtClean="0">
                <a:latin typeface="Candara" charset="0"/>
              </a:rPr>
              <a:t/>
            </a:r>
            <a:br>
              <a:rPr lang="fi-FI" b="1" dirty="0" smtClean="0">
                <a:latin typeface="Candara" charset="0"/>
              </a:rPr>
            </a:br>
            <a:r>
              <a:rPr lang="fi-FI" sz="10000" b="1" dirty="0" smtClean="0">
                <a:latin typeface="Candara" charset="0"/>
              </a:rPr>
              <a:t> CONTOH TANGGUNG JAWAB SOAIAL PERUSAHAAN</a:t>
            </a:r>
            <a:endParaRPr lang="en-US" sz="10000" b="1" dirty="0">
              <a:latin typeface="Candara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50686" y="1748394"/>
            <a:ext cx="79175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Siapa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kenal</a:t>
            </a:r>
            <a:r>
              <a:rPr lang="en-US" dirty="0"/>
              <a:t> Starbucks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kedai</a:t>
            </a:r>
            <a:r>
              <a:rPr lang="en-US" dirty="0"/>
              <a:t> kopi </a:t>
            </a:r>
            <a:r>
              <a:rPr lang="en-US" dirty="0" err="1"/>
              <a:t>terbesar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Amerika</a:t>
            </a:r>
            <a:r>
              <a:rPr lang="en-US" dirty="0"/>
              <a:t> </a:t>
            </a:r>
            <a:r>
              <a:rPr lang="en-US" dirty="0" err="1"/>
              <a:t>Serikat</a:t>
            </a:r>
            <a:r>
              <a:rPr lang="en-US" dirty="0"/>
              <a:t>. 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Starbucks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tanggung</a:t>
            </a:r>
            <a:r>
              <a:rPr lang="en-US" dirty="0"/>
              <a:t> </a:t>
            </a:r>
            <a:r>
              <a:rPr lang="en-US" dirty="0" err="1"/>
              <a:t>jawab</a:t>
            </a:r>
            <a:r>
              <a:rPr lang="en-US" dirty="0"/>
              <a:t> </a:t>
            </a:r>
            <a:r>
              <a:rPr lang="en-US" dirty="0" err="1"/>
              <a:t>sosialnya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Ethical sourcing. Ethical sourcing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Starbucks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yaitu</a:t>
            </a:r>
            <a:r>
              <a:rPr lang="en-US" dirty="0"/>
              <a:t> kopi.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Perusahaan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meluncurkan</a:t>
            </a:r>
            <a:r>
              <a:rPr lang="en-US" dirty="0"/>
              <a:t> program-program yang </a:t>
            </a:r>
            <a:r>
              <a:rPr lang="en-US" dirty="0" err="1"/>
              <a:t>mendukung</a:t>
            </a:r>
            <a:r>
              <a:rPr lang="en-US" dirty="0"/>
              <a:t>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 kopi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yang </a:t>
            </a:r>
            <a:r>
              <a:rPr lang="en-US" dirty="0" err="1"/>
              <a:t>manusiawi</a:t>
            </a:r>
            <a:r>
              <a:rPr lang="en-US" dirty="0"/>
              <a:t>, </a:t>
            </a:r>
            <a:r>
              <a:rPr lang="en-US" dirty="0" err="1"/>
              <a:t>kesejahteraan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petani</a:t>
            </a:r>
            <a:r>
              <a:rPr lang="en-US" dirty="0"/>
              <a:t> kopi, </a:t>
            </a:r>
            <a:r>
              <a:rPr lang="en-US" dirty="0" err="1"/>
              <a:t>upah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diverifikasi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ditunjuk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starbucks</a:t>
            </a:r>
            <a:r>
              <a:rPr lang="en-US" dirty="0"/>
              <a:t>. Starbucks </a:t>
            </a:r>
            <a:r>
              <a:rPr lang="en-US" dirty="0" err="1"/>
              <a:t>berkomitmen</a:t>
            </a:r>
            <a:r>
              <a:rPr lang="en-US" dirty="0"/>
              <a:t> 100% supply kopi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lah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ethical sourcing.</a:t>
            </a:r>
          </a:p>
          <a:p>
            <a:pPr algn="ctr"/>
            <a:endParaRPr lang="en-US" dirty="0"/>
          </a:p>
          <a:p>
            <a:pPr algn="ctr"/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diperoleh</a:t>
            </a:r>
            <a:r>
              <a:rPr lang="en-US" dirty="0"/>
              <a:t> Starbucks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? Yang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reputasi</a:t>
            </a:r>
            <a:r>
              <a:rPr lang="en-US" dirty="0"/>
              <a:t> yang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keberlangsungan</a:t>
            </a:r>
            <a:r>
              <a:rPr lang="en-US" dirty="0"/>
              <a:t> </a:t>
            </a:r>
            <a:r>
              <a:rPr lang="en-US" dirty="0" err="1"/>
              <a:t>bisnisnya</a:t>
            </a:r>
            <a:r>
              <a:rPr lang="en-US" dirty="0"/>
              <a:t>.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semakin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menyadari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dampak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mempengaruhi</a:t>
            </a:r>
            <a:r>
              <a:rPr lang="en-US" dirty="0"/>
              <a:t> </a:t>
            </a:r>
            <a:r>
              <a:rPr lang="en-US" dirty="0" err="1"/>
              <a:t>bisnis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599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552450" y="641747"/>
            <a:ext cx="8591550" cy="1056898"/>
          </a:xfrm>
          <a:prstGeom prst="rect">
            <a:avLst/>
          </a:prstGeom>
        </p:spPr>
        <p:txBody>
          <a:bodyPr>
            <a:normAutofit fontScale="32500" lnSpcReduction="200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pPr algn="ctr"/>
            <a:r>
              <a:rPr lang="fi-FI" b="1" dirty="0" smtClean="0">
                <a:latin typeface="Candara" charset="0"/>
              </a:rPr>
              <a:t/>
            </a:r>
            <a:br>
              <a:rPr lang="fi-FI" b="1" dirty="0" smtClean="0">
                <a:latin typeface="Candara" charset="0"/>
              </a:rPr>
            </a:br>
            <a:r>
              <a:rPr lang="fi-FI" sz="10000" b="1" dirty="0" smtClean="0">
                <a:latin typeface="Candara" charset="0"/>
              </a:rPr>
              <a:t> UNSUR PENTING TANGGUNG JAWAB SOSIAL PERUSAHAAN</a:t>
            </a:r>
            <a:endParaRPr lang="en-US" sz="10000" b="1" dirty="0">
              <a:latin typeface="Candara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8914" y="2136339"/>
            <a:ext cx="770708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500" dirty="0" err="1"/>
              <a:t>Sulit</a:t>
            </a:r>
            <a:r>
              <a:rPr lang="en-US" sz="2500" dirty="0"/>
              <a:t> </a:t>
            </a:r>
            <a:r>
              <a:rPr lang="en-US" sz="2500" dirty="0" err="1"/>
              <a:t>untuk</a:t>
            </a:r>
            <a:r>
              <a:rPr lang="en-US" sz="2500" dirty="0"/>
              <a:t> </a:t>
            </a:r>
            <a:r>
              <a:rPr lang="en-US" sz="2500" dirty="0" err="1"/>
              <a:t>mengukur</a:t>
            </a:r>
            <a:r>
              <a:rPr lang="en-US" sz="2500" dirty="0"/>
              <a:t> </a:t>
            </a:r>
            <a:r>
              <a:rPr lang="en-US" sz="2500" dirty="0" err="1"/>
              <a:t>berapa</a:t>
            </a:r>
            <a:r>
              <a:rPr lang="en-US" sz="2500" dirty="0"/>
              <a:t> </a:t>
            </a:r>
            <a:r>
              <a:rPr lang="en-US" sz="2500" dirty="0" err="1"/>
              <a:t>besar</a:t>
            </a:r>
            <a:r>
              <a:rPr lang="en-US" sz="2500" dirty="0"/>
              <a:t> </a:t>
            </a:r>
            <a:r>
              <a:rPr lang="en-US" sz="2500" dirty="0" err="1"/>
              <a:t>keuntungan</a:t>
            </a:r>
            <a:r>
              <a:rPr lang="en-US" sz="2500" dirty="0"/>
              <a:t> yang </a:t>
            </a:r>
            <a:r>
              <a:rPr lang="en-US" sz="2500" dirty="0" err="1"/>
              <a:t>perusahaan</a:t>
            </a:r>
            <a:r>
              <a:rPr lang="en-US" sz="2500" dirty="0"/>
              <a:t> </a:t>
            </a:r>
            <a:r>
              <a:rPr lang="en-US" sz="2500" dirty="0" err="1"/>
              <a:t>dapatkan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adanya</a:t>
            </a:r>
            <a:r>
              <a:rPr lang="en-US" sz="2500" dirty="0"/>
              <a:t> corporate social responsibility. Yang </a:t>
            </a:r>
            <a:r>
              <a:rPr lang="en-US" sz="2500" dirty="0" err="1"/>
              <a:t>pasti</a:t>
            </a:r>
            <a:r>
              <a:rPr lang="en-US" sz="2500" dirty="0"/>
              <a:t> </a:t>
            </a:r>
            <a:r>
              <a:rPr lang="en-US" sz="2500" dirty="0" err="1"/>
              <a:t>dengan</a:t>
            </a:r>
            <a:r>
              <a:rPr lang="en-US" sz="2500" dirty="0"/>
              <a:t> </a:t>
            </a:r>
            <a:r>
              <a:rPr lang="en-US" sz="2500" dirty="0" err="1"/>
              <a:t>melunasi</a:t>
            </a:r>
            <a:r>
              <a:rPr lang="en-US" sz="2500" dirty="0"/>
              <a:t> </a:t>
            </a:r>
            <a:r>
              <a:rPr lang="en-US" sz="2500" dirty="0" err="1"/>
              <a:t>tanggung</a:t>
            </a:r>
            <a:r>
              <a:rPr lang="en-US" sz="2500" dirty="0"/>
              <a:t> </a:t>
            </a:r>
            <a:r>
              <a:rPr lang="en-US" sz="2500" dirty="0" err="1"/>
              <a:t>jawabnya</a:t>
            </a:r>
            <a:r>
              <a:rPr lang="en-US" sz="2500" dirty="0"/>
              <a:t> </a:t>
            </a:r>
            <a:r>
              <a:rPr lang="en-US" sz="2500" dirty="0" err="1"/>
              <a:t>sosialnya</a:t>
            </a:r>
            <a:r>
              <a:rPr lang="en-US" sz="2500" dirty="0"/>
              <a:t> </a:t>
            </a:r>
            <a:r>
              <a:rPr lang="en-US" sz="2500" dirty="0" err="1"/>
              <a:t>perusahaan</a:t>
            </a:r>
            <a:r>
              <a:rPr lang="en-US" sz="2500" dirty="0"/>
              <a:t> </a:t>
            </a:r>
            <a:r>
              <a:rPr lang="en-US" sz="2500" dirty="0" err="1"/>
              <a:t>akan</a:t>
            </a:r>
            <a:r>
              <a:rPr lang="en-US" sz="2500" dirty="0"/>
              <a:t> </a:t>
            </a:r>
            <a:r>
              <a:rPr lang="en-US" sz="2500" dirty="0" err="1"/>
              <a:t>mendapatkan</a:t>
            </a:r>
            <a:r>
              <a:rPr lang="en-US" sz="2500" dirty="0"/>
              <a:t> </a:t>
            </a:r>
            <a:r>
              <a:rPr lang="en-US" sz="2500" dirty="0" err="1"/>
              <a:t>keuntungan</a:t>
            </a:r>
            <a:r>
              <a:rPr lang="en-US" sz="2500" dirty="0"/>
              <a:t>, </a:t>
            </a:r>
            <a:r>
              <a:rPr lang="en-US" sz="2500" dirty="0" err="1"/>
              <a:t>baik</a:t>
            </a:r>
            <a:r>
              <a:rPr lang="en-US" sz="2500" dirty="0"/>
              <a:t> </a:t>
            </a:r>
            <a:r>
              <a:rPr lang="en-US" sz="2500" dirty="0" err="1"/>
              <a:t>itu</a:t>
            </a:r>
            <a:r>
              <a:rPr lang="en-US" sz="2500" dirty="0"/>
              <a:t> </a:t>
            </a:r>
            <a:r>
              <a:rPr lang="en-US" sz="2500" dirty="0" err="1"/>
              <a:t>secara</a:t>
            </a:r>
            <a:r>
              <a:rPr lang="en-US" sz="2500" dirty="0"/>
              <a:t> </a:t>
            </a:r>
            <a:r>
              <a:rPr lang="en-US" sz="2500" dirty="0" err="1"/>
              <a:t>langsung</a:t>
            </a:r>
            <a:r>
              <a:rPr lang="en-US" sz="2500" dirty="0"/>
              <a:t> </a:t>
            </a:r>
            <a:r>
              <a:rPr lang="en-US" sz="2500" dirty="0" err="1"/>
              <a:t>ataupun</a:t>
            </a:r>
            <a:r>
              <a:rPr lang="en-US" sz="2500" dirty="0"/>
              <a:t> </a:t>
            </a:r>
            <a:r>
              <a:rPr lang="en-US" sz="2500" dirty="0" err="1"/>
              <a:t>tidak</a:t>
            </a:r>
            <a:r>
              <a:rPr lang="en-US" sz="2500" dirty="0"/>
              <a:t> </a:t>
            </a:r>
            <a:r>
              <a:rPr lang="en-US" sz="2500" dirty="0" err="1"/>
              <a:t>langsung</a:t>
            </a:r>
            <a:r>
              <a:rPr lang="en-US" sz="25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729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420</TotalTime>
  <Words>914</Words>
  <Application>Microsoft Office PowerPoint</Application>
  <PresentationFormat>On-screen Show (4:3)</PresentationFormat>
  <Paragraphs>91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Soho</vt:lpstr>
      <vt:lpstr>Pertemuan 5</vt:lpstr>
      <vt:lpstr>DAFTAR ISI</vt:lpstr>
      <vt:lpstr>PRESENTASI PERTEMUAN 4  Corporate social responsibility</vt:lpstr>
      <vt:lpstr>PENGENALAN</vt:lpstr>
      <vt:lpstr>PENDAHULUAN</vt:lpstr>
      <vt:lpstr>  ARTI TANGGUNG JAWAB  SOSIAL PERUSAHAAN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AMAN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Pembahasan III</dc:title>
  <dc:creator>Arifin Saleh</dc:creator>
  <cp:lastModifiedBy>GALIH WULANDARI S</cp:lastModifiedBy>
  <cp:revision>34</cp:revision>
  <dcterms:created xsi:type="dcterms:W3CDTF">2014-08-11T10:14:43Z</dcterms:created>
  <dcterms:modified xsi:type="dcterms:W3CDTF">2020-01-19T15:51:49Z</dcterms:modified>
</cp:coreProperties>
</file>