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67" r:id="rId3"/>
    <p:sldId id="268" r:id="rId4"/>
    <p:sldId id="269" r:id="rId5"/>
    <p:sldId id="259" r:id="rId6"/>
    <p:sldId id="270" r:id="rId7"/>
    <p:sldId id="272" r:id="rId8"/>
    <p:sldId id="273" r:id="rId9"/>
    <p:sldId id="274" r:id="rId10"/>
    <p:sldId id="275" r:id="rId11"/>
    <p:sldId id="291" r:id="rId12"/>
    <p:sldId id="282" r:id="rId13"/>
    <p:sldId id="292" r:id="rId14"/>
    <p:sldId id="283" r:id="rId15"/>
    <p:sldId id="293" r:id="rId16"/>
    <p:sldId id="277" r:id="rId17"/>
    <p:sldId id="284" r:id="rId18"/>
    <p:sldId id="285" r:id="rId19"/>
    <p:sldId id="286" r:id="rId20"/>
    <p:sldId id="294" r:id="rId21"/>
    <p:sldId id="278" r:id="rId22"/>
    <p:sldId id="279" r:id="rId23"/>
    <p:sldId id="280" r:id="rId24"/>
    <p:sldId id="287" r:id="rId25"/>
    <p:sldId id="266" r:id="rId26"/>
    <p:sldId id="288" r:id="rId27"/>
    <p:sldId id="289" r:id="rId28"/>
    <p:sldId id="290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8E38014-04B5-AF4E-A6BA-F427CE42F729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38014-04B5-AF4E-A6BA-F427CE42F729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38014-04B5-AF4E-A6BA-F427CE42F729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38014-04B5-AF4E-A6BA-F427CE42F729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8E38014-04B5-AF4E-A6BA-F427CE42F729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38014-04B5-AF4E-A6BA-F427CE42F729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38014-04B5-AF4E-A6BA-F427CE42F729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E38014-04B5-AF4E-A6BA-F427CE42F729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38014-04B5-AF4E-A6BA-F427CE42F729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8E38014-04B5-AF4E-A6BA-F427CE42F729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8E38014-04B5-AF4E-A6BA-F427CE42F729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88E38014-04B5-AF4E-A6BA-F427CE42F729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090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 userDrawn="1"/>
        </p:nvSpPr>
        <p:spPr>
          <a:xfrm>
            <a:off x="0" y="385760"/>
            <a:ext cx="521494" cy="6157915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743325" y="3721100"/>
            <a:ext cx="5400675" cy="158115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500" b="1" dirty="0" smtClean="0"/>
              <a:t>PEMBANGUNAN BERKELANJUTAN</a:t>
            </a:r>
            <a:endParaRPr lang="id-ID" sz="25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d-ID" sz="2500" b="1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sz="2500" b="1" dirty="0" smtClean="0">
                <a:solidFill>
                  <a:schemeClr val="tx1"/>
                </a:solidFill>
              </a:rPr>
              <a:t>ASPEK LIGKUNGAN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sz="2500" b="1" dirty="0" smtClean="0">
                <a:solidFill>
                  <a:srgbClr val="002060"/>
                </a:solidFill>
              </a:rPr>
              <a:t>SOSIAL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sz="2500" b="1" dirty="0" smtClean="0">
                <a:solidFill>
                  <a:srgbClr val="FF0000"/>
                </a:solidFill>
              </a:rPr>
              <a:t>EKONOMI</a:t>
            </a:r>
            <a:endParaRPr lang="en-US" sz="2500" b="1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740150" y="2820692"/>
            <a:ext cx="5119688" cy="729929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id-ID" dirty="0" smtClean="0">
                <a:latin typeface="Algerian" panose="04020705040A02060702" pitchFamily="82" charset="0"/>
              </a:rPr>
              <a:t>Pertemuan 4</a:t>
            </a:r>
            <a:endParaRPr lang="en-US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69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313" y="887165"/>
            <a:ext cx="8838687" cy="619928"/>
          </a:xfrm>
        </p:spPr>
        <p:txBody>
          <a:bodyPr>
            <a:noAutofit/>
          </a:bodyPr>
          <a:lstStyle/>
          <a:p>
            <a:pPr algn="ctr"/>
            <a:r>
              <a:rPr lang="en-US" sz="3000" b="1" i="1" dirty="0" smtClean="0"/>
              <a:t>COMMUNITY DEVELOPMENT </a:t>
            </a:r>
            <a:br>
              <a:rPr lang="en-US" sz="3000" b="1" i="1" dirty="0" smtClean="0"/>
            </a:br>
            <a:r>
              <a:rPr lang="en-US" sz="3000" b="1" i="1" dirty="0" smtClean="0"/>
              <a:t>(PEMBERDAYAAN MASYARAKAT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60296" y="1920240"/>
            <a:ext cx="8595360" cy="493776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2800" b="1" dirty="0" err="1">
                <a:solidFill>
                  <a:srgbClr val="002060"/>
                </a:solidFill>
              </a:rPr>
              <a:t>P</a:t>
            </a:r>
            <a:r>
              <a:rPr lang="en-US" sz="2800" b="1" dirty="0" err="1" smtClean="0">
                <a:solidFill>
                  <a:srgbClr val="002060"/>
                </a:solidFill>
              </a:rPr>
              <a:t>emberdayaan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masyarakat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merupakan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upaya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meningkatkan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harkat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dan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martabat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lapisan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masyarakat</a:t>
            </a:r>
            <a:r>
              <a:rPr lang="en-US" sz="2800" b="1" dirty="0">
                <a:solidFill>
                  <a:srgbClr val="002060"/>
                </a:solidFill>
              </a:rPr>
              <a:t> yang </a:t>
            </a:r>
            <a:r>
              <a:rPr lang="en-US" sz="2800" b="1" dirty="0" err="1">
                <a:solidFill>
                  <a:srgbClr val="002060"/>
                </a:solidFill>
              </a:rPr>
              <a:t>tidak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mampu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melepaskan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diri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dari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perangkap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kemiskinan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dan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keterbelakangan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800" b="1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11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296" y="691065"/>
            <a:ext cx="8838687" cy="6199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i="1" dirty="0" smtClean="0"/>
              <a:t>COMMUNITY DEVELOPMENT </a:t>
            </a:r>
            <a:br>
              <a:rPr lang="en-US" sz="2800" b="1" i="1" dirty="0" smtClean="0"/>
            </a:br>
            <a:r>
              <a:rPr lang="en-US" sz="2800" b="1" i="1" dirty="0" smtClean="0"/>
              <a:t>(PEMBERDAYAAN MASYARAKAT)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60296" y="1578108"/>
            <a:ext cx="8595360" cy="493776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2800" b="1" dirty="0" err="1" smtClean="0">
                <a:solidFill>
                  <a:srgbClr val="002060"/>
                </a:solidFill>
              </a:rPr>
              <a:t>Pemberdayaan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adalah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suatu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upaya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meningkatkan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kemampuan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dan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kemandirian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masyarakat</a:t>
            </a:r>
            <a:r>
              <a:rPr lang="en-US" sz="2800" b="1" dirty="0" smtClean="0">
                <a:solidFill>
                  <a:srgbClr val="002060"/>
                </a:solidFill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2800" b="1" dirty="0">
              <a:solidFill>
                <a:srgbClr val="002060"/>
              </a:solidFill>
              <a:effectLst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800" b="1" dirty="0">
                <a:solidFill>
                  <a:srgbClr val="002060"/>
                </a:solidFill>
              </a:rPr>
              <a:t>Program </a:t>
            </a:r>
            <a:r>
              <a:rPr lang="en-US" sz="2800" b="1" dirty="0" err="1">
                <a:solidFill>
                  <a:srgbClr val="002060"/>
                </a:solidFill>
              </a:rPr>
              <a:t>pemberdayaan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masyarakat</a:t>
            </a:r>
            <a:r>
              <a:rPr lang="en-US" sz="2800" b="1" dirty="0">
                <a:solidFill>
                  <a:srgbClr val="002060"/>
                </a:solidFill>
              </a:rPr>
              <a:t> yang </a:t>
            </a:r>
            <a:r>
              <a:rPr lang="en-US" sz="2800" b="1" dirty="0" err="1">
                <a:solidFill>
                  <a:srgbClr val="002060"/>
                </a:solidFill>
              </a:rPr>
              <a:t>disusun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diintegrasikan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dengan</a:t>
            </a:r>
            <a:r>
              <a:rPr lang="en-US" sz="2800" b="1" dirty="0">
                <a:solidFill>
                  <a:srgbClr val="002060"/>
                </a:solidFill>
              </a:rPr>
              <a:t>  program-program Corporate </a:t>
            </a:r>
            <a:r>
              <a:rPr lang="en-US" sz="2800" b="1" dirty="0" err="1">
                <a:solidFill>
                  <a:srgbClr val="002060"/>
                </a:solidFill>
              </a:rPr>
              <a:t>Sosial</a:t>
            </a:r>
            <a:r>
              <a:rPr lang="en-US" sz="2800" b="1" dirty="0">
                <a:solidFill>
                  <a:srgbClr val="002060"/>
                </a:solidFill>
              </a:rPr>
              <a:t> Responsibility (CSR) </a:t>
            </a:r>
            <a:r>
              <a:rPr lang="en-US" sz="2800" b="1" dirty="0" err="1">
                <a:solidFill>
                  <a:srgbClr val="002060"/>
                </a:solidFill>
              </a:rPr>
              <a:t>atau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tanggung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Jawab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Sosial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Lingkungan</a:t>
            </a:r>
            <a:r>
              <a:rPr lang="en-US" sz="2800" b="1" dirty="0">
                <a:solidFill>
                  <a:srgbClr val="002060"/>
                </a:solidFill>
              </a:rPr>
              <a:t> (TJSL)</a:t>
            </a:r>
            <a:r>
              <a:rPr lang="en-US" sz="2800" b="1" dirty="0" err="1">
                <a:solidFill>
                  <a:srgbClr val="002060"/>
                </a:solidFill>
              </a:rPr>
              <a:t>perusahaan</a:t>
            </a:r>
            <a:r>
              <a:rPr lang="en-US" sz="2800" b="1" dirty="0">
                <a:solidFill>
                  <a:srgbClr val="002060"/>
                </a:solidFill>
              </a:rPr>
              <a:t>, </a:t>
            </a:r>
            <a:r>
              <a:rPr lang="en-US" sz="2800" b="1" dirty="0" err="1">
                <a:solidFill>
                  <a:srgbClr val="002060"/>
                </a:solidFill>
              </a:rPr>
              <a:t>sehingga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dapat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diperoleh</a:t>
            </a:r>
            <a:r>
              <a:rPr lang="en-US" sz="2800" b="1" dirty="0">
                <a:solidFill>
                  <a:srgbClr val="002060"/>
                </a:solidFill>
              </a:rPr>
              <a:t> program </a:t>
            </a:r>
            <a:r>
              <a:rPr lang="en-US" sz="2800" b="1" dirty="0" err="1">
                <a:solidFill>
                  <a:srgbClr val="002060"/>
                </a:solidFill>
              </a:rPr>
              <a:t>pemberdayaan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masyarakat</a:t>
            </a:r>
            <a:r>
              <a:rPr lang="en-US" sz="2800" b="1" dirty="0">
                <a:solidFill>
                  <a:srgbClr val="002060"/>
                </a:solidFill>
              </a:rPr>
              <a:t> yang </a:t>
            </a:r>
            <a:r>
              <a:rPr lang="en-US" sz="2800" b="1" dirty="0" err="1">
                <a:solidFill>
                  <a:srgbClr val="002060"/>
                </a:solidFill>
              </a:rPr>
              <a:t>lebih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integratif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dan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sinergis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2800" b="1" dirty="0" smtClean="0">
              <a:solidFill>
                <a:srgbClr val="002060"/>
              </a:solidFill>
              <a:effectLst/>
            </a:endParaRPr>
          </a:p>
          <a:p>
            <a:pPr>
              <a:lnSpc>
                <a:spcPct val="150000"/>
              </a:lnSpc>
            </a:pP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17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192" y="887737"/>
            <a:ext cx="8591550" cy="515014"/>
          </a:xfrm>
        </p:spPr>
        <p:txBody>
          <a:bodyPr>
            <a:noAutofit/>
          </a:bodyPr>
          <a:lstStyle/>
          <a:p>
            <a:pPr algn="ctr"/>
            <a:r>
              <a:rPr lang="en-US" sz="3000" b="1" dirty="0" smtClean="0"/>
              <a:t>PRINSIP – PRINSIP COMMUNITY DEVELOPMENT (PEMBERDAYAAN MASYARAKAT)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24192" y="1852857"/>
            <a:ext cx="8345487" cy="512033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1312" indent="-342900" algn="just">
              <a:buClr>
                <a:srgbClr val="002060"/>
              </a:buClr>
            </a:pPr>
            <a:r>
              <a:rPr lang="en-US" sz="2500" b="1" i="1" dirty="0">
                <a:solidFill>
                  <a:srgbClr val="002060"/>
                </a:solidFill>
              </a:rPr>
              <a:t>Integrated development</a:t>
            </a:r>
            <a:r>
              <a:rPr lang="en-US" sz="2500" b="1" dirty="0">
                <a:solidFill>
                  <a:srgbClr val="002060"/>
                </a:solidFill>
              </a:rPr>
              <a:t>:  Program </a:t>
            </a:r>
            <a:r>
              <a:rPr lang="en-US" sz="2500" b="1" dirty="0" err="1">
                <a:solidFill>
                  <a:srgbClr val="002060"/>
                </a:solidFill>
              </a:rPr>
              <a:t>pemberdayaan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masyarakat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harus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mencakup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aspek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sosial</a:t>
            </a:r>
            <a:r>
              <a:rPr lang="en-US" sz="2500" b="1" dirty="0">
                <a:solidFill>
                  <a:srgbClr val="002060"/>
                </a:solidFill>
              </a:rPr>
              <a:t>, </a:t>
            </a:r>
            <a:r>
              <a:rPr lang="en-US" sz="2500" b="1" dirty="0" err="1">
                <a:solidFill>
                  <a:srgbClr val="002060"/>
                </a:solidFill>
              </a:rPr>
              <a:t>ekonomi</a:t>
            </a:r>
            <a:r>
              <a:rPr lang="en-US" sz="2500" b="1" dirty="0">
                <a:solidFill>
                  <a:srgbClr val="002060"/>
                </a:solidFill>
              </a:rPr>
              <a:t>, </a:t>
            </a:r>
            <a:r>
              <a:rPr lang="en-US" sz="2500" b="1" dirty="0" err="1">
                <a:solidFill>
                  <a:srgbClr val="002060"/>
                </a:solidFill>
              </a:rPr>
              <a:t>politik</a:t>
            </a:r>
            <a:r>
              <a:rPr lang="en-US" sz="2500" b="1" dirty="0">
                <a:solidFill>
                  <a:srgbClr val="002060"/>
                </a:solidFill>
              </a:rPr>
              <a:t>, </a:t>
            </a:r>
            <a:r>
              <a:rPr lang="en-US" sz="2500" b="1" dirty="0" err="1">
                <a:solidFill>
                  <a:srgbClr val="002060"/>
                </a:solidFill>
              </a:rPr>
              <a:t>budaya</a:t>
            </a:r>
            <a:r>
              <a:rPr lang="en-US" sz="2500" b="1" dirty="0">
                <a:solidFill>
                  <a:srgbClr val="002060"/>
                </a:solidFill>
              </a:rPr>
              <a:t>, </a:t>
            </a:r>
            <a:r>
              <a:rPr lang="en-US" sz="2500" b="1" dirty="0" err="1">
                <a:solidFill>
                  <a:srgbClr val="002060"/>
                </a:solidFill>
              </a:rPr>
              <a:t>lingkungan</a:t>
            </a:r>
            <a:r>
              <a:rPr lang="en-US" sz="2500" b="1" dirty="0">
                <a:solidFill>
                  <a:srgbClr val="002060"/>
                </a:solidFill>
              </a:rPr>
              <a:t>, </a:t>
            </a:r>
            <a:r>
              <a:rPr lang="en-US" sz="2500" b="1" dirty="0" err="1">
                <a:solidFill>
                  <a:srgbClr val="002060"/>
                </a:solidFill>
              </a:rPr>
              <a:t>dan</a:t>
            </a:r>
            <a:r>
              <a:rPr lang="en-US" sz="2500" b="1" dirty="0">
                <a:solidFill>
                  <a:srgbClr val="002060"/>
                </a:solidFill>
              </a:rPr>
              <a:t> personal/spiritual. </a:t>
            </a:r>
            <a:endParaRPr lang="en-US" sz="2500" b="1" dirty="0" smtClean="0">
              <a:solidFill>
                <a:srgbClr val="002060"/>
              </a:solidFill>
            </a:endParaRPr>
          </a:p>
          <a:p>
            <a:pPr marL="341312" indent="-342900" algn="just">
              <a:buClr>
                <a:srgbClr val="002060"/>
              </a:buClr>
            </a:pPr>
            <a:endParaRPr lang="en-US" sz="2500" b="1" dirty="0">
              <a:solidFill>
                <a:srgbClr val="002060"/>
              </a:solidFill>
            </a:endParaRPr>
          </a:p>
          <a:p>
            <a:pPr marL="341312" indent="-342900" algn="just">
              <a:buClr>
                <a:srgbClr val="002060"/>
              </a:buClr>
            </a:pPr>
            <a:r>
              <a:rPr lang="en-US" sz="2500" b="1" i="1" dirty="0">
                <a:solidFill>
                  <a:srgbClr val="002060"/>
                </a:solidFill>
              </a:rPr>
              <a:t>Confronting structural disadvantage</a:t>
            </a:r>
            <a:r>
              <a:rPr lang="en-US" sz="2500" b="1" dirty="0">
                <a:solidFill>
                  <a:srgbClr val="002060"/>
                </a:solidFill>
              </a:rPr>
              <a:t>: </a:t>
            </a:r>
            <a:r>
              <a:rPr lang="en-US" sz="2500" b="1" dirty="0" err="1">
                <a:solidFill>
                  <a:srgbClr val="002060"/>
                </a:solidFill>
              </a:rPr>
              <a:t>Struktural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sosial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dalam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masyarakat</a:t>
            </a:r>
            <a:r>
              <a:rPr lang="en-US" sz="2500" b="1" dirty="0">
                <a:solidFill>
                  <a:srgbClr val="002060"/>
                </a:solidFill>
              </a:rPr>
              <a:t> yang </a:t>
            </a:r>
            <a:r>
              <a:rPr lang="en-US" sz="2500" b="1" dirty="0" err="1">
                <a:solidFill>
                  <a:srgbClr val="002060"/>
                </a:solidFill>
              </a:rPr>
              <a:t>tidak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menguntungkan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dan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menghambat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perkembangan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masyarakat</a:t>
            </a:r>
            <a:r>
              <a:rPr lang="en-US" sz="2500" b="1" dirty="0">
                <a:solidFill>
                  <a:srgbClr val="002060"/>
                </a:solidFill>
              </a:rPr>
              <a:t> yang </a:t>
            </a:r>
            <a:r>
              <a:rPr lang="en-US" sz="2500" b="1" dirty="0" err="1">
                <a:solidFill>
                  <a:srgbClr val="002060"/>
                </a:solidFill>
              </a:rPr>
              <a:t>dihilangkan</a:t>
            </a:r>
            <a:r>
              <a:rPr lang="en-US" sz="2500" b="1" dirty="0">
                <a:solidFill>
                  <a:srgbClr val="002060"/>
                </a:solidFill>
              </a:rPr>
              <a:t>. </a:t>
            </a:r>
            <a:endParaRPr lang="id-ID" sz="2500" b="1" dirty="0" smtClean="0">
              <a:solidFill>
                <a:srgbClr val="002060"/>
              </a:solidFill>
            </a:endParaRPr>
          </a:p>
          <a:p>
            <a:pPr marL="341312" lvl="0" indent="-342900" algn="just">
              <a:buClr>
                <a:srgbClr val="002060"/>
              </a:buClr>
              <a:buFont typeface="+mj-lt"/>
              <a:buAutoNum type="arabicPeriod"/>
            </a:pPr>
            <a:endParaRPr lang="en-US" sz="2500" b="1" dirty="0">
              <a:solidFill>
                <a:srgbClr val="002060"/>
              </a:solidFill>
            </a:endParaRPr>
          </a:p>
          <a:p>
            <a:pPr marL="341312" indent="-342900" algn="just">
              <a:buClr>
                <a:srgbClr val="002060"/>
              </a:buClr>
            </a:pPr>
            <a:r>
              <a:rPr lang="en-US" sz="2500" b="1" i="1" dirty="0">
                <a:solidFill>
                  <a:srgbClr val="002060"/>
                </a:solidFill>
              </a:rPr>
              <a:t>Human rights</a:t>
            </a:r>
            <a:r>
              <a:rPr lang="en-US" sz="2500" b="1" dirty="0">
                <a:solidFill>
                  <a:srgbClr val="002060"/>
                </a:solidFill>
              </a:rPr>
              <a:t>: </a:t>
            </a:r>
            <a:r>
              <a:rPr lang="en-US" sz="2500" b="1" i="1" dirty="0">
                <a:solidFill>
                  <a:srgbClr val="002060"/>
                </a:solidFill>
              </a:rPr>
              <a:t>Protection human rights Promotion human rights </a:t>
            </a:r>
            <a:endParaRPr lang="id-ID" sz="2500" b="1" i="1" dirty="0" smtClean="0">
              <a:solidFill>
                <a:srgbClr val="002060"/>
              </a:solidFill>
            </a:endParaRPr>
          </a:p>
          <a:p>
            <a:pPr marL="341312" lvl="0" indent="-342900" algn="just">
              <a:buClr>
                <a:srgbClr val="002060"/>
              </a:buClr>
              <a:buFont typeface="+mj-lt"/>
              <a:buAutoNum type="arabicPeriod"/>
            </a:pPr>
            <a:endParaRPr lang="en-US" sz="25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40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66632" y="1986931"/>
            <a:ext cx="7731457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2" lvl="0" indent="-342900" algn="just">
              <a:buClr>
                <a:srgbClr val="002060"/>
              </a:buClr>
              <a:buFont typeface="Arial" pitchFamily="34" charset="0"/>
              <a:buChar char="•"/>
            </a:pPr>
            <a:r>
              <a:rPr lang="en-US" sz="2500" b="1" i="1" dirty="0">
                <a:solidFill>
                  <a:srgbClr val="002060"/>
                </a:solidFill>
              </a:rPr>
              <a:t>Sustainability</a:t>
            </a:r>
            <a:r>
              <a:rPr lang="en-US" sz="2500" b="1" dirty="0">
                <a:solidFill>
                  <a:srgbClr val="002060"/>
                </a:solidFill>
              </a:rPr>
              <a:t>:  </a:t>
            </a:r>
            <a:r>
              <a:rPr lang="en-US" sz="2500" b="1" dirty="0" err="1">
                <a:solidFill>
                  <a:srgbClr val="002060"/>
                </a:solidFill>
              </a:rPr>
              <a:t>Penggunaan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sumber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daya</a:t>
            </a:r>
            <a:r>
              <a:rPr lang="en-US" sz="2500" b="1" dirty="0">
                <a:solidFill>
                  <a:srgbClr val="002060"/>
                </a:solidFill>
              </a:rPr>
              <a:t> yang </a:t>
            </a:r>
            <a:r>
              <a:rPr lang="en-US" sz="2500" b="1" dirty="0" err="1">
                <a:solidFill>
                  <a:srgbClr val="002060"/>
                </a:solidFill>
              </a:rPr>
              <a:t>reneweble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daripada</a:t>
            </a:r>
            <a:r>
              <a:rPr lang="en-US" sz="2500" b="1" dirty="0">
                <a:solidFill>
                  <a:srgbClr val="002060"/>
                </a:solidFill>
              </a:rPr>
              <a:t> non </a:t>
            </a:r>
            <a:r>
              <a:rPr lang="en-US" sz="2500" b="1" dirty="0" err="1">
                <a:solidFill>
                  <a:srgbClr val="002060"/>
                </a:solidFill>
              </a:rPr>
              <a:t>reneweble</a:t>
            </a:r>
            <a:r>
              <a:rPr lang="en-US" sz="2500" b="1" dirty="0">
                <a:solidFill>
                  <a:srgbClr val="002060"/>
                </a:solidFill>
              </a:rPr>
              <a:t>. </a:t>
            </a:r>
            <a:r>
              <a:rPr lang="en-US" sz="2500" b="1" dirty="0" err="1">
                <a:solidFill>
                  <a:srgbClr val="002060"/>
                </a:solidFill>
              </a:rPr>
              <a:t>Hilangnya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ketergantungan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masyarakat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membuat</a:t>
            </a:r>
            <a:r>
              <a:rPr lang="en-US" sz="2500" b="1" dirty="0">
                <a:solidFill>
                  <a:srgbClr val="002060"/>
                </a:solidFill>
              </a:rPr>
              <a:t> program </a:t>
            </a:r>
            <a:r>
              <a:rPr lang="en-US" sz="2500" b="1" dirty="0" err="1">
                <a:solidFill>
                  <a:srgbClr val="002060"/>
                </a:solidFill>
              </a:rPr>
              <a:t>bisa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berkelanjutan</a:t>
            </a:r>
            <a:r>
              <a:rPr lang="en-US" sz="2500" b="1" dirty="0">
                <a:solidFill>
                  <a:srgbClr val="002060"/>
                </a:solidFill>
              </a:rPr>
              <a:t>.</a:t>
            </a:r>
            <a:endParaRPr lang="id-ID" sz="2500" b="1" dirty="0">
              <a:solidFill>
                <a:srgbClr val="002060"/>
              </a:solidFill>
            </a:endParaRPr>
          </a:p>
          <a:p>
            <a:pPr marL="341312" lvl="0" indent="-342900" algn="just">
              <a:buClr>
                <a:srgbClr val="002060"/>
              </a:buClr>
              <a:buFont typeface="+mj-lt"/>
              <a:buAutoNum type="arabicPeriod"/>
            </a:pPr>
            <a:endParaRPr lang="en-US" sz="2500" b="1" dirty="0">
              <a:solidFill>
                <a:srgbClr val="002060"/>
              </a:solidFill>
            </a:endParaRPr>
          </a:p>
          <a:p>
            <a:pPr marL="341312" lvl="0" indent="-342900" algn="just">
              <a:buClr>
                <a:srgbClr val="002060"/>
              </a:buClr>
              <a:buFont typeface="Arial" pitchFamily="34" charset="0"/>
              <a:buChar char="•"/>
            </a:pPr>
            <a:r>
              <a:rPr lang="en-US" sz="2500" b="1" i="1" dirty="0">
                <a:solidFill>
                  <a:srgbClr val="002060"/>
                </a:solidFill>
              </a:rPr>
              <a:t>Empowerment</a:t>
            </a:r>
            <a:r>
              <a:rPr lang="en-US" sz="2500" b="1" dirty="0">
                <a:solidFill>
                  <a:srgbClr val="002060"/>
                </a:solidFill>
              </a:rPr>
              <a:t>:  </a:t>
            </a:r>
            <a:r>
              <a:rPr lang="en-US" sz="2500" b="1" dirty="0" err="1">
                <a:solidFill>
                  <a:srgbClr val="002060"/>
                </a:solidFill>
              </a:rPr>
              <a:t>Menyediakan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sumber</a:t>
            </a:r>
            <a:r>
              <a:rPr lang="en-US" sz="2500" b="1" dirty="0">
                <a:solidFill>
                  <a:srgbClr val="002060"/>
                </a:solidFill>
              </a:rPr>
              <a:t>, </a:t>
            </a:r>
            <a:r>
              <a:rPr lang="en-US" sz="2500" b="1" dirty="0" err="1">
                <a:solidFill>
                  <a:srgbClr val="002060"/>
                </a:solidFill>
              </a:rPr>
              <a:t>kesempatan</a:t>
            </a:r>
            <a:r>
              <a:rPr lang="en-US" sz="2500" b="1" dirty="0">
                <a:solidFill>
                  <a:srgbClr val="002060"/>
                </a:solidFill>
              </a:rPr>
              <a:t>, </a:t>
            </a:r>
            <a:r>
              <a:rPr lang="en-US" sz="2500" b="1" dirty="0" err="1">
                <a:solidFill>
                  <a:srgbClr val="002060"/>
                </a:solidFill>
              </a:rPr>
              <a:t>pengetahuan</a:t>
            </a:r>
            <a:r>
              <a:rPr lang="en-US" sz="2500" b="1" dirty="0">
                <a:solidFill>
                  <a:srgbClr val="002060"/>
                </a:solidFill>
              </a:rPr>
              <a:t>, </a:t>
            </a:r>
            <a:r>
              <a:rPr lang="en-US" sz="2500" b="1" dirty="0" err="1">
                <a:solidFill>
                  <a:srgbClr val="002060"/>
                </a:solidFill>
              </a:rPr>
              <a:t>dan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keterampilan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untuk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meningkatkan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kapasitas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warga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masyarakat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untuk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menentukan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masa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depannya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sendiri</a:t>
            </a:r>
            <a:r>
              <a:rPr lang="en-US" sz="2500" b="1" dirty="0">
                <a:solidFill>
                  <a:srgbClr val="002060"/>
                </a:solidFill>
              </a:rPr>
              <a:t>, </a:t>
            </a:r>
            <a:r>
              <a:rPr lang="en-US" sz="2500" b="1" dirty="0" err="1">
                <a:solidFill>
                  <a:srgbClr val="002060"/>
                </a:solidFill>
              </a:rPr>
              <a:t>dan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berpartisipasi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dalam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dan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mempengaruhi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kehidupan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masyarakatnya</a:t>
            </a:r>
            <a:r>
              <a:rPr lang="en-US" sz="2500" b="1" dirty="0">
                <a:solidFill>
                  <a:srgbClr val="002060"/>
                </a:solidFill>
              </a:rPr>
              <a:t>.</a:t>
            </a:r>
          </a:p>
          <a:p>
            <a:pPr marL="341312" indent="-342900" algn="just">
              <a:buClr>
                <a:srgbClr val="002060"/>
              </a:buClr>
              <a:buFont typeface="+mj-lt"/>
              <a:buAutoNum type="arabicPeriod"/>
            </a:pPr>
            <a:endParaRPr lang="en-US" sz="2500" b="1" dirty="0">
              <a:solidFill>
                <a:srgbClr val="002060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52450" y="617215"/>
            <a:ext cx="8591550" cy="51501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ts val="400"/>
              </a:spcBef>
              <a:buNone/>
              <a:defRPr sz="3600" b="0" kern="1200" cap="none" spc="0" baseline="0">
                <a:solidFill>
                  <a:schemeClr val="tx2"/>
                </a:solidFill>
                <a:latin typeface="+mj-lt"/>
                <a:ea typeface="+mj-ea"/>
                <a:cs typeface="Tunga" pitchFamily="2"/>
              </a:defRPr>
            </a:lvl1pPr>
          </a:lstStyle>
          <a:p>
            <a:pPr algn="ctr"/>
            <a:r>
              <a:rPr lang="en-US" sz="3000" b="1" dirty="0" smtClean="0"/>
              <a:t>PRINSIP – PRINSIP COMMUNITY DEVELOPMENT (PEMBERDAYAAN MASYARAKAT)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66343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24192" y="1729891"/>
            <a:ext cx="8345487" cy="5151327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indent="-342900">
              <a:buClr>
                <a:srgbClr val="002060"/>
              </a:buClr>
            </a:pPr>
            <a:r>
              <a:rPr lang="en-US" sz="2500" b="1" i="1" dirty="0" smtClean="0">
                <a:solidFill>
                  <a:srgbClr val="002060"/>
                </a:solidFill>
              </a:rPr>
              <a:t>The </a:t>
            </a:r>
            <a:r>
              <a:rPr lang="en-US" sz="2500" b="1" i="1" dirty="0">
                <a:solidFill>
                  <a:srgbClr val="002060"/>
                </a:solidFill>
              </a:rPr>
              <a:t>personal and the political</a:t>
            </a:r>
            <a:r>
              <a:rPr lang="en-US" sz="2500" b="1" dirty="0">
                <a:solidFill>
                  <a:srgbClr val="002060"/>
                </a:solidFill>
              </a:rPr>
              <a:t>:  </a:t>
            </a:r>
            <a:r>
              <a:rPr lang="en-US" sz="2500" b="1" dirty="0" err="1">
                <a:solidFill>
                  <a:srgbClr val="002060"/>
                </a:solidFill>
              </a:rPr>
              <a:t>Permasalahan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pribadi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dan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publik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saling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berkaitan</a:t>
            </a:r>
            <a:r>
              <a:rPr lang="en-US" sz="2500" b="1" dirty="0" smtClean="0">
                <a:solidFill>
                  <a:srgbClr val="002060"/>
                </a:solidFill>
              </a:rPr>
              <a:t>.</a:t>
            </a:r>
            <a:endParaRPr lang="id-ID" sz="2500" b="1" dirty="0" smtClean="0">
              <a:solidFill>
                <a:srgbClr val="002060"/>
              </a:solidFill>
            </a:endParaRPr>
          </a:p>
          <a:p>
            <a:pPr marL="342900" lvl="0" indent="-342900">
              <a:buClr>
                <a:srgbClr val="002060"/>
              </a:buClr>
              <a:buFont typeface="+mj-lt"/>
              <a:buAutoNum type="arabicPeriod" startAt="6"/>
            </a:pPr>
            <a:endParaRPr lang="en-US" sz="2500" b="1" dirty="0">
              <a:solidFill>
                <a:srgbClr val="002060"/>
              </a:solidFill>
            </a:endParaRPr>
          </a:p>
          <a:p>
            <a:pPr marL="342900" indent="-342900">
              <a:buClr>
                <a:srgbClr val="002060"/>
              </a:buClr>
            </a:pPr>
            <a:r>
              <a:rPr lang="en-US" sz="2500" b="1" i="1" dirty="0">
                <a:solidFill>
                  <a:srgbClr val="002060"/>
                </a:solidFill>
              </a:rPr>
              <a:t>Community ownership</a:t>
            </a:r>
            <a:r>
              <a:rPr lang="en-US" sz="2500" b="1" dirty="0">
                <a:solidFill>
                  <a:srgbClr val="002060"/>
                </a:solidFill>
              </a:rPr>
              <a:t>:  </a:t>
            </a:r>
            <a:r>
              <a:rPr lang="en-US" sz="2500" b="1" dirty="0" err="1">
                <a:solidFill>
                  <a:srgbClr val="002060"/>
                </a:solidFill>
              </a:rPr>
              <a:t>Aset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masyarakat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bersama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perlu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untuk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perkembangan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warganya</a:t>
            </a:r>
            <a:r>
              <a:rPr lang="en-US" sz="2500" b="1" dirty="0">
                <a:solidFill>
                  <a:srgbClr val="002060"/>
                </a:solidFill>
              </a:rPr>
              <a:t>. </a:t>
            </a:r>
            <a:endParaRPr lang="id-ID" sz="2500" b="1" dirty="0" smtClean="0">
              <a:solidFill>
                <a:srgbClr val="002060"/>
              </a:solidFill>
            </a:endParaRPr>
          </a:p>
          <a:p>
            <a:pPr marL="342900" lvl="0" indent="-342900">
              <a:buClr>
                <a:srgbClr val="002060"/>
              </a:buClr>
              <a:buFont typeface="+mj-lt"/>
              <a:buAutoNum type="arabicPeriod" startAt="6"/>
            </a:pPr>
            <a:endParaRPr lang="en-US" sz="2500" b="1" dirty="0">
              <a:solidFill>
                <a:srgbClr val="002060"/>
              </a:solidFill>
            </a:endParaRPr>
          </a:p>
          <a:p>
            <a:pPr marL="342900" indent="-342900">
              <a:buClr>
                <a:srgbClr val="002060"/>
              </a:buClr>
            </a:pPr>
            <a:r>
              <a:rPr lang="en-US" sz="2500" b="1" i="1" dirty="0">
                <a:solidFill>
                  <a:srgbClr val="002060"/>
                </a:solidFill>
              </a:rPr>
              <a:t>Self reliance</a:t>
            </a:r>
            <a:r>
              <a:rPr lang="en-US" sz="2500" b="1" dirty="0">
                <a:solidFill>
                  <a:srgbClr val="002060"/>
                </a:solidFill>
              </a:rPr>
              <a:t>:  </a:t>
            </a:r>
            <a:r>
              <a:rPr lang="en-US" sz="2500" b="1" dirty="0" err="1">
                <a:solidFill>
                  <a:srgbClr val="002060"/>
                </a:solidFill>
              </a:rPr>
              <a:t>Masyarakat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harus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berusaha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untuk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menggunakan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sumber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daya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miliknya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daripada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tergantung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kepada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dukungan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eksternal</a:t>
            </a:r>
            <a:r>
              <a:rPr lang="en-US" sz="2500" b="1" dirty="0" smtClean="0">
                <a:solidFill>
                  <a:srgbClr val="002060"/>
                </a:solidFill>
              </a:rPr>
              <a:t>.</a:t>
            </a:r>
            <a:endParaRPr lang="id-ID" sz="2500" b="1" dirty="0" smtClean="0">
              <a:solidFill>
                <a:srgbClr val="002060"/>
              </a:solidFill>
            </a:endParaRPr>
          </a:p>
          <a:p>
            <a:pPr marL="342900" lvl="0" indent="-342900">
              <a:buClr>
                <a:srgbClr val="002060"/>
              </a:buClr>
              <a:buFont typeface="+mj-lt"/>
              <a:buAutoNum type="arabicPeriod" startAt="6"/>
            </a:pPr>
            <a:endParaRPr lang="en-US" sz="2500" b="1" dirty="0">
              <a:solidFill>
                <a:srgbClr val="00206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47022" y="577048"/>
            <a:ext cx="849697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000" b="1" dirty="0">
                <a:solidFill>
                  <a:srgbClr val="2E2224"/>
                </a:solidFill>
              </a:rPr>
              <a:t>PRINSIP – PRINSIP COMMUNITY DEVELOPMENT </a:t>
            </a:r>
            <a:endParaRPr lang="en-US" sz="3000" b="1" dirty="0" smtClean="0">
              <a:solidFill>
                <a:srgbClr val="2E2224"/>
              </a:solidFill>
            </a:endParaRPr>
          </a:p>
          <a:p>
            <a:pPr lvl="0" algn="ctr"/>
            <a:r>
              <a:rPr lang="en-US" sz="3000" b="1" dirty="0" smtClean="0">
                <a:solidFill>
                  <a:srgbClr val="2E2224"/>
                </a:solidFill>
              </a:rPr>
              <a:t>(</a:t>
            </a:r>
            <a:r>
              <a:rPr lang="en-US" sz="3000" b="1" dirty="0">
                <a:solidFill>
                  <a:srgbClr val="2E2224"/>
                </a:solidFill>
              </a:rPr>
              <a:t>PEMBERDAYAAN MASYARAKAT)</a:t>
            </a:r>
            <a:endParaRPr lang="en-US" sz="3000" dirty="0">
              <a:solidFill>
                <a:srgbClr val="2E22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37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9336" y="1773410"/>
            <a:ext cx="7731457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Clr>
                <a:srgbClr val="002060"/>
              </a:buClr>
              <a:buFont typeface="Arial" pitchFamily="34" charset="0"/>
              <a:buChar char="•"/>
            </a:pPr>
            <a:r>
              <a:rPr lang="en-US" sz="2000" b="1" i="1" dirty="0">
                <a:solidFill>
                  <a:srgbClr val="002060"/>
                </a:solidFill>
              </a:rPr>
              <a:t>Independence from state</a:t>
            </a:r>
            <a:r>
              <a:rPr lang="en-US" sz="2000" b="1" dirty="0">
                <a:solidFill>
                  <a:srgbClr val="002060"/>
                </a:solidFill>
              </a:rPr>
              <a:t>:  </a:t>
            </a:r>
            <a:r>
              <a:rPr lang="en-US" sz="2000" b="1" dirty="0" err="1">
                <a:solidFill>
                  <a:srgbClr val="002060"/>
                </a:solidFill>
              </a:rPr>
              <a:t>Sedapat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mungkin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tidak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tergantung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kepada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sumber-sumber</a:t>
            </a:r>
            <a:r>
              <a:rPr lang="en-US" sz="2000" b="1" dirty="0">
                <a:solidFill>
                  <a:srgbClr val="002060"/>
                </a:solidFill>
              </a:rPr>
              <a:t> yang </a:t>
            </a:r>
            <a:r>
              <a:rPr lang="en-US" sz="2000" b="1" dirty="0" err="1">
                <a:solidFill>
                  <a:srgbClr val="002060"/>
                </a:solidFill>
              </a:rPr>
              <a:t>diberikan</a:t>
            </a:r>
            <a:r>
              <a:rPr lang="en-US" sz="2000" b="1" dirty="0">
                <a:solidFill>
                  <a:srgbClr val="002060"/>
                </a:solidFill>
              </a:rPr>
              <a:t> Negara, </a:t>
            </a:r>
            <a:r>
              <a:rPr lang="en-US" sz="2000" b="1" dirty="0" err="1">
                <a:solidFill>
                  <a:srgbClr val="002060"/>
                </a:solidFill>
              </a:rPr>
              <a:t>sehingga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dapat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mengontrol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negara</a:t>
            </a:r>
            <a:r>
              <a:rPr lang="en-US" sz="2000" b="1" dirty="0">
                <a:solidFill>
                  <a:srgbClr val="002060"/>
                </a:solidFill>
              </a:rPr>
              <a:t>, </a:t>
            </a:r>
            <a:r>
              <a:rPr lang="en-US" sz="2000" b="1" dirty="0" err="1">
                <a:solidFill>
                  <a:srgbClr val="002060"/>
                </a:solidFill>
              </a:rPr>
              <a:t>karena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tidak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ada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kepentingan</a:t>
            </a:r>
            <a:r>
              <a:rPr lang="en-US" sz="2000" b="1" dirty="0">
                <a:solidFill>
                  <a:srgbClr val="002060"/>
                </a:solidFill>
              </a:rPr>
              <a:t>.</a:t>
            </a:r>
            <a:endParaRPr lang="id-ID" sz="2000" b="1" dirty="0">
              <a:solidFill>
                <a:srgbClr val="002060"/>
              </a:solidFill>
            </a:endParaRPr>
          </a:p>
          <a:p>
            <a:pPr marL="342900" lvl="0" indent="-342900" algn="just">
              <a:buClr>
                <a:srgbClr val="002060"/>
              </a:buClr>
              <a:buFont typeface="+mj-lt"/>
              <a:buAutoNum type="arabicPeriod" startAt="6"/>
            </a:pPr>
            <a:endParaRPr lang="en-US" sz="2000" b="1" dirty="0">
              <a:solidFill>
                <a:srgbClr val="002060"/>
              </a:solidFill>
            </a:endParaRPr>
          </a:p>
          <a:p>
            <a:pPr marL="342900" lvl="0" indent="-342900" algn="just">
              <a:buClr>
                <a:srgbClr val="002060"/>
              </a:buClr>
              <a:buFont typeface="Arial" pitchFamily="34" charset="0"/>
              <a:buChar char="•"/>
            </a:pPr>
            <a:r>
              <a:rPr lang="en-US" sz="2000" b="1" i="1" dirty="0" err="1">
                <a:solidFill>
                  <a:srgbClr val="002060"/>
                </a:solidFill>
              </a:rPr>
              <a:t>Immadiate</a:t>
            </a:r>
            <a:r>
              <a:rPr lang="en-US" sz="2000" b="1" i="1" dirty="0">
                <a:solidFill>
                  <a:srgbClr val="002060"/>
                </a:solidFill>
              </a:rPr>
              <a:t> goals and ultimate visions</a:t>
            </a:r>
            <a:r>
              <a:rPr lang="en-US" sz="2000" b="1" dirty="0">
                <a:solidFill>
                  <a:srgbClr val="002060"/>
                </a:solidFill>
              </a:rPr>
              <a:t>:  </a:t>
            </a:r>
            <a:r>
              <a:rPr lang="en-US" sz="2000" b="1" dirty="0" err="1">
                <a:solidFill>
                  <a:srgbClr val="002060"/>
                </a:solidFill>
              </a:rPr>
              <a:t>Immadiate</a:t>
            </a:r>
            <a:r>
              <a:rPr lang="en-US" sz="2000" b="1" dirty="0">
                <a:solidFill>
                  <a:srgbClr val="002060"/>
                </a:solidFill>
              </a:rPr>
              <a:t> goals </a:t>
            </a:r>
            <a:r>
              <a:rPr lang="en-US" sz="2000" b="1" dirty="0" err="1">
                <a:solidFill>
                  <a:srgbClr val="002060"/>
                </a:solidFill>
              </a:rPr>
              <a:t>perlu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segera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dipenuhi</a:t>
            </a:r>
            <a:r>
              <a:rPr lang="en-US" sz="2000" b="1" dirty="0">
                <a:solidFill>
                  <a:srgbClr val="002060"/>
                </a:solidFill>
              </a:rPr>
              <a:t>, </a:t>
            </a:r>
            <a:r>
              <a:rPr lang="en-US" sz="2000" b="1" dirty="0" err="1">
                <a:solidFill>
                  <a:srgbClr val="002060"/>
                </a:solidFill>
              </a:rPr>
              <a:t>tapi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tidak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mengabaikan</a:t>
            </a:r>
            <a:r>
              <a:rPr lang="en-US" sz="2000" b="1" dirty="0">
                <a:solidFill>
                  <a:srgbClr val="002060"/>
                </a:solidFill>
              </a:rPr>
              <a:t> ultimate visions. </a:t>
            </a:r>
            <a:r>
              <a:rPr lang="en-US" sz="2000" b="1" dirty="0" err="1">
                <a:solidFill>
                  <a:srgbClr val="002060"/>
                </a:solidFill>
              </a:rPr>
              <a:t>Pemenuhan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immadiate</a:t>
            </a:r>
            <a:r>
              <a:rPr lang="en-US" sz="2000" b="1" dirty="0">
                <a:solidFill>
                  <a:srgbClr val="002060"/>
                </a:solidFill>
              </a:rPr>
              <a:t> goals </a:t>
            </a:r>
            <a:r>
              <a:rPr lang="en-US" sz="2000" b="1" dirty="0" err="1">
                <a:solidFill>
                  <a:srgbClr val="002060"/>
                </a:solidFill>
              </a:rPr>
              <a:t>dalam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kerangka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pencapaian</a:t>
            </a:r>
            <a:r>
              <a:rPr lang="en-US" sz="2000" b="1" dirty="0">
                <a:solidFill>
                  <a:srgbClr val="002060"/>
                </a:solidFill>
              </a:rPr>
              <a:t> ultimate visions. </a:t>
            </a:r>
            <a:endParaRPr lang="en-US" sz="2000" b="1" dirty="0" smtClean="0">
              <a:solidFill>
                <a:srgbClr val="002060"/>
              </a:solidFill>
            </a:endParaRPr>
          </a:p>
          <a:p>
            <a:pPr marL="342900" lvl="0" indent="-342900" algn="just">
              <a:buClr>
                <a:srgbClr val="002060"/>
              </a:buClr>
              <a:buFont typeface="+mj-lt"/>
              <a:buAutoNum type="arabicPeriod" startAt="6"/>
            </a:pPr>
            <a:endParaRPr lang="en-US" sz="2000" b="1" dirty="0">
              <a:solidFill>
                <a:srgbClr val="002060"/>
              </a:solidFill>
            </a:endParaRPr>
          </a:p>
          <a:p>
            <a:pPr marL="342900" lvl="0" indent="-342900" algn="just">
              <a:buClr>
                <a:srgbClr val="002060"/>
              </a:buClr>
              <a:buFont typeface="Arial" pitchFamily="34" charset="0"/>
              <a:buChar char="•"/>
            </a:pPr>
            <a:r>
              <a:rPr lang="en-US" sz="2000" b="1" dirty="0">
                <a:solidFill>
                  <a:srgbClr val="002060"/>
                </a:solidFill>
              </a:rPr>
              <a:t>Organic development:  </a:t>
            </a:r>
            <a:r>
              <a:rPr lang="en-US" sz="2000" b="1" dirty="0" err="1">
                <a:solidFill>
                  <a:srgbClr val="002060"/>
                </a:solidFill>
              </a:rPr>
              <a:t>Masyarakat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bersifat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organis</a:t>
            </a:r>
            <a:r>
              <a:rPr lang="en-US" sz="2000" b="1" dirty="0">
                <a:solidFill>
                  <a:srgbClr val="002060"/>
                </a:solidFill>
              </a:rPr>
              <a:t>, </a:t>
            </a:r>
            <a:r>
              <a:rPr lang="en-US" sz="2000" b="1" dirty="0" err="1">
                <a:solidFill>
                  <a:srgbClr val="002060"/>
                </a:solidFill>
              </a:rPr>
              <a:t>memiliki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kapasitasnya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sendiri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untuk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berkembang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dan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tergantung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kepada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lingkungannya</a:t>
            </a:r>
            <a:r>
              <a:rPr lang="en-US" sz="2000" b="1" dirty="0">
                <a:solidFill>
                  <a:srgbClr val="002060"/>
                </a:solidFill>
              </a:rPr>
              <a:t>. </a:t>
            </a:r>
            <a:r>
              <a:rPr lang="en-US" sz="2000" b="1" dirty="0" err="1">
                <a:solidFill>
                  <a:srgbClr val="002060"/>
                </a:solidFill>
              </a:rPr>
              <a:t>Pemberdayaan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Masyarakat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merupakan</a:t>
            </a:r>
            <a:r>
              <a:rPr lang="en-US" sz="2000" b="1" dirty="0">
                <a:solidFill>
                  <a:srgbClr val="002060"/>
                </a:solidFill>
              </a:rPr>
              <a:t> proses yang </a:t>
            </a:r>
            <a:r>
              <a:rPr lang="en-US" sz="2000" b="1" dirty="0" err="1">
                <a:solidFill>
                  <a:srgbClr val="002060"/>
                </a:solidFill>
              </a:rPr>
              <a:t>komplek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dan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dinamis</a:t>
            </a:r>
            <a:r>
              <a:rPr lang="en-US" sz="2000" b="1" dirty="0">
                <a:solidFill>
                  <a:srgbClr val="002060"/>
                </a:solidFill>
              </a:rPr>
              <a:t>; </a:t>
            </a:r>
            <a:r>
              <a:rPr lang="en-US" sz="2000" b="1" dirty="0" err="1">
                <a:solidFill>
                  <a:srgbClr val="002060"/>
                </a:solidFill>
              </a:rPr>
              <a:t>seni</a:t>
            </a:r>
            <a:r>
              <a:rPr lang="en-US" sz="2000" b="1" dirty="0">
                <a:solidFill>
                  <a:srgbClr val="002060"/>
                </a:solidFill>
              </a:rPr>
              <a:t>. </a:t>
            </a:r>
          </a:p>
          <a:p>
            <a:pPr marL="342900" lvl="0" indent="-342900" algn="just">
              <a:buClr>
                <a:srgbClr val="002060"/>
              </a:buClr>
              <a:buFont typeface="+mj-lt"/>
              <a:buAutoNum type="arabicPeriod" startAt="6"/>
            </a:pPr>
            <a:endParaRPr lang="en-US" sz="2000" b="1" dirty="0">
              <a:solidFill>
                <a:srgbClr val="002060"/>
              </a:solidFill>
            </a:endParaRPr>
          </a:p>
          <a:p>
            <a:pPr marL="342900" indent="-342900">
              <a:buClr>
                <a:srgbClr val="002060"/>
              </a:buClr>
              <a:buFont typeface="+mj-lt"/>
              <a:buAutoNum type="arabicPeriod" startAt="6"/>
            </a:pP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4716" y="577293"/>
            <a:ext cx="878915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000" b="1" dirty="0">
                <a:solidFill>
                  <a:srgbClr val="2E2224"/>
                </a:solidFill>
              </a:rPr>
              <a:t>PRINSIP – PRINSIP COMMUNITY DEVELOPMENT </a:t>
            </a:r>
          </a:p>
          <a:p>
            <a:pPr lvl="0" algn="ctr"/>
            <a:r>
              <a:rPr lang="en-US" sz="3000" b="1" dirty="0">
                <a:solidFill>
                  <a:srgbClr val="2E2224"/>
                </a:solidFill>
              </a:rPr>
              <a:t>(PEMBERDAYAAN MASYARAKAT)</a:t>
            </a:r>
            <a:endParaRPr lang="en-US" sz="3000" dirty="0">
              <a:solidFill>
                <a:srgbClr val="2E22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94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42440" y="1592956"/>
            <a:ext cx="8327239" cy="544063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5612" indent="-457200" algn="just">
              <a:lnSpc>
                <a:spcPct val="150000"/>
              </a:lnSpc>
              <a:buClr>
                <a:srgbClr val="002060"/>
              </a:buClr>
            </a:pPr>
            <a:r>
              <a:rPr lang="en-US" sz="2000" b="1" i="1" dirty="0" smtClean="0">
                <a:solidFill>
                  <a:srgbClr val="002060"/>
                </a:solidFill>
              </a:rPr>
              <a:t>The </a:t>
            </a:r>
            <a:r>
              <a:rPr lang="en-US" sz="2000" b="1" i="1" dirty="0">
                <a:solidFill>
                  <a:srgbClr val="002060"/>
                </a:solidFill>
              </a:rPr>
              <a:t>pace of development</a:t>
            </a:r>
            <a:r>
              <a:rPr lang="en-US" sz="2000" b="1" dirty="0">
                <a:solidFill>
                  <a:srgbClr val="002060"/>
                </a:solidFill>
              </a:rPr>
              <a:t>:  </a:t>
            </a:r>
            <a:r>
              <a:rPr lang="en-US" sz="2000" b="1" dirty="0" err="1">
                <a:solidFill>
                  <a:srgbClr val="002060"/>
                </a:solidFill>
              </a:rPr>
              <a:t>Masyarakat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tidak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bisa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dipaksa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untuk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berubah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secara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cepat</a:t>
            </a:r>
            <a:r>
              <a:rPr lang="en-US" sz="2000" b="1" dirty="0">
                <a:solidFill>
                  <a:srgbClr val="002060"/>
                </a:solidFill>
              </a:rPr>
              <a:t>; </a:t>
            </a:r>
            <a:r>
              <a:rPr lang="en-US" sz="2000" b="1" dirty="0" err="1">
                <a:solidFill>
                  <a:srgbClr val="002060"/>
                </a:solidFill>
              </a:rPr>
              <a:t>masyarakat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memiliki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kecepatan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berubah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sendiri</a:t>
            </a:r>
            <a:r>
              <a:rPr lang="en-US" sz="2000" b="1" dirty="0">
                <a:solidFill>
                  <a:srgbClr val="002060"/>
                </a:solidFill>
              </a:rPr>
              <a:t>. </a:t>
            </a:r>
          </a:p>
          <a:p>
            <a:pPr marL="455612" indent="-457200" algn="just">
              <a:lnSpc>
                <a:spcPct val="150000"/>
              </a:lnSpc>
              <a:buClr>
                <a:srgbClr val="002060"/>
              </a:buClr>
            </a:pPr>
            <a:r>
              <a:rPr lang="en-US" sz="2000" b="1" i="1" dirty="0">
                <a:solidFill>
                  <a:srgbClr val="002060"/>
                </a:solidFill>
              </a:rPr>
              <a:t>External expertise</a:t>
            </a:r>
            <a:r>
              <a:rPr lang="en-US" sz="2000" b="1" dirty="0">
                <a:solidFill>
                  <a:srgbClr val="002060"/>
                </a:solidFill>
              </a:rPr>
              <a:t>:  </a:t>
            </a:r>
            <a:r>
              <a:rPr lang="en-US" sz="2000" b="1" dirty="0" err="1">
                <a:solidFill>
                  <a:srgbClr val="002060"/>
                </a:solidFill>
              </a:rPr>
              <a:t>Penggunaan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keahlian</a:t>
            </a:r>
            <a:r>
              <a:rPr lang="en-US" sz="2000" b="1" dirty="0">
                <a:solidFill>
                  <a:srgbClr val="002060"/>
                </a:solidFill>
              </a:rPr>
              <a:t> yang </a:t>
            </a:r>
            <a:r>
              <a:rPr lang="en-US" sz="2000" b="1" dirty="0" err="1">
                <a:solidFill>
                  <a:srgbClr val="002060"/>
                </a:solidFill>
              </a:rPr>
              <a:t>berasal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dari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luar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harus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memperhatikan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sifat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unik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dari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masyarakat</a:t>
            </a:r>
            <a:r>
              <a:rPr lang="en-US" sz="2000" b="1" dirty="0">
                <a:solidFill>
                  <a:srgbClr val="002060"/>
                </a:solidFill>
              </a:rPr>
              <a:t> (local context). </a:t>
            </a:r>
            <a:endParaRPr lang="en-US" sz="2000" b="1" dirty="0" smtClean="0">
              <a:solidFill>
                <a:srgbClr val="002060"/>
              </a:solidFill>
            </a:endParaRPr>
          </a:p>
          <a:p>
            <a:pPr marL="455612" indent="-457200" algn="just">
              <a:lnSpc>
                <a:spcPct val="150000"/>
              </a:lnSpc>
              <a:buClr>
                <a:srgbClr val="002060"/>
              </a:buClr>
            </a:pPr>
            <a:r>
              <a:rPr lang="en-US" sz="2000" b="1" dirty="0" err="1">
                <a:solidFill>
                  <a:srgbClr val="002060"/>
                </a:solidFill>
              </a:rPr>
              <a:t>Communtiy</a:t>
            </a:r>
            <a:r>
              <a:rPr lang="en-US" sz="2000" b="1" dirty="0">
                <a:solidFill>
                  <a:srgbClr val="002060"/>
                </a:solidFill>
              </a:rPr>
              <a:t> building:  </a:t>
            </a:r>
            <a:r>
              <a:rPr lang="en-US" sz="2000" b="1" dirty="0" err="1">
                <a:solidFill>
                  <a:srgbClr val="002060"/>
                </a:solidFill>
              </a:rPr>
              <a:t>Pemberdayaan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Masyarakat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berusaha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mencapai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penguatan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interaksi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sosial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dalam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masyarakat</a:t>
            </a:r>
            <a:r>
              <a:rPr lang="en-US" sz="2000" b="1" dirty="0">
                <a:solidFill>
                  <a:srgbClr val="002060"/>
                </a:solidFill>
              </a:rPr>
              <a:t>, </a:t>
            </a:r>
            <a:r>
              <a:rPr lang="en-US" sz="2000" b="1" dirty="0" err="1">
                <a:solidFill>
                  <a:srgbClr val="002060"/>
                </a:solidFill>
              </a:rPr>
              <a:t>kebersamaan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warga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masyarakat</a:t>
            </a:r>
            <a:r>
              <a:rPr lang="en-US" sz="2000" b="1" dirty="0">
                <a:solidFill>
                  <a:srgbClr val="002060"/>
                </a:solidFill>
              </a:rPr>
              <a:t>, </a:t>
            </a:r>
            <a:r>
              <a:rPr lang="en-US" sz="2000" b="1" dirty="0" err="1">
                <a:solidFill>
                  <a:srgbClr val="002060"/>
                </a:solidFill>
              </a:rPr>
              <a:t>membantu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masyarakat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untuk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berkomunikasi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satu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sama</a:t>
            </a:r>
            <a:r>
              <a:rPr lang="en-US" sz="2000" b="1" dirty="0">
                <a:solidFill>
                  <a:srgbClr val="002060"/>
                </a:solidFill>
              </a:rPr>
              <a:t> lain yang </a:t>
            </a:r>
            <a:r>
              <a:rPr lang="en-US" sz="2000" b="1" dirty="0" err="1">
                <a:solidFill>
                  <a:srgbClr val="002060"/>
                </a:solidFill>
              </a:rPr>
              <a:t>dapat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menimbulkan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adanya</a:t>
            </a:r>
            <a:r>
              <a:rPr lang="en-US" sz="2000" b="1" dirty="0">
                <a:solidFill>
                  <a:srgbClr val="002060"/>
                </a:solidFill>
              </a:rPr>
              <a:t> dialog, </a:t>
            </a:r>
            <a:r>
              <a:rPr lang="en-US" sz="2000" b="1" dirty="0" err="1">
                <a:solidFill>
                  <a:srgbClr val="002060"/>
                </a:solidFill>
              </a:rPr>
              <a:t>kesepahaman</a:t>
            </a:r>
            <a:r>
              <a:rPr lang="en-US" sz="2000" b="1" dirty="0">
                <a:solidFill>
                  <a:srgbClr val="002060"/>
                </a:solidFill>
              </a:rPr>
              <a:t>, </a:t>
            </a:r>
            <a:r>
              <a:rPr lang="en-US" sz="2000" b="1" dirty="0" err="1">
                <a:solidFill>
                  <a:srgbClr val="002060"/>
                </a:solidFill>
              </a:rPr>
              <a:t>dan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tindakan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sosial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bersama</a:t>
            </a:r>
            <a:r>
              <a:rPr lang="en-US" sz="2000" b="1" dirty="0">
                <a:solidFill>
                  <a:srgbClr val="002060"/>
                </a:solidFill>
              </a:rPr>
              <a:t>. </a:t>
            </a:r>
          </a:p>
          <a:p>
            <a:pPr marL="455612" lvl="0" indent="-457200" algn="just">
              <a:lnSpc>
                <a:spcPct val="150000"/>
              </a:lnSpc>
              <a:buClr>
                <a:srgbClr val="002060"/>
              </a:buClr>
              <a:buFont typeface="+mj-lt"/>
              <a:buAutoNum type="arabicPeriod" startAt="11"/>
            </a:pP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4716" y="577293"/>
            <a:ext cx="878915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000" b="1" dirty="0">
                <a:solidFill>
                  <a:srgbClr val="2E2224"/>
                </a:solidFill>
              </a:rPr>
              <a:t>PRINSIP – PRINSIP COMMUNITY DEVELOPMENT </a:t>
            </a:r>
          </a:p>
          <a:p>
            <a:pPr lvl="0" algn="ctr"/>
            <a:r>
              <a:rPr lang="en-US" sz="3000" b="1" dirty="0">
                <a:solidFill>
                  <a:srgbClr val="2E2224"/>
                </a:solidFill>
              </a:rPr>
              <a:t>(PEMBERDAYAAN MASYARAKAT)</a:t>
            </a:r>
            <a:endParaRPr lang="en-US" sz="3000" dirty="0">
              <a:solidFill>
                <a:srgbClr val="2E22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31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73436" y="1832805"/>
            <a:ext cx="8296243" cy="544063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5612" indent="-457200" algn="just">
              <a:lnSpc>
                <a:spcPct val="150000"/>
              </a:lnSpc>
              <a:buClr>
                <a:srgbClr val="002060"/>
              </a:buClr>
            </a:pPr>
            <a:r>
              <a:rPr lang="en-US" b="1" i="1" dirty="0" smtClean="0">
                <a:solidFill>
                  <a:srgbClr val="002060"/>
                </a:solidFill>
              </a:rPr>
              <a:t>Process and outcome</a:t>
            </a:r>
            <a:r>
              <a:rPr lang="en-US" b="1" dirty="0" smtClean="0">
                <a:solidFill>
                  <a:srgbClr val="002060"/>
                </a:solidFill>
              </a:rPr>
              <a:t>:  Proses </a:t>
            </a:r>
            <a:r>
              <a:rPr lang="en-US" b="1" dirty="0" err="1" smtClean="0">
                <a:solidFill>
                  <a:srgbClr val="002060"/>
                </a:solidFill>
              </a:rPr>
              <a:t>menentukan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hasil</a:t>
            </a:r>
            <a:r>
              <a:rPr lang="en-US" b="1" dirty="0" smtClean="0">
                <a:solidFill>
                  <a:srgbClr val="002060"/>
                </a:solidFill>
              </a:rPr>
              <a:t>; proses </a:t>
            </a:r>
            <a:r>
              <a:rPr lang="en-US" b="1" dirty="0" err="1" smtClean="0">
                <a:solidFill>
                  <a:srgbClr val="002060"/>
                </a:solidFill>
              </a:rPr>
              <a:t>dan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hasil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harus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terintegrasi</a:t>
            </a:r>
            <a:r>
              <a:rPr lang="en-US" b="1" dirty="0" smtClean="0">
                <a:solidFill>
                  <a:srgbClr val="002060"/>
                </a:solidFill>
              </a:rPr>
              <a:t>. Proses </a:t>
            </a:r>
            <a:r>
              <a:rPr lang="en-US" b="1" dirty="0" err="1" smtClean="0">
                <a:solidFill>
                  <a:srgbClr val="002060"/>
                </a:solidFill>
              </a:rPr>
              <a:t>harus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merefleksikan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hasil;terlalu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berkonsentrasi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pada</a:t>
            </a:r>
            <a:r>
              <a:rPr lang="en-US" b="1" dirty="0" smtClean="0">
                <a:solidFill>
                  <a:srgbClr val="002060"/>
                </a:solidFill>
              </a:rPr>
              <a:t> proses </a:t>
            </a:r>
            <a:r>
              <a:rPr lang="en-US" b="1" dirty="0" err="1" smtClean="0">
                <a:solidFill>
                  <a:srgbClr val="002060"/>
                </a:solidFill>
              </a:rPr>
              <a:t>dapat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menyebabkan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pencapaian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hasil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terabaikan</a:t>
            </a:r>
            <a:r>
              <a:rPr lang="en-US" b="1" dirty="0" smtClean="0">
                <a:solidFill>
                  <a:srgbClr val="002060"/>
                </a:solidFill>
              </a:rPr>
              <a:t>. </a:t>
            </a:r>
          </a:p>
          <a:p>
            <a:pPr marL="455612" indent="-457200" algn="just">
              <a:lnSpc>
                <a:spcPct val="150000"/>
              </a:lnSpc>
              <a:buClr>
                <a:srgbClr val="002060"/>
              </a:buClr>
            </a:pPr>
            <a:r>
              <a:rPr lang="en-US" b="1" i="1" dirty="0" smtClean="0">
                <a:solidFill>
                  <a:srgbClr val="002060"/>
                </a:solidFill>
              </a:rPr>
              <a:t>The </a:t>
            </a:r>
            <a:r>
              <a:rPr lang="en-US" b="1" i="1" dirty="0">
                <a:solidFill>
                  <a:srgbClr val="002060"/>
                </a:solidFill>
              </a:rPr>
              <a:t>integrity of process</a:t>
            </a:r>
            <a:r>
              <a:rPr lang="en-US" b="1" dirty="0">
                <a:solidFill>
                  <a:srgbClr val="002060"/>
                </a:solidFill>
              </a:rPr>
              <a:t>:  Proses yang </a:t>
            </a:r>
            <a:r>
              <a:rPr lang="en-US" b="1" dirty="0" err="1">
                <a:solidFill>
                  <a:srgbClr val="002060"/>
                </a:solidFill>
              </a:rPr>
              <a:t>terjadi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dalam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pemberdayaan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masyarakat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harus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mampu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mencakup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pendekatan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teknik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metode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dan</a:t>
            </a:r>
            <a:r>
              <a:rPr lang="en-US" b="1" dirty="0">
                <a:solidFill>
                  <a:srgbClr val="002060"/>
                </a:solidFill>
              </a:rPr>
              <a:t> lain-lain yang </a:t>
            </a:r>
            <a:r>
              <a:rPr lang="en-US" b="1" dirty="0" err="1">
                <a:solidFill>
                  <a:srgbClr val="002060"/>
                </a:solidFill>
              </a:rPr>
              <a:t>terpadu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saling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mendukung</a:t>
            </a:r>
            <a:r>
              <a:rPr lang="en-US" b="1" dirty="0">
                <a:solidFill>
                  <a:srgbClr val="002060"/>
                </a:solidFill>
              </a:rPr>
              <a:t>.  </a:t>
            </a:r>
          </a:p>
        </p:txBody>
      </p:sp>
      <p:sp>
        <p:nvSpPr>
          <p:cNvPr id="5" name="Rectangle 4"/>
          <p:cNvSpPr/>
          <p:nvPr/>
        </p:nvSpPr>
        <p:spPr>
          <a:xfrm>
            <a:off x="204716" y="577293"/>
            <a:ext cx="878915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000" b="1" dirty="0">
                <a:solidFill>
                  <a:srgbClr val="2E2224"/>
                </a:solidFill>
              </a:rPr>
              <a:t>PRINSIP – PRINSIP COMMUNITY DEVELOPMENT </a:t>
            </a:r>
          </a:p>
          <a:p>
            <a:pPr lvl="0" algn="ctr"/>
            <a:r>
              <a:rPr lang="en-US" sz="3000" b="1" dirty="0">
                <a:solidFill>
                  <a:srgbClr val="2E2224"/>
                </a:solidFill>
              </a:rPr>
              <a:t>(PEMBERDAYAAN MASYARAKAT)</a:t>
            </a:r>
            <a:endParaRPr lang="en-US" sz="3000" dirty="0">
              <a:solidFill>
                <a:srgbClr val="2E22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90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42440" y="1737249"/>
            <a:ext cx="8327239" cy="544063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Clr>
                <a:srgbClr val="002060"/>
              </a:buClr>
            </a:pPr>
            <a:r>
              <a:rPr lang="en-US" sz="2400" b="1" i="1" dirty="0" smtClean="0">
                <a:solidFill>
                  <a:srgbClr val="002060"/>
                </a:solidFill>
              </a:rPr>
              <a:t>Non-violence</a:t>
            </a:r>
            <a:r>
              <a:rPr lang="en-US" sz="2400" b="1" dirty="0">
                <a:solidFill>
                  <a:srgbClr val="002060"/>
                </a:solidFill>
              </a:rPr>
              <a:t>:  </a:t>
            </a:r>
            <a:r>
              <a:rPr lang="en-US" sz="2400" b="1" dirty="0" err="1">
                <a:solidFill>
                  <a:srgbClr val="002060"/>
                </a:solidFill>
              </a:rPr>
              <a:t>Pemberdayaan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Masyarakat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tidak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dilakukan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dengan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cara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kekerasan</a:t>
            </a:r>
            <a:r>
              <a:rPr lang="en-US" sz="2400" b="1" dirty="0">
                <a:solidFill>
                  <a:srgbClr val="002060"/>
                </a:solidFill>
              </a:rPr>
              <a:t> (</a:t>
            </a:r>
            <a:r>
              <a:rPr lang="en-US" sz="2400" b="1" dirty="0" err="1">
                <a:solidFill>
                  <a:srgbClr val="002060"/>
                </a:solidFill>
              </a:rPr>
              <a:t>pemaksaan</a:t>
            </a:r>
            <a:r>
              <a:rPr lang="en-US" sz="2400" b="1" dirty="0">
                <a:solidFill>
                  <a:srgbClr val="002060"/>
                </a:solidFill>
              </a:rPr>
              <a:t>). </a:t>
            </a:r>
          </a:p>
          <a:p>
            <a:pPr marL="457200" indent="-457200" algn="just">
              <a:lnSpc>
                <a:spcPct val="150000"/>
              </a:lnSpc>
              <a:buClr>
                <a:srgbClr val="002060"/>
              </a:buClr>
            </a:pPr>
            <a:r>
              <a:rPr lang="en-US" sz="2400" b="1" i="1" dirty="0">
                <a:solidFill>
                  <a:srgbClr val="002060"/>
                </a:solidFill>
              </a:rPr>
              <a:t>Inclusiveness</a:t>
            </a:r>
            <a:r>
              <a:rPr lang="en-US" sz="2400" b="1" dirty="0">
                <a:solidFill>
                  <a:srgbClr val="002060"/>
                </a:solidFill>
              </a:rPr>
              <a:t>:  Proses </a:t>
            </a:r>
            <a:r>
              <a:rPr lang="en-US" sz="2400" b="1" dirty="0" err="1">
                <a:solidFill>
                  <a:srgbClr val="002060"/>
                </a:solidFill>
              </a:rPr>
              <a:t>harus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mencari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cara</a:t>
            </a:r>
            <a:r>
              <a:rPr lang="en-US" sz="2400" b="1" dirty="0">
                <a:solidFill>
                  <a:srgbClr val="002060"/>
                </a:solidFill>
              </a:rPr>
              <a:t> “to include” </a:t>
            </a:r>
            <a:r>
              <a:rPr lang="en-US" sz="2400" b="1" dirty="0" err="1">
                <a:solidFill>
                  <a:srgbClr val="002060"/>
                </a:solidFill>
              </a:rPr>
              <a:t>daripada</a:t>
            </a:r>
            <a:r>
              <a:rPr lang="en-US" sz="2400" b="1" dirty="0">
                <a:solidFill>
                  <a:srgbClr val="002060"/>
                </a:solidFill>
              </a:rPr>
              <a:t> ”to exclude”, </a:t>
            </a:r>
            <a:r>
              <a:rPr lang="en-US" sz="2400" b="1" dirty="0" err="1">
                <a:solidFill>
                  <a:srgbClr val="002060"/>
                </a:solidFill>
              </a:rPr>
              <a:t>semua</a:t>
            </a:r>
            <a:r>
              <a:rPr lang="en-US" sz="2400" b="1" dirty="0">
                <a:solidFill>
                  <a:srgbClr val="002060"/>
                </a:solidFill>
              </a:rPr>
              <a:t> orang </a:t>
            </a:r>
            <a:r>
              <a:rPr lang="en-US" sz="2400" b="1" dirty="0" err="1">
                <a:solidFill>
                  <a:srgbClr val="002060"/>
                </a:solidFill>
              </a:rPr>
              <a:t>harus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dihargai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walaupun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mereka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berlawanan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diberikan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kesempatan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merubah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kedudukannya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tanpa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perlu</a:t>
            </a:r>
            <a:r>
              <a:rPr lang="en-US" sz="2400" b="1" dirty="0">
                <a:solidFill>
                  <a:srgbClr val="002060"/>
                </a:solidFill>
              </a:rPr>
              <a:t> ”</a:t>
            </a:r>
            <a:r>
              <a:rPr lang="en-US" sz="2400" b="1" dirty="0" err="1">
                <a:solidFill>
                  <a:srgbClr val="002060"/>
                </a:solidFill>
              </a:rPr>
              <a:t>kehilangan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muka</a:t>
            </a:r>
            <a:r>
              <a:rPr lang="en-US" sz="2400" b="1" dirty="0">
                <a:solidFill>
                  <a:srgbClr val="002060"/>
                </a:solidFill>
              </a:rPr>
              <a:t>”.</a:t>
            </a:r>
          </a:p>
          <a:p>
            <a:pPr marL="457200" indent="-457200" algn="just">
              <a:lnSpc>
                <a:spcPct val="150000"/>
              </a:lnSpc>
              <a:buClr>
                <a:srgbClr val="002060"/>
              </a:buClr>
            </a:pPr>
            <a:r>
              <a:rPr lang="en-US" sz="2400" b="1" i="1" dirty="0">
                <a:solidFill>
                  <a:srgbClr val="002060"/>
                </a:solidFill>
              </a:rPr>
              <a:t>Consensus:</a:t>
            </a:r>
            <a:r>
              <a:rPr lang="en-US" sz="2400" b="1" dirty="0">
                <a:solidFill>
                  <a:srgbClr val="002060"/>
                </a:solidFill>
              </a:rPr>
              <a:t>  Proses </a:t>
            </a:r>
            <a:r>
              <a:rPr lang="en-US" sz="2400" b="1" dirty="0" err="1">
                <a:solidFill>
                  <a:srgbClr val="002060"/>
                </a:solidFill>
              </a:rPr>
              <a:t>pemberdayaan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masyarakat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dibangun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atas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dasar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konsensus</a:t>
            </a:r>
            <a:r>
              <a:rPr lang="en-US" sz="2400" b="1" dirty="0">
                <a:solidFill>
                  <a:srgbClr val="002060"/>
                </a:solidFill>
              </a:rPr>
              <a:t>; </a:t>
            </a:r>
            <a:r>
              <a:rPr lang="en-US" sz="2400" b="1" dirty="0" err="1">
                <a:solidFill>
                  <a:srgbClr val="002060"/>
                </a:solidFill>
              </a:rPr>
              <a:t>ada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kesepakatan</a:t>
            </a:r>
            <a:r>
              <a:rPr lang="en-US" sz="2400" b="1" dirty="0">
                <a:solidFill>
                  <a:srgbClr val="002060"/>
                </a:solidFill>
              </a:rPr>
              <a:t>. </a:t>
            </a:r>
          </a:p>
          <a:p>
            <a:pPr marL="457200" indent="-457200">
              <a:lnSpc>
                <a:spcPct val="150000"/>
              </a:lnSpc>
              <a:buClr>
                <a:srgbClr val="002060"/>
              </a:buClr>
              <a:buFont typeface="+mj-lt"/>
              <a:buAutoNum type="arabicPeriod" startAt="17"/>
            </a:pP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4716" y="577293"/>
            <a:ext cx="878915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000" b="1" dirty="0">
                <a:solidFill>
                  <a:srgbClr val="2E2224"/>
                </a:solidFill>
              </a:rPr>
              <a:t>PRINSIP – PRINSIP COMMUNITY DEVELOPMENT </a:t>
            </a:r>
          </a:p>
          <a:p>
            <a:pPr lvl="0" algn="ctr"/>
            <a:r>
              <a:rPr lang="en-US" sz="3000" b="1" dirty="0">
                <a:solidFill>
                  <a:srgbClr val="2E2224"/>
                </a:solidFill>
              </a:rPr>
              <a:t>(PEMBERDAYAAN MASYARAKAT)</a:t>
            </a:r>
            <a:endParaRPr lang="en-US" sz="3000" dirty="0">
              <a:solidFill>
                <a:srgbClr val="2E22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32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2134" y="1832804"/>
            <a:ext cx="8311741" cy="5682717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5612" indent="-457200">
              <a:lnSpc>
                <a:spcPct val="150000"/>
              </a:lnSpc>
              <a:buClr>
                <a:srgbClr val="002060"/>
              </a:buClr>
            </a:pPr>
            <a:r>
              <a:rPr lang="en-US" sz="2400" b="1" i="1" dirty="0" smtClean="0">
                <a:solidFill>
                  <a:srgbClr val="002060"/>
                </a:solidFill>
              </a:rPr>
              <a:t>Cooperation</a:t>
            </a:r>
            <a:r>
              <a:rPr lang="en-US" sz="2400" b="1" dirty="0">
                <a:solidFill>
                  <a:srgbClr val="002060"/>
                </a:solidFill>
              </a:rPr>
              <a:t>:  </a:t>
            </a:r>
            <a:r>
              <a:rPr lang="en-US" sz="2400" b="1" dirty="0" err="1">
                <a:solidFill>
                  <a:srgbClr val="002060"/>
                </a:solidFill>
              </a:rPr>
              <a:t>Dalam</a:t>
            </a:r>
            <a:r>
              <a:rPr lang="en-US" sz="2400" b="1" dirty="0">
                <a:solidFill>
                  <a:srgbClr val="002060"/>
                </a:solidFill>
              </a:rPr>
              <a:t> proses </a:t>
            </a:r>
            <a:r>
              <a:rPr lang="en-US" sz="2400" b="1" dirty="0" err="1">
                <a:solidFill>
                  <a:srgbClr val="002060"/>
                </a:solidFill>
              </a:rPr>
              <a:t>pemberdayaan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masyarakat</a:t>
            </a:r>
            <a:r>
              <a:rPr lang="en-US" sz="2400" b="1" dirty="0">
                <a:solidFill>
                  <a:srgbClr val="002060"/>
                </a:solidFill>
              </a:rPr>
              <a:t>;  </a:t>
            </a:r>
            <a:r>
              <a:rPr lang="en-US" sz="2400" b="1" dirty="0" err="1">
                <a:solidFill>
                  <a:srgbClr val="002060"/>
                </a:solidFill>
              </a:rPr>
              <a:t>masyarakat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bersama-sama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mengatasi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masalah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mereka</a:t>
            </a:r>
            <a:r>
              <a:rPr lang="en-US" sz="2400" b="1" dirty="0">
                <a:solidFill>
                  <a:srgbClr val="002060"/>
                </a:solidFill>
              </a:rPr>
              <a:t>. </a:t>
            </a:r>
          </a:p>
          <a:p>
            <a:pPr marL="455612" indent="-457200">
              <a:lnSpc>
                <a:spcPct val="150000"/>
              </a:lnSpc>
              <a:buClr>
                <a:srgbClr val="002060"/>
              </a:buClr>
            </a:pPr>
            <a:r>
              <a:rPr lang="en-US" sz="2400" b="1" i="1" dirty="0">
                <a:solidFill>
                  <a:srgbClr val="002060"/>
                </a:solidFill>
              </a:rPr>
              <a:t>Participation</a:t>
            </a:r>
            <a:r>
              <a:rPr lang="en-US" sz="2400" b="1" dirty="0">
                <a:solidFill>
                  <a:srgbClr val="002060"/>
                </a:solidFill>
              </a:rPr>
              <a:t>:  </a:t>
            </a:r>
            <a:r>
              <a:rPr lang="en-US" sz="2400" b="1" dirty="0" err="1">
                <a:solidFill>
                  <a:srgbClr val="002060"/>
                </a:solidFill>
              </a:rPr>
              <a:t>Pemberdayaan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Masyarakat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harus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selalu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berupaya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memaksimalkan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partisipasi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dengan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tujuan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membuat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semua</a:t>
            </a:r>
            <a:r>
              <a:rPr lang="en-US" sz="2400" b="1" dirty="0">
                <a:solidFill>
                  <a:srgbClr val="002060"/>
                </a:solidFill>
              </a:rPr>
              <a:t> orang </a:t>
            </a:r>
            <a:r>
              <a:rPr lang="en-US" sz="2400" b="1" dirty="0" err="1">
                <a:solidFill>
                  <a:srgbClr val="002060"/>
                </a:solidFill>
              </a:rPr>
              <a:t>terlibat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secara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aktif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dalam</a:t>
            </a:r>
            <a:r>
              <a:rPr lang="en-US" sz="2400" b="1" dirty="0">
                <a:solidFill>
                  <a:srgbClr val="002060"/>
                </a:solidFill>
              </a:rPr>
              <a:t> proses </a:t>
            </a:r>
            <a:r>
              <a:rPr lang="en-US" sz="2400" b="1" dirty="0" err="1">
                <a:solidFill>
                  <a:srgbClr val="002060"/>
                </a:solidFill>
              </a:rPr>
              <a:t>aktivitasnya</a:t>
            </a:r>
            <a:r>
              <a:rPr lang="en-US" sz="2400" b="1" dirty="0">
                <a:solidFill>
                  <a:srgbClr val="002060"/>
                </a:solidFill>
              </a:rPr>
              <a:t>. </a:t>
            </a:r>
          </a:p>
          <a:p>
            <a:pPr marL="457200" indent="-457200">
              <a:lnSpc>
                <a:spcPct val="150000"/>
              </a:lnSpc>
              <a:buClr>
                <a:srgbClr val="002060"/>
              </a:buClr>
              <a:buFont typeface="+mj-lt"/>
              <a:buAutoNum type="arabicPeriod" startAt="20"/>
            </a:pP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4716" y="577293"/>
            <a:ext cx="878915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000" b="1" dirty="0">
                <a:solidFill>
                  <a:srgbClr val="2E2224"/>
                </a:solidFill>
              </a:rPr>
              <a:t>PRINSIP – PRINSIP COMMUNITY DEVELOPMENT </a:t>
            </a:r>
          </a:p>
          <a:p>
            <a:pPr lvl="0" algn="ctr"/>
            <a:r>
              <a:rPr lang="en-US" sz="3000" b="1" dirty="0">
                <a:solidFill>
                  <a:srgbClr val="2E2224"/>
                </a:solidFill>
              </a:rPr>
              <a:t>(PEMBERDAYAAN MASYARAKAT)</a:t>
            </a:r>
            <a:endParaRPr lang="en-US" sz="3000" dirty="0">
              <a:solidFill>
                <a:srgbClr val="2E22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56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4"/>
          <p:cNvSpPr>
            <a:spLocks noGrp="1"/>
          </p:cNvSpPr>
          <p:nvPr>
            <p:ph type="title"/>
          </p:nvPr>
        </p:nvSpPr>
        <p:spPr>
          <a:xfrm>
            <a:off x="457200" y="758825"/>
            <a:ext cx="8229600" cy="658813"/>
          </a:xfrm>
        </p:spPr>
        <p:txBody>
          <a:bodyPr>
            <a:normAutofit fontScale="90000"/>
          </a:bodyPr>
          <a:lstStyle/>
          <a:p>
            <a:r>
              <a:rPr lang="id-ID" altLang="id-ID" sz="4000" b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DAFTAR ISI</a:t>
            </a:r>
          </a:p>
        </p:txBody>
      </p:sp>
      <p:sp>
        <p:nvSpPr>
          <p:cNvPr id="17411" name="Subtitle 2"/>
          <p:cNvSpPr>
            <a:spLocks noGrp="1"/>
          </p:cNvSpPr>
          <p:nvPr>
            <p:ph idx="4294967295"/>
          </p:nvPr>
        </p:nvSpPr>
        <p:spPr>
          <a:xfrm>
            <a:off x="571500" y="1611824"/>
            <a:ext cx="8001000" cy="4407976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id-ID" dirty="0" err="1" smtClean="0">
                <a:latin typeface="Algerian" panose="04020705040A02060702" pitchFamily="82" charset="0"/>
                <a:ea typeface="ＭＳ Ｐゴシック" pitchFamily="34" charset="-128"/>
              </a:rPr>
              <a:t>Presentasi</a:t>
            </a:r>
            <a:r>
              <a:rPr lang="en-US" altLang="id-ID" dirty="0" smtClean="0">
                <a:latin typeface="Algerian" panose="04020705040A02060702" pitchFamily="82" charset="0"/>
                <a:ea typeface="ＭＳ Ｐゴシック" pitchFamily="34" charset="-128"/>
              </a:rPr>
              <a:t> TUGAS </a:t>
            </a:r>
            <a:r>
              <a:rPr lang="id-ID" altLang="id-ID" dirty="0" smtClean="0">
                <a:latin typeface="Algerian" panose="04020705040A02060702" pitchFamily="82" charset="0"/>
                <a:ea typeface="ＭＳ Ｐゴシック" pitchFamily="34" charset="-128"/>
              </a:rPr>
              <a:t>Pertemuan 3</a:t>
            </a:r>
          </a:p>
          <a:p>
            <a:pPr>
              <a:lnSpc>
                <a:spcPct val="150000"/>
              </a:lnSpc>
            </a:pPr>
            <a:r>
              <a:rPr lang="id-ID" altLang="id-ID" dirty="0" smtClean="0">
                <a:latin typeface="Algerian" panose="04020705040A02060702" pitchFamily="82" charset="0"/>
                <a:ea typeface="ＭＳ Ｐゴシック" pitchFamily="34" charset="-128"/>
              </a:rPr>
              <a:t>Pendahuluan</a:t>
            </a:r>
          </a:p>
          <a:p>
            <a:pPr>
              <a:lnSpc>
                <a:spcPct val="150000"/>
              </a:lnSpc>
            </a:pPr>
            <a:r>
              <a:rPr lang="id-ID" altLang="id-ID" dirty="0" smtClean="0">
                <a:latin typeface="Algerian" panose="04020705040A02060702" pitchFamily="82" charset="0"/>
                <a:ea typeface="ＭＳ Ｐゴシック" pitchFamily="34" charset="-128"/>
              </a:rPr>
              <a:t>Lingkungan </a:t>
            </a:r>
          </a:p>
          <a:p>
            <a:pPr>
              <a:lnSpc>
                <a:spcPct val="150000"/>
              </a:lnSpc>
            </a:pPr>
            <a:r>
              <a:rPr lang="id-ID" altLang="id-ID" dirty="0" smtClean="0">
                <a:latin typeface="Algerian" panose="04020705040A02060702" pitchFamily="82" charset="0"/>
                <a:ea typeface="ＭＳ Ｐゴシック" pitchFamily="34" charset="-128"/>
              </a:rPr>
              <a:t>Sosial </a:t>
            </a:r>
          </a:p>
          <a:p>
            <a:pPr>
              <a:lnSpc>
                <a:spcPct val="150000"/>
              </a:lnSpc>
            </a:pPr>
            <a:r>
              <a:rPr lang="id-ID" altLang="id-ID" dirty="0" smtClean="0">
                <a:latin typeface="Algerian" panose="04020705040A02060702" pitchFamily="82" charset="0"/>
                <a:ea typeface="ＭＳ Ｐゴシック" pitchFamily="34" charset="-128"/>
              </a:rPr>
              <a:t>Diskusi</a:t>
            </a:r>
          </a:p>
          <a:p>
            <a:pPr>
              <a:lnSpc>
                <a:spcPct val="150000"/>
              </a:lnSpc>
            </a:pPr>
            <a:endParaRPr lang="en-US" altLang="id-ID" dirty="0" smtClean="0">
              <a:latin typeface="Algerian" panose="04020705040A02060702" pitchFamily="82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613066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3109" y="2013509"/>
            <a:ext cx="7403911" cy="23410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5612" lvl="0" indent="-457200" algn="just">
              <a:lnSpc>
                <a:spcPct val="150000"/>
              </a:lnSpc>
              <a:buClr>
                <a:srgbClr val="002060"/>
              </a:buClr>
              <a:buFont typeface="Arial" pitchFamily="34" charset="0"/>
              <a:buChar char="•"/>
            </a:pPr>
            <a:r>
              <a:rPr lang="en-US" sz="2500" b="1" i="1" dirty="0">
                <a:solidFill>
                  <a:srgbClr val="002060"/>
                </a:solidFill>
              </a:rPr>
              <a:t>Defining need</a:t>
            </a:r>
            <a:r>
              <a:rPr lang="en-US" sz="2500" b="1" dirty="0">
                <a:solidFill>
                  <a:srgbClr val="002060"/>
                </a:solidFill>
              </a:rPr>
              <a:t>:  </a:t>
            </a:r>
            <a:r>
              <a:rPr lang="en-US" sz="2500" b="1" dirty="0" err="1">
                <a:solidFill>
                  <a:srgbClr val="002060"/>
                </a:solidFill>
              </a:rPr>
              <a:t>Pemberdayaan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Masyarakat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harus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mencapai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kesepakatan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mengenai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kebutuhan</a:t>
            </a:r>
            <a:r>
              <a:rPr lang="en-US" sz="2500" b="1" dirty="0">
                <a:solidFill>
                  <a:srgbClr val="002060"/>
                </a:solidFill>
              </a:rPr>
              <a:t> yang </a:t>
            </a:r>
            <a:r>
              <a:rPr lang="en-US" sz="2500" b="1" dirty="0" err="1">
                <a:solidFill>
                  <a:srgbClr val="002060"/>
                </a:solidFill>
              </a:rPr>
              <a:t>teridentifikasi</a:t>
            </a:r>
            <a:r>
              <a:rPr lang="en-US" sz="2500" b="1" dirty="0">
                <a:solidFill>
                  <a:srgbClr val="002060"/>
                </a:solidFill>
              </a:rPr>
              <a:t>. </a:t>
            </a:r>
            <a:r>
              <a:rPr lang="en-US" sz="2500" b="1" dirty="0" err="1">
                <a:solidFill>
                  <a:srgbClr val="002060"/>
                </a:solidFill>
              </a:rPr>
              <a:t>Definisi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kebutuhan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masyarakat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harus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oleh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masyarakat</a:t>
            </a:r>
            <a:r>
              <a:rPr lang="en-US" sz="2500" b="1" dirty="0">
                <a:solidFill>
                  <a:srgbClr val="002060"/>
                </a:solidFill>
              </a:rPr>
              <a:t> </a:t>
            </a:r>
            <a:r>
              <a:rPr lang="en-US" sz="2500" b="1" dirty="0" err="1">
                <a:solidFill>
                  <a:srgbClr val="002060"/>
                </a:solidFill>
              </a:rPr>
              <a:t>sendiri</a:t>
            </a:r>
            <a:r>
              <a:rPr lang="en-US" sz="2500" b="1" dirty="0">
                <a:solidFill>
                  <a:srgbClr val="002060"/>
                </a:solidFill>
              </a:rPr>
              <a:t>. </a:t>
            </a:r>
          </a:p>
        </p:txBody>
      </p:sp>
      <p:sp>
        <p:nvSpPr>
          <p:cNvPr id="3" name="Rectangle 2"/>
          <p:cNvSpPr/>
          <p:nvPr/>
        </p:nvSpPr>
        <p:spPr>
          <a:xfrm>
            <a:off x="204716" y="577293"/>
            <a:ext cx="878915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000" b="1" dirty="0">
                <a:solidFill>
                  <a:srgbClr val="2E2224"/>
                </a:solidFill>
              </a:rPr>
              <a:t>PRINSIP – PRINSIP COMMUNITY DEVELOPMENT </a:t>
            </a:r>
          </a:p>
          <a:p>
            <a:pPr lvl="0" algn="ctr"/>
            <a:r>
              <a:rPr lang="en-US" sz="3000" b="1" dirty="0">
                <a:solidFill>
                  <a:srgbClr val="2E2224"/>
                </a:solidFill>
              </a:rPr>
              <a:t>(PEMBERDAYAAN MASYARAKAT)</a:t>
            </a:r>
            <a:endParaRPr lang="en-US" sz="3000" dirty="0">
              <a:solidFill>
                <a:srgbClr val="2E22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38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450" y="572281"/>
            <a:ext cx="8416737" cy="1095799"/>
          </a:xfrm>
        </p:spPr>
        <p:txBody>
          <a:bodyPr>
            <a:noAutofit/>
          </a:bodyPr>
          <a:lstStyle/>
          <a:p>
            <a:pPr algn="ctr"/>
            <a:r>
              <a:rPr lang="en-US" sz="2500" b="1" dirty="0" smtClean="0"/>
              <a:t>ANALISIS PROGRAM PEMBERDAYAAN MASYARAKAT MENURUT PRINSIP – PRINSIP COMMUNITY DEVELOPMENT</a:t>
            </a:r>
            <a:r>
              <a:rPr lang="en-US" sz="2500" dirty="0"/>
              <a:t/>
            </a:r>
            <a:br>
              <a:rPr lang="en-US" sz="2500" dirty="0"/>
            </a:br>
            <a:endParaRPr lang="en-US" sz="25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638822914"/>
              </p:ext>
            </p:extLst>
          </p:nvPr>
        </p:nvGraphicFramePr>
        <p:xfrm>
          <a:off x="900752" y="1392254"/>
          <a:ext cx="7968612" cy="504948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84306"/>
                <a:gridCol w="3984306"/>
              </a:tblGrid>
              <a:tr h="5049489">
                <a:tc>
                  <a:txBody>
                    <a:bodyPr/>
                    <a:lstStyle/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endParaRPr lang="en-US" sz="2500" kern="1200" dirty="0" smtClean="0">
                        <a:effectLst/>
                      </a:endParaRPr>
                    </a:p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500" kern="1200" dirty="0" smtClean="0">
                          <a:effectLst/>
                        </a:rPr>
                        <a:t>Integrated development </a:t>
                      </a:r>
                    </a:p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500" kern="1200" dirty="0" smtClean="0">
                          <a:effectLst/>
                        </a:rPr>
                        <a:t>Empowerment </a:t>
                      </a:r>
                    </a:p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500" kern="1200" dirty="0" smtClean="0">
                          <a:effectLst/>
                        </a:rPr>
                        <a:t>Human Rights </a:t>
                      </a:r>
                    </a:p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500" kern="1200" dirty="0" smtClean="0">
                          <a:effectLst/>
                        </a:rPr>
                        <a:t>Sustainability </a:t>
                      </a:r>
                    </a:p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500" kern="1200" dirty="0" smtClean="0">
                          <a:effectLst/>
                        </a:rPr>
                        <a:t>Consensus</a:t>
                      </a:r>
                    </a:p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500" kern="1200" dirty="0" smtClean="0">
                          <a:effectLst/>
                        </a:rPr>
                        <a:t>Participation </a:t>
                      </a:r>
                    </a:p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500" kern="1200" dirty="0" smtClean="0">
                          <a:effectLst/>
                        </a:rPr>
                        <a:t>Cooperation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endParaRPr lang="en-US" sz="25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endParaRPr lang="en-US" sz="2500" kern="1200" dirty="0" smtClean="0">
                        <a:effectLst/>
                      </a:endParaRPr>
                    </a:p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500" kern="1200" dirty="0" smtClean="0">
                          <a:effectLst/>
                        </a:rPr>
                        <a:t>Non-violence </a:t>
                      </a:r>
                    </a:p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500" kern="1200" dirty="0" err="1" smtClean="0">
                          <a:effectLst/>
                        </a:rPr>
                        <a:t>Communtiy</a:t>
                      </a:r>
                      <a:r>
                        <a:rPr lang="en-US" sz="2500" kern="1200" dirty="0" smtClean="0">
                          <a:effectLst/>
                        </a:rPr>
                        <a:t> building </a:t>
                      </a:r>
                    </a:p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500" kern="1200" dirty="0" smtClean="0">
                          <a:effectLst/>
                        </a:rPr>
                        <a:t>The pace of development </a:t>
                      </a:r>
                    </a:p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500" kern="1200" dirty="0" smtClean="0">
                          <a:effectLst/>
                        </a:rPr>
                        <a:t>The personal and the political</a:t>
                      </a:r>
                    </a:p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500" kern="1200" dirty="0" smtClean="0">
                          <a:effectLst/>
                        </a:rPr>
                        <a:t>Community ownership </a:t>
                      </a:r>
                    </a:p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500" kern="1200" dirty="0" smtClean="0">
                          <a:effectLst/>
                        </a:rPr>
                        <a:t>Organic development</a:t>
                      </a:r>
                    </a:p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500" kern="1200" dirty="0" smtClean="0">
                          <a:effectLst/>
                        </a:rPr>
                        <a:t>Defining need</a:t>
                      </a:r>
                    </a:p>
                    <a:p>
                      <a:pPr marL="514350" indent="-514350">
                        <a:buFont typeface="Arial" panose="020B0604020202020204" pitchFamily="34" charset="0"/>
                        <a:buChar char="•"/>
                      </a:pPr>
                      <a:endParaRPr lang="en-US" sz="25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535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794288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SOSIAL CHANGE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b="1" dirty="0" err="1">
                <a:solidFill>
                  <a:srgbClr val="002060"/>
                </a:solidFill>
              </a:rPr>
              <a:t>P</a:t>
            </a:r>
            <a:r>
              <a:rPr lang="en-US" b="1" dirty="0" err="1" smtClean="0">
                <a:solidFill>
                  <a:srgbClr val="002060"/>
                </a:solidFill>
              </a:rPr>
              <a:t>erubahan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sosial</a:t>
            </a:r>
            <a:r>
              <a:rPr lang="en-US" b="1" dirty="0">
                <a:solidFill>
                  <a:srgbClr val="002060"/>
                </a:solidFill>
              </a:rPr>
              <a:t> (</a:t>
            </a:r>
            <a:r>
              <a:rPr lang="en-US" b="1" i="1" dirty="0">
                <a:solidFill>
                  <a:srgbClr val="002060"/>
                </a:solidFill>
              </a:rPr>
              <a:t>social change</a:t>
            </a:r>
            <a:r>
              <a:rPr lang="en-US" b="1" dirty="0">
                <a:solidFill>
                  <a:srgbClr val="002060"/>
                </a:solidFill>
              </a:rPr>
              <a:t>) </a:t>
            </a:r>
            <a:r>
              <a:rPr lang="en-US" b="1" dirty="0" err="1">
                <a:solidFill>
                  <a:srgbClr val="002060"/>
                </a:solidFill>
              </a:rPr>
              <a:t>dalam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sebuah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lembaga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masyarakat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akan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mempengaruhi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sistem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sosial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masyarakat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termasuk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nilai-nilai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 smtClean="0">
                <a:solidFill>
                  <a:srgbClr val="002060"/>
                </a:solidFill>
              </a:rPr>
              <a:t>sikap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perilaku</a:t>
            </a:r>
            <a:r>
              <a:rPr lang="en-US" b="1" dirty="0">
                <a:solidFill>
                  <a:srgbClr val="002060"/>
                </a:solidFill>
              </a:rPr>
              <a:t> di </a:t>
            </a:r>
            <a:r>
              <a:rPr lang="en-US" b="1" dirty="0" err="1">
                <a:solidFill>
                  <a:srgbClr val="002060"/>
                </a:solidFill>
              </a:rPr>
              <a:t>antara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kelompok-kelompok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dalam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masyarakat</a:t>
            </a:r>
            <a:r>
              <a:rPr lang="en-US" b="1" dirty="0" smtClean="0">
                <a:solidFill>
                  <a:srgbClr val="002060"/>
                </a:solidFill>
              </a:rPr>
              <a:t>.</a:t>
            </a:r>
          </a:p>
          <a:p>
            <a:pPr marL="0" indent="0" algn="ctr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algn="ctr"/>
            <a:r>
              <a:rPr lang="en-US" b="1" dirty="0" err="1">
                <a:solidFill>
                  <a:srgbClr val="002060"/>
                </a:solidFill>
              </a:rPr>
              <a:t>Perspektif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kaum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adaptionist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akan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menjelaskan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berbagai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perubahan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sebagai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langkah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untuk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menyesuaikan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diri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terhadap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situasi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objektif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lingkungan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luar</a:t>
            </a:r>
            <a:r>
              <a:rPr lang="en-US" b="1" dirty="0">
                <a:solidFill>
                  <a:srgbClr val="002060"/>
                </a:solidFill>
              </a:rPr>
              <a:t> yang </a:t>
            </a:r>
            <a:r>
              <a:rPr lang="en-US" b="1" dirty="0" err="1">
                <a:solidFill>
                  <a:srgbClr val="002060"/>
                </a:solidFill>
              </a:rPr>
              <a:t>meliputi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lingkungan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fisik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sosial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budaya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ekonomi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politik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dan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teknologi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endParaRPr lang="en-US" b="1" dirty="0" smtClean="0">
              <a:solidFill>
                <a:srgbClr val="002060"/>
              </a:solidFill>
            </a:endParaRPr>
          </a:p>
          <a:p>
            <a:pPr algn="ctr"/>
            <a:endParaRPr lang="en-US" b="1" dirty="0">
              <a:solidFill>
                <a:srgbClr val="002060"/>
              </a:solidFill>
            </a:endParaRPr>
          </a:p>
          <a:p>
            <a:pPr algn="ctr"/>
            <a:r>
              <a:rPr lang="id-ID" b="1" dirty="0">
                <a:solidFill>
                  <a:srgbClr val="002060"/>
                </a:solidFill>
              </a:rPr>
              <a:t>Perubahan sosial yang membawa jargon modernisasi menghasilkan </a:t>
            </a:r>
            <a:r>
              <a:rPr lang="en-US" b="1" dirty="0" err="1">
                <a:solidFill>
                  <a:srgbClr val="002060"/>
                </a:solidFill>
              </a:rPr>
              <a:t>budaya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hedonisme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marginalisasi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pengelolaan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sumberdaya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alam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kemiskinan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dan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konflik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sosial</a:t>
            </a:r>
            <a:r>
              <a:rPr lang="en-US" b="1" dirty="0" smtClean="0">
                <a:solidFill>
                  <a:srgbClr val="002060"/>
                </a:solidFill>
                <a:effectLst/>
              </a:rPr>
              <a:t> </a:t>
            </a:r>
            <a:endParaRPr lang="en-US" b="1" dirty="0" smtClean="0">
              <a:solidFill>
                <a:srgbClr val="002060"/>
              </a:solidFill>
            </a:endParaRPr>
          </a:p>
          <a:p>
            <a:pPr algn="ctr"/>
            <a:endParaRPr lang="en-US" b="1" dirty="0">
              <a:solidFill>
                <a:srgbClr val="002060"/>
              </a:solidFill>
            </a:endParaRPr>
          </a:p>
          <a:p>
            <a:pPr algn="ctr"/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76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130" y="621509"/>
            <a:ext cx="8591550" cy="82706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KEGIATAN </a:t>
            </a:r>
            <a:r>
              <a:rPr lang="en-US" dirty="0"/>
              <a:t>PROGRAM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Corporate </a:t>
            </a:r>
            <a:r>
              <a:rPr lang="en-US" dirty="0"/>
              <a:t>Social Responsibility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11444" y="1666938"/>
            <a:ext cx="8358236" cy="493776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Clr>
                <a:srgbClr val="002060"/>
              </a:buClr>
              <a:buFont typeface="+mj-lt"/>
              <a:buAutoNum type="arabicPeriod"/>
            </a:pPr>
            <a:r>
              <a:rPr lang="en-US" b="1" i="1" dirty="0" err="1" smtClean="0">
                <a:solidFill>
                  <a:srgbClr val="002060"/>
                </a:solidFill>
              </a:rPr>
              <a:t>Pengembangan</a:t>
            </a:r>
            <a:r>
              <a:rPr lang="en-US" b="1" i="1" dirty="0" smtClean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kapasitas</a:t>
            </a:r>
            <a:r>
              <a:rPr lang="en-US" b="1" i="1" dirty="0">
                <a:solidFill>
                  <a:srgbClr val="002060"/>
                </a:solidFill>
              </a:rPr>
              <a:t> SDM di </a:t>
            </a:r>
            <a:r>
              <a:rPr lang="en-US" b="1" i="1" dirty="0" err="1">
                <a:solidFill>
                  <a:srgbClr val="002060"/>
                </a:solidFill>
              </a:rPr>
              <a:t>lingkungan</a:t>
            </a:r>
            <a:r>
              <a:rPr lang="en-US" b="1" i="1" dirty="0">
                <a:solidFill>
                  <a:srgbClr val="002060"/>
                </a:solidFill>
              </a:rPr>
              <a:t> internal </a:t>
            </a:r>
            <a:r>
              <a:rPr lang="en-US" b="1" i="1" dirty="0" err="1">
                <a:solidFill>
                  <a:srgbClr val="002060"/>
                </a:solidFill>
              </a:rPr>
              <a:t>perusahaan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maupun</a:t>
            </a:r>
            <a:r>
              <a:rPr lang="en-US" b="1" i="1" dirty="0">
                <a:solidFill>
                  <a:srgbClr val="002060"/>
                </a:solidFill>
              </a:rPr>
              <a:t> di </a:t>
            </a:r>
            <a:r>
              <a:rPr lang="en-US" b="1" i="1" dirty="0" err="1">
                <a:solidFill>
                  <a:srgbClr val="002060"/>
                </a:solidFill>
              </a:rPr>
              <a:t>lingkungan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masyarakat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sekitarnya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seperti</a:t>
            </a:r>
            <a:r>
              <a:rPr lang="en-US" b="1" i="1" dirty="0">
                <a:solidFill>
                  <a:srgbClr val="002060"/>
                </a:solidFill>
              </a:rPr>
              <a:t> capacity building, </a:t>
            </a:r>
            <a:r>
              <a:rPr lang="en-US" b="1" i="1" dirty="0" err="1">
                <a:solidFill>
                  <a:srgbClr val="002060"/>
                </a:solidFill>
              </a:rPr>
              <a:t>pelatihan-pelatihan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maupun</a:t>
            </a:r>
            <a:r>
              <a:rPr lang="en-US" b="1" i="1" dirty="0">
                <a:solidFill>
                  <a:srgbClr val="002060"/>
                </a:solidFill>
              </a:rPr>
              <a:t> program </a:t>
            </a:r>
            <a:r>
              <a:rPr lang="en-US" b="1" i="1" dirty="0" err="1" smtClean="0">
                <a:solidFill>
                  <a:srgbClr val="002060"/>
                </a:solidFill>
              </a:rPr>
              <a:t>beasiswa</a:t>
            </a:r>
            <a:r>
              <a:rPr lang="en-US" b="1" i="1" dirty="0" smtClean="0">
                <a:solidFill>
                  <a:srgbClr val="002060"/>
                </a:solidFill>
              </a:rPr>
              <a:t>  </a:t>
            </a:r>
            <a:endParaRPr lang="en-US" b="1" i="1" dirty="0">
              <a:solidFill>
                <a:srgbClr val="002060"/>
              </a:solidFill>
            </a:endParaRPr>
          </a:p>
          <a:p>
            <a:pPr marL="457200" indent="-457200" algn="just">
              <a:lnSpc>
                <a:spcPct val="150000"/>
              </a:lnSpc>
              <a:buClr>
                <a:srgbClr val="002060"/>
              </a:buClr>
              <a:buAutoNum type="arabicPeriod"/>
            </a:pPr>
            <a:r>
              <a:rPr lang="en-US" b="1" i="1" dirty="0" err="1" smtClean="0">
                <a:solidFill>
                  <a:srgbClr val="002060"/>
                </a:solidFill>
              </a:rPr>
              <a:t>Penguatan</a:t>
            </a:r>
            <a:r>
              <a:rPr lang="en-US" b="1" i="1" dirty="0" smtClean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ekonomi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masyarakat</a:t>
            </a:r>
            <a:r>
              <a:rPr lang="en-US" b="1" i="1" dirty="0">
                <a:solidFill>
                  <a:srgbClr val="002060"/>
                </a:solidFill>
              </a:rPr>
              <a:t> di </a:t>
            </a:r>
            <a:r>
              <a:rPr lang="en-US" b="1" i="1" dirty="0" err="1">
                <a:solidFill>
                  <a:srgbClr val="002060"/>
                </a:solidFill>
              </a:rPr>
              <a:t>sekitar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kawasan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wilayah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kerja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perusahaan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seperti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menempatkan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masyarakat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sebagai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pemasok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bahan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baku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perusahaan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mulai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dari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hulu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hingga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ke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hilir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endParaRPr lang="en-US" b="1" i="1" dirty="0" smtClean="0">
              <a:solidFill>
                <a:srgbClr val="002060"/>
              </a:solidFill>
            </a:endParaRPr>
          </a:p>
          <a:p>
            <a:pPr marL="457200" indent="-457200">
              <a:lnSpc>
                <a:spcPct val="150000"/>
              </a:lnSpc>
              <a:buClr>
                <a:srgbClr val="002060"/>
              </a:buClr>
              <a:buFont typeface="+mj-lt"/>
              <a:buAutoNum type="arabicPeriod"/>
            </a:pPr>
            <a:endParaRPr lang="en-US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13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642132"/>
            <a:ext cx="8591550" cy="82706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KEGIATAN PROGRAM </a:t>
            </a:r>
            <a:br>
              <a:rPr lang="en-US" dirty="0"/>
            </a:br>
            <a:r>
              <a:rPr lang="en-US" dirty="0"/>
              <a:t>Corporate Social Responsibility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11444" y="1789767"/>
            <a:ext cx="8358236" cy="493776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0" indent="-457200">
              <a:buClr>
                <a:srgbClr val="002060"/>
              </a:buClr>
              <a:buFont typeface="+mj-lt"/>
              <a:buAutoNum type="arabicPeriod" startAt="3"/>
            </a:pPr>
            <a:r>
              <a:rPr lang="en-US" b="1" dirty="0" err="1" smtClean="0">
                <a:solidFill>
                  <a:srgbClr val="002060"/>
                </a:solidFill>
              </a:rPr>
              <a:t>Pemeliharaan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hubungan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kemitraan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antara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perusahaan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masyarakat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secara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berkelanjutan</a:t>
            </a:r>
            <a:r>
              <a:rPr lang="en-US" b="1" dirty="0">
                <a:solidFill>
                  <a:srgbClr val="002060"/>
                </a:solidFill>
              </a:rPr>
              <a:t>,  </a:t>
            </a:r>
            <a:r>
              <a:rPr lang="en-US" b="1" dirty="0" err="1">
                <a:solidFill>
                  <a:srgbClr val="002060"/>
                </a:solidFill>
              </a:rPr>
              <a:t>baik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terkait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aspek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lingkungan</a:t>
            </a:r>
            <a:r>
              <a:rPr lang="en-US" b="1" dirty="0">
                <a:solidFill>
                  <a:srgbClr val="002060"/>
                </a:solidFill>
              </a:rPr>
              <a:t>, social </a:t>
            </a:r>
            <a:r>
              <a:rPr lang="en-US" b="1" dirty="0" err="1">
                <a:solidFill>
                  <a:srgbClr val="002060"/>
                </a:solidFill>
              </a:rPr>
              <a:t>maupun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ekonomi</a:t>
            </a:r>
            <a:r>
              <a:rPr lang="en-US" b="1" dirty="0">
                <a:solidFill>
                  <a:srgbClr val="002060"/>
                </a:solidFill>
              </a:rPr>
              <a:t>. </a:t>
            </a:r>
            <a:r>
              <a:rPr lang="en-US" b="1" dirty="0" err="1">
                <a:solidFill>
                  <a:srgbClr val="002060"/>
                </a:solidFill>
              </a:rPr>
              <a:t>Apabila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tidak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dikelola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dengan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baik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akan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menyebabkan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kerawanan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terhadap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konflik</a:t>
            </a:r>
            <a:endParaRPr lang="en-US" b="1" dirty="0">
              <a:solidFill>
                <a:srgbClr val="002060"/>
              </a:solidFill>
            </a:endParaRPr>
          </a:p>
          <a:p>
            <a:pPr marL="457200" indent="-457200">
              <a:buClr>
                <a:srgbClr val="002060"/>
              </a:buClr>
              <a:buFont typeface="+mj-lt"/>
              <a:buAutoNum type="arabicPeriod" startAt="3"/>
            </a:pPr>
            <a:r>
              <a:rPr lang="en-US" b="1" dirty="0" err="1" smtClean="0">
                <a:solidFill>
                  <a:srgbClr val="002060"/>
                </a:solidFill>
              </a:rPr>
              <a:t>Perbaikan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tata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kelola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perusahaan</a:t>
            </a:r>
            <a:r>
              <a:rPr lang="en-US" b="1" dirty="0">
                <a:solidFill>
                  <a:srgbClr val="002060"/>
                </a:solidFill>
              </a:rPr>
              <a:t> yang </a:t>
            </a:r>
            <a:r>
              <a:rPr lang="en-US" b="1" dirty="0" err="1">
                <a:solidFill>
                  <a:srgbClr val="002060"/>
                </a:solidFill>
              </a:rPr>
              <a:t>baik</a:t>
            </a:r>
            <a:r>
              <a:rPr lang="en-US" b="1" dirty="0">
                <a:solidFill>
                  <a:srgbClr val="002060"/>
                </a:solidFill>
              </a:rPr>
              <a:t> (</a:t>
            </a:r>
            <a:r>
              <a:rPr lang="en-US" b="1" i="1" dirty="0">
                <a:solidFill>
                  <a:srgbClr val="002060"/>
                </a:solidFill>
              </a:rPr>
              <a:t>good corporate management</a:t>
            </a:r>
            <a:r>
              <a:rPr lang="en-US" b="1" dirty="0" smtClean="0">
                <a:solidFill>
                  <a:srgbClr val="002060"/>
                </a:solidFill>
              </a:rPr>
              <a:t>)</a:t>
            </a:r>
            <a:endParaRPr lang="en-US" b="1" dirty="0">
              <a:solidFill>
                <a:srgbClr val="002060"/>
              </a:solidFill>
            </a:endParaRPr>
          </a:p>
          <a:p>
            <a:pPr marL="457200" indent="-457200">
              <a:buClr>
                <a:srgbClr val="002060"/>
              </a:buClr>
              <a:buFont typeface="+mj-lt"/>
              <a:buAutoNum type="arabicPeriod" startAt="3"/>
            </a:pPr>
            <a:r>
              <a:rPr lang="en-US" b="1" dirty="0" err="1" smtClean="0">
                <a:solidFill>
                  <a:srgbClr val="002060"/>
                </a:solidFill>
              </a:rPr>
              <a:t>Pelestarian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lingkungan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baik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lingkungan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fisik</a:t>
            </a:r>
            <a:r>
              <a:rPr lang="en-US" b="1" dirty="0">
                <a:solidFill>
                  <a:srgbClr val="002060"/>
                </a:solidFill>
              </a:rPr>
              <a:t> (</a:t>
            </a:r>
            <a:r>
              <a:rPr lang="en-US" b="1" dirty="0" err="1">
                <a:solidFill>
                  <a:srgbClr val="002060"/>
                </a:solidFill>
              </a:rPr>
              <a:t>sumber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daya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alam</a:t>
            </a:r>
            <a:r>
              <a:rPr lang="en-US" b="1" dirty="0">
                <a:solidFill>
                  <a:srgbClr val="002060"/>
                </a:solidFill>
              </a:rPr>
              <a:t>) </a:t>
            </a:r>
            <a:r>
              <a:rPr lang="en-US" b="1" dirty="0" err="1">
                <a:solidFill>
                  <a:srgbClr val="002060"/>
                </a:solidFill>
              </a:rPr>
              <a:t>serta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lingkungan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sosial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budaya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termasuk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kearifan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lokal</a:t>
            </a:r>
            <a:r>
              <a:rPr lang="en-US" b="1" dirty="0">
                <a:solidFill>
                  <a:srgbClr val="002060"/>
                </a:solidFill>
              </a:rPr>
              <a:t>.</a:t>
            </a:r>
          </a:p>
          <a:p>
            <a:pPr marL="457200" indent="-457200">
              <a:buClr>
                <a:srgbClr val="002060"/>
              </a:buClr>
              <a:buFont typeface="+mj-lt"/>
              <a:buAutoNum type="arabicPeriod" startAt="3"/>
            </a:pP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77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400" b="1" dirty="0" smtClean="0"/>
              <a:t>TERIMA KASIH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89147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11444" y="1298448"/>
            <a:ext cx="8358236" cy="4937760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id-ID" dirty="0" smtClean="0"/>
              <a:t>Tugas:</a:t>
            </a:r>
          </a:p>
          <a:p>
            <a:pPr marL="0" indent="0">
              <a:buNone/>
            </a:pPr>
            <a:r>
              <a:rPr lang="id-ID" sz="4400" b="1" i="1" dirty="0" smtClean="0"/>
              <a:t>USULAN </a:t>
            </a:r>
            <a:r>
              <a:rPr lang="en-US" sz="4400" b="1" i="1" dirty="0" smtClean="0"/>
              <a:t>Community </a:t>
            </a:r>
            <a:r>
              <a:rPr lang="en-US" sz="4400" b="1" i="1" dirty="0"/>
              <a:t>Development </a:t>
            </a:r>
            <a:r>
              <a:rPr lang="en-US" sz="4400" b="1" dirty="0"/>
              <a:t>(</a:t>
            </a:r>
            <a:r>
              <a:rPr lang="en-US" sz="4400" b="1" dirty="0" err="1"/>
              <a:t>Pemberdayaan</a:t>
            </a:r>
            <a:r>
              <a:rPr lang="id-ID" sz="4400" b="1" dirty="0"/>
              <a:t> </a:t>
            </a:r>
            <a:r>
              <a:rPr lang="en-US" sz="4400" b="1" dirty="0" err="1"/>
              <a:t>Masyarakat</a:t>
            </a:r>
            <a:r>
              <a:rPr lang="en-US" sz="4400" b="1" dirty="0"/>
              <a:t>)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6253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9417" y="433953"/>
            <a:ext cx="8108358" cy="861448"/>
          </a:xfrm>
        </p:spPr>
        <p:txBody>
          <a:bodyPr/>
          <a:lstStyle/>
          <a:p>
            <a:r>
              <a:rPr lang="id-ID" dirty="0" smtClean="0"/>
              <a:t>Tugas</a:t>
            </a:r>
            <a:endParaRPr lang="id-ID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3"/>
          </p:nvPr>
        </p:nvSpPr>
        <p:spPr>
          <a:xfrm>
            <a:off x="495946" y="1298448"/>
            <a:ext cx="8373734" cy="49377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d-ID" dirty="0" smtClean="0">
                <a:solidFill>
                  <a:schemeClr val="tx1"/>
                </a:solidFill>
              </a:rPr>
              <a:t>SED</a:t>
            </a:r>
            <a:r>
              <a:rPr lang="id-ID" dirty="0">
                <a:solidFill>
                  <a:schemeClr val="tx1"/>
                </a:solidFill>
              </a:rPr>
              <a:t/>
            </a:r>
            <a:br>
              <a:rPr lang="id-ID" dirty="0">
                <a:solidFill>
                  <a:schemeClr val="tx1"/>
                </a:solidFill>
              </a:rPr>
            </a:br>
            <a:r>
              <a:rPr lang="id-ID" dirty="0">
                <a:solidFill>
                  <a:schemeClr val="tx1"/>
                </a:solidFill>
              </a:rPr>
              <a:t>Membuat ringkasan </a:t>
            </a:r>
            <a:r>
              <a:rPr lang="id-ID" dirty="0" smtClean="0">
                <a:solidFill>
                  <a:schemeClr val="tx1"/>
                </a:solidFill>
              </a:rPr>
              <a:t>secara </a:t>
            </a:r>
            <a:r>
              <a:rPr lang="id-ID" dirty="0">
                <a:solidFill>
                  <a:schemeClr val="tx1"/>
                </a:solidFill>
              </a:rPr>
              <a:t>berkelompok, </a:t>
            </a:r>
            <a:r>
              <a:rPr lang="id-ID" dirty="0" smtClean="0">
                <a:solidFill>
                  <a:schemeClr val="tx1"/>
                </a:solidFill>
              </a:rPr>
              <a:t>Pembangunan Berkelanjutan; Lingkungan, khususnya 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d-ID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id-ID" b="1" dirty="0" smtClean="0">
                <a:solidFill>
                  <a:schemeClr val="tx1"/>
                </a:solidFill>
              </a:rPr>
              <a:t>USULAN PEMBERDAYAAN MASYARAKAT TERHADAP LINGKUNGAN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D</a:t>
            </a:r>
            <a:r>
              <a:rPr lang="id-ID" dirty="0" smtClean="0">
                <a:solidFill>
                  <a:schemeClr val="tx1"/>
                </a:solidFill>
              </a:rPr>
              <a:t>engan </a:t>
            </a:r>
            <a:r>
              <a:rPr lang="id-ID" dirty="0">
                <a:solidFill>
                  <a:schemeClr val="tx1"/>
                </a:solidFill>
              </a:rPr>
              <a:t>ketentuan tugas sebagai berikut:</a:t>
            </a:r>
            <a:br>
              <a:rPr lang="id-ID" dirty="0">
                <a:solidFill>
                  <a:schemeClr val="tx1"/>
                </a:solidFill>
              </a:rPr>
            </a:br>
            <a:endParaRPr lang="en-US" dirty="0" smtClean="0">
              <a:solidFill>
                <a:schemeClr val="tx1"/>
              </a:solidFill>
            </a:endParaRPr>
          </a:p>
          <a:p>
            <a:pPr marL="342900" indent="-342900"/>
            <a:r>
              <a:rPr lang="id-ID" dirty="0" smtClean="0">
                <a:solidFill>
                  <a:schemeClr val="tx1"/>
                </a:solidFill>
              </a:rPr>
              <a:t>Tugas Kelompok</a:t>
            </a:r>
            <a:endParaRPr lang="en-US" dirty="0">
              <a:solidFill>
                <a:schemeClr val="tx1"/>
              </a:solidFill>
            </a:endParaRPr>
          </a:p>
          <a:p>
            <a:pPr marL="342900" indent="-342900"/>
            <a:r>
              <a:rPr lang="id-ID" dirty="0" smtClean="0">
                <a:solidFill>
                  <a:schemeClr val="tx1"/>
                </a:solidFill>
              </a:rPr>
              <a:t>Ringkasan </a:t>
            </a:r>
            <a:r>
              <a:rPr lang="id-ID" dirty="0">
                <a:solidFill>
                  <a:schemeClr val="tx1"/>
                </a:solidFill>
              </a:rPr>
              <a:t>dibuat </a:t>
            </a:r>
            <a:r>
              <a:rPr lang="en-US" dirty="0" err="1" smtClean="0">
                <a:solidFill>
                  <a:schemeClr val="tx1"/>
                </a:solidFill>
              </a:rPr>
              <a:t>tulis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tangan</a:t>
            </a:r>
            <a:endParaRPr lang="en-US" dirty="0" smtClean="0">
              <a:solidFill>
                <a:schemeClr val="tx1"/>
              </a:solidFill>
            </a:endParaRPr>
          </a:p>
          <a:p>
            <a:pPr marL="342900" indent="-342900"/>
            <a:r>
              <a:rPr lang="id-ID" dirty="0" smtClean="0">
                <a:solidFill>
                  <a:schemeClr val="tx1"/>
                </a:solidFill>
              </a:rPr>
              <a:t>Diperkenankan </a:t>
            </a:r>
            <a:r>
              <a:rPr lang="id-ID" dirty="0">
                <a:solidFill>
                  <a:schemeClr val="tx1"/>
                </a:solidFill>
              </a:rPr>
              <a:t>untuk mengambil dari sumber lain (buku/ jurnal/ artikel </a:t>
            </a:r>
            <a:r>
              <a:rPr lang="id-ID" dirty="0" smtClean="0">
                <a:solidFill>
                  <a:schemeClr val="tx1"/>
                </a:solidFill>
              </a:rPr>
              <a:t>internet)</a:t>
            </a:r>
            <a:endParaRPr lang="en-US" dirty="0">
              <a:solidFill>
                <a:schemeClr val="tx1"/>
              </a:solidFill>
            </a:endParaRPr>
          </a:p>
          <a:p>
            <a:pPr marL="342900" indent="-342900"/>
            <a:r>
              <a:rPr lang="en-US" dirty="0" err="1" smtClean="0">
                <a:solidFill>
                  <a:schemeClr val="tx1"/>
                </a:solidFill>
              </a:rPr>
              <a:t>Presentasikan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Minggu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</a:t>
            </a:r>
            <a:r>
              <a:rPr lang="en-US" dirty="0" smtClean="0">
                <a:solidFill>
                  <a:schemeClr val="tx1"/>
                </a:solidFill>
              </a:rPr>
              <a:t> 5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52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9417" y="433953"/>
            <a:ext cx="8108358" cy="384913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Kerangka</a:t>
            </a:r>
            <a:endParaRPr lang="id-ID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3"/>
          </p:nvPr>
        </p:nvSpPr>
        <p:spPr>
          <a:xfrm>
            <a:off x="494041" y="793481"/>
            <a:ext cx="8373734" cy="5880274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id-ID" b="1" dirty="0" smtClean="0">
                <a:solidFill>
                  <a:schemeClr val="tx1"/>
                </a:solidFill>
              </a:rPr>
              <a:t>USULAN PEMBERDAYAAN MASYARAKAT TERHADAP LINGKUNGAN </a:t>
            </a:r>
            <a:endParaRPr lang="en-US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id-ID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id-ID" b="1" dirty="0" smtClean="0">
                <a:solidFill>
                  <a:schemeClr val="tx1"/>
                </a:solidFill>
              </a:rPr>
              <a:t>Latar belakang terkait permasalahan mengapa CSR itu diadakan</a:t>
            </a:r>
            <a:endParaRPr lang="en-US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tahun</a:t>
            </a:r>
            <a:r>
              <a:rPr lang="en-US" dirty="0">
                <a:solidFill>
                  <a:schemeClr val="tx1"/>
                </a:solidFill>
              </a:rPr>
              <a:t> 2018 Perseroan </a:t>
            </a:r>
            <a:r>
              <a:rPr lang="en-US" dirty="0" err="1">
                <a:solidFill>
                  <a:schemeClr val="tx1"/>
                </a:solidFill>
              </a:rPr>
              <a:t>melanjutkan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komitmennya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pemberian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beasiswa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tingkat</a:t>
            </a:r>
            <a:r>
              <a:rPr lang="en-US" dirty="0">
                <a:solidFill>
                  <a:schemeClr val="tx1"/>
                </a:solidFill>
              </a:rPr>
              <a:t> Magister </a:t>
            </a:r>
            <a:r>
              <a:rPr lang="en-US" dirty="0" err="1">
                <a:solidFill>
                  <a:schemeClr val="tx1"/>
                </a:solidFill>
              </a:rPr>
              <a:t>Manajemen</a:t>
            </a:r>
            <a:r>
              <a:rPr lang="en-US" dirty="0">
                <a:solidFill>
                  <a:schemeClr val="tx1"/>
                </a:solidFill>
              </a:rPr>
              <a:t> (S2) di Post Graduate program </a:t>
            </a:r>
            <a:r>
              <a:rPr lang="en-US" dirty="0" err="1">
                <a:solidFill>
                  <a:schemeClr val="tx1"/>
                </a:solidFill>
              </a:rPr>
              <a:t>Universitas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Pelita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Harapan</a:t>
            </a:r>
            <a:r>
              <a:rPr lang="en-US" dirty="0">
                <a:solidFill>
                  <a:schemeClr val="tx1"/>
                </a:solidFill>
              </a:rPr>
              <a:t> (UPH</a:t>
            </a:r>
            <a:r>
              <a:rPr lang="en-US" dirty="0" smtClean="0">
                <a:solidFill>
                  <a:schemeClr val="tx1"/>
                </a:solidFill>
              </a:rPr>
              <a:t>).</a:t>
            </a:r>
          </a:p>
          <a:p>
            <a:pPr marL="0" indent="0" algn="just">
              <a:buNone/>
            </a:pPr>
            <a:endParaRPr lang="id-ID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id-ID" b="1" dirty="0" smtClean="0">
                <a:solidFill>
                  <a:schemeClr val="tx1"/>
                </a:solidFill>
              </a:rPr>
              <a:t>Tuj</a:t>
            </a:r>
            <a:r>
              <a:rPr lang="en-US" b="1" dirty="0" smtClean="0">
                <a:solidFill>
                  <a:schemeClr val="tx1"/>
                </a:solidFill>
              </a:rPr>
              <a:t>u</a:t>
            </a:r>
            <a:r>
              <a:rPr lang="id-ID" b="1" dirty="0" smtClean="0">
                <a:solidFill>
                  <a:schemeClr val="tx1"/>
                </a:solidFill>
              </a:rPr>
              <a:t>an</a:t>
            </a:r>
            <a:endParaRPr lang="en-US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id-ID" dirty="0">
                <a:solidFill>
                  <a:schemeClr val="tx1"/>
                </a:solidFill>
              </a:rPr>
              <a:t>Melalui program beasiswa ini, Perseroan  untuk meningkatkan kualitas dan kompetensi para karyawannya agar dapat berkontribusi kembali di waktu yang akan datang. </a:t>
            </a:r>
            <a:endParaRPr lang="id-ID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id-ID" b="1" dirty="0" smtClean="0">
                <a:solidFill>
                  <a:schemeClr val="tx1"/>
                </a:solidFill>
              </a:rPr>
              <a:t>Masyarakat yang terlibat dalam kegiatan CSR tersebut</a:t>
            </a:r>
            <a:endParaRPr lang="en-US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id-ID" dirty="0">
                <a:solidFill>
                  <a:schemeClr val="tx1"/>
                </a:solidFill>
              </a:rPr>
              <a:t>Total beasiswa yang diberikan kepada karyawan pada tahun 2018 adalah untuk 4 orang karyawan yang telah melalui seleksi ketat. Nilai beasiswa yang diberikan Perseroan berjumlah ± Rp230 juta.</a:t>
            </a:r>
          </a:p>
          <a:p>
            <a:pPr marL="0" indent="0" algn="just">
              <a:buNone/>
            </a:pPr>
            <a:endParaRPr lang="id-ID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id-ID" b="1" dirty="0" smtClean="0">
                <a:solidFill>
                  <a:schemeClr val="tx1"/>
                </a:solidFill>
              </a:rPr>
              <a:t>Hasil</a:t>
            </a:r>
            <a:endParaRPr lang="en-US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dirty="0">
                <a:solidFill>
                  <a:schemeClr val="tx1"/>
                </a:solidFill>
              </a:rPr>
              <a:t>Perseroan </a:t>
            </a:r>
            <a:r>
              <a:rPr lang="en-US" dirty="0" err="1">
                <a:solidFill>
                  <a:schemeClr val="tx1"/>
                </a:solidFill>
              </a:rPr>
              <a:t>juga</a:t>
            </a:r>
            <a:r>
              <a:rPr lang="en-US" dirty="0">
                <a:solidFill>
                  <a:schemeClr val="tx1"/>
                </a:solidFill>
              </a:rPr>
              <a:t>  program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meningkatkan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minat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karyawan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menjadikan</a:t>
            </a:r>
            <a:r>
              <a:rPr lang="en-US" dirty="0">
                <a:solidFill>
                  <a:schemeClr val="tx1"/>
                </a:solidFill>
              </a:rPr>
              <a:t> Perseroan </a:t>
            </a:r>
            <a:r>
              <a:rPr lang="en-US" dirty="0" err="1">
                <a:solidFill>
                  <a:schemeClr val="tx1"/>
                </a:solidFill>
              </a:rPr>
              <a:t>menjadi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tempat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kerja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pilihan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Sekaligus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menjadikan</a:t>
            </a:r>
            <a:r>
              <a:rPr lang="en-US" dirty="0">
                <a:solidFill>
                  <a:schemeClr val="tx1"/>
                </a:solidFill>
              </a:rPr>
              <a:t> Perseroan </a:t>
            </a:r>
            <a:r>
              <a:rPr lang="en-US" dirty="0" err="1">
                <a:solidFill>
                  <a:schemeClr val="tx1"/>
                </a:solidFill>
              </a:rPr>
              <a:t>mampu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berkompetisi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kemampuan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karyawannya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khususnya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bidang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industri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sejenis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d-ID" b="1" dirty="0" smtClean="0">
                <a:solidFill>
                  <a:schemeClr val="tx1"/>
                </a:solidFill>
              </a:rPr>
              <a:t>Kesimpulan kelompok</a:t>
            </a:r>
          </a:p>
          <a:p>
            <a:pPr marL="457200" indent="-457200" algn="just">
              <a:buFont typeface="+mj-lt"/>
              <a:buAutoNum type="arabicPeriod"/>
            </a:pPr>
            <a:endParaRPr lang="id-ID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59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4"/>
          <p:cNvSpPr>
            <a:spLocks noGrp="1"/>
          </p:cNvSpPr>
          <p:nvPr>
            <p:ph type="title"/>
          </p:nvPr>
        </p:nvSpPr>
        <p:spPr>
          <a:xfrm>
            <a:off x="339725" y="1673816"/>
            <a:ext cx="8229600" cy="2014781"/>
          </a:xfrm>
        </p:spPr>
        <p:txBody>
          <a:bodyPr/>
          <a:lstStyle/>
          <a:p>
            <a:pPr algn="ctr"/>
            <a:r>
              <a:rPr lang="en-US" altLang="id-ID" sz="3600" b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PRESENTASI </a:t>
            </a:r>
            <a:r>
              <a:rPr lang="id-ID" altLang="id-ID" sz="3600" b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PERTEMUAN 3</a:t>
            </a:r>
            <a:br>
              <a:rPr lang="id-ID" altLang="id-ID" sz="3600" b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</a:br>
            <a:r>
              <a:rPr lang="id-ID" altLang="id-ID" sz="3600" b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/>
            </a:r>
            <a:br>
              <a:rPr lang="id-ID" altLang="id-ID" sz="3600" b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</a:br>
            <a:r>
              <a:rPr lang="en-US" altLang="id-ID" sz="3600" b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JEJAK EKOLOGI</a:t>
            </a:r>
            <a:endParaRPr lang="id-ID" altLang="id-ID" sz="3600" b="1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5146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le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0"/>
          </a:xfrm>
        </p:spPr>
        <p:txBody>
          <a:bodyPr/>
          <a:lstStyle/>
          <a:p>
            <a:pPr algn="ctr"/>
            <a:r>
              <a:rPr lang="en-US" b="1" dirty="0">
                <a:latin typeface="Candara" charset="0"/>
              </a:rPr>
              <a:t>PENGENALAN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80447" y="1453452"/>
            <a:ext cx="8388916" cy="478224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endParaRPr lang="en-US" dirty="0">
              <a:ea typeface="+mn-ea"/>
            </a:endParaRP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ea typeface="+mn-ea"/>
              </a:rPr>
              <a:t>Pembahasan</a:t>
            </a:r>
            <a:r>
              <a:rPr lang="en-US" dirty="0" smtClean="0">
                <a:ea typeface="+mn-ea"/>
              </a:rPr>
              <a:t>		 : </a:t>
            </a:r>
            <a:r>
              <a:rPr lang="en-US" dirty="0">
                <a:ea typeface="+mn-ea"/>
              </a:rPr>
              <a:t>Pembangunan </a:t>
            </a:r>
            <a:r>
              <a:rPr lang="en-US" dirty="0" err="1" smtClean="0">
                <a:ea typeface="+mn-ea"/>
              </a:rPr>
              <a:t>Berkelanjutan</a:t>
            </a:r>
            <a:endParaRPr lang="en-US" dirty="0" smtClean="0">
              <a:ea typeface="+mn-ea"/>
            </a:endParaRP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ea typeface="+mn-ea"/>
              </a:rPr>
              <a:t>Durasi</a:t>
            </a:r>
            <a:r>
              <a:rPr lang="en-US" dirty="0" smtClean="0">
                <a:ea typeface="+mn-ea"/>
              </a:rPr>
              <a:t>		 : 150 </a:t>
            </a:r>
            <a:r>
              <a:rPr lang="en-US" dirty="0" err="1" smtClean="0">
                <a:ea typeface="+mn-ea"/>
              </a:rPr>
              <a:t>menit</a:t>
            </a:r>
            <a:endParaRPr lang="en-US" dirty="0">
              <a:ea typeface="+mn-ea"/>
            </a:endParaRP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>
                <a:ea typeface="+mn-ea"/>
              </a:rPr>
              <a:t>Kompetensi</a:t>
            </a:r>
            <a:r>
              <a:rPr lang="en-US" dirty="0">
                <a:ea typeface="+mn-ea"/>
              </a:rPr>
              <a:t> </a:t>
            </a:r>
            <a:r>
              <a:rPr lang="en-US" dirty="0" err="1" smtClean="0">
                <a:ea typeface="+mn-ea"/>
              </a:rPr>
              <a:t>Dasar</a:t>
            </a:r>
            <a:r>
              <a:rPr lang="en-US" dirty="0" smtClean="0">
                <a:ea typeface="+mn-ea"/>
              </a:rPr>
              <a:t>	: </a:t>
            </a:r>
            <a:r>
              <a:rPr lang="en-US" dirty="0" err="1" smtClean="0">
                <a:ea typeface="+mn-ea"/>
              </a:rPr>
              <a:t>Mahasiswa</a:t>
            </a:r>
            <a:r>
              <a:rPr lang="en-US" dirty="0" smtClean="0">
                <a:ea typeface="+mn-ea"/>
              </a:rPr>
              <a:t> </a:t>
            </a:r>
            <a:r>
              <a:rPr lang="en-US" dirty="0" err="1">
                <a:ea typeface="+mn-ea"/>
              </a:rPr>
              <a:t>dapat</a:t>
            </a:r>
            <a:r>
              <a:rPr lang="en-US" dirty="0">
                <a:ea typeface="+mn-ea"/>
              </a:rPr>
              <a:t> </a:t>
            </a:r>
            <a:r>
              <a:rPr lang="en-US" dirty="0" err="1">
                <a:ea typeface="+mn-ea"/>
              </a:rPr>
              <a:t>memiliki</a:t>
            </a:r>
            <a:r>
              <a:rPr lang="en-US" dirty="0">
                <a:ea typeface="+mn-ea"/>
              </a:rPr>
              <a:t> </a:t>
            </a:r>
            <a:r>
              <a:rPr lang="en-US" dirty="0" err="1">
                <a:ea typeface="+mn-ea"/>
              </a:rPr>
              <a:t>dasar</a:t>
            </a:r>
            <a:r>
              <a:rPr lang="en-US" dirty="0">
                <a:ea typeface="+mn-ea"/>
              </a:rPr>
              <a:t> </a:t>
            </a:r>
            <a:r>
              <a:rPr lang="en-US" dirty="0" err="1" smtClean="0">
                <a:ea typeface="+mn-ea"/>
              </a:rPr>
              <a:t>pemikiran</a:t>
            </a:r>
            <a:r>
              <a:rPr lang="en-US" dirty="0"/>
              <a:t> </a:t>
            </a:r>
            <a:endParaRPr lang="en-US" dirty="0" smtClean="0"/>
          </a:p>
          <a:p>
            <a:pPr marL="170752" lvl="1" indent="0">
              <a:buNone/>
              <a:defRPr/>
            </a:pPr>
            <a:r>
              <a:rPr lang="en-US" dirty="0">
                <a:ea typeface="+mn-ea"/>
              </a:rPr>
              <a:t>	</a:t>
            </a:r>
            <a:r>
              <a:rPr lang="en-US" dirty="0" smtClean="0">
                <a:ea typeface="+mn-ea"/>
              </a:rPr>
              <a:t>		  </a:t>
            </a:r>
            <a:r>
              <a:rPr lang="en-US" dirty="0" err="1" smtClean="0">
                <a:ea typeface="+mn-ea"/>
              </a:rPr>
              <a:t>mengenai</a:t>
            </a:r>
            <a:r>
              <a:rPr lang="en-US" dirty="0" smtClean="0">
                <a:ea typeface="+mn-ea"/>
              </a:rPr>
              <a:t> </a:t>
            </a:r>
            <a:r>
              <a:rPr lang="en-US" dirty="0">
                <a:ea typeface="+mn-ea"/>
              </a:rPr>
              <a:t>triple bottom line (people, planet </a:t>
            </a:r>
            <a:r>
              <a:rPr lang="en-US" dirty="0" err="1">
                <a:ea typeface="+mn-ea"/>
              </a:rPr>
              <a:t>dan</a:t>
            </a:r>
            <a:r>
              <a:rPr lang="en-US" dirty="0">
                <a:ea typeface="+mn-ea"/>
              </a:rPr>
              <a:t> </a:t>
            </a:r>
            <a:r>
              <a:rPr lang="en-US" dirty="0" smtClean="0">
                <a:ea typeface="+mn-ea"/>
              </a:rPr>
              <a:t>			  profit</a:t>
            </a:r>
            <a:r>
              <a:rPr lang="en-US" dirty="0">
                <a:ea typeface="+mn-ea"/>
              </a:rPr>
              <a:t>) yang </a:t>
            </a:r>
            <a:r>
              <a:rPr lang="en-US" dirty="0" err="1">
                <a:ea typeface="+mn-ea"/>
              </a:rPr>
              <a:t>menjadi</a:t>
            </a:r>
            <a:r>
              <a:rPr lang="en-US" dirty="0">
                <a:ea typeface="+mn-ea"/>
              </a:rPr>
              <a:t> </a:t>
            </a:r>
            <a:r>
              <a:rPr lang="en-US" dirty="0" err="1">
                <a:ea typeface="+mn-ea"/>
              </a:rPr>
              <a:t>fondasi</a:t>
            </a:r>
            <a:r>
              <a:rPr lang="en-US" dirty="0">
                <a:ea typeface="+mn-ea"/>
              </a:rPr>
              <a:t> </a:t>
            </a:r>
            <a:r>
              <a:rPr lang="en-US" dirty="0" err="1">
                <a:ea typeface="+mn-ea"/>
              </a:rPr>
              <a:t>dasar</a:t>
            </a:r>
            <a:r>
              <a:rPr lang="en-US" dirty="0">
                <a:ea typeface="+mn-ea"/>
              </a:rPr>
              <a:t> </a:t>
            </a:r>
            <a:r>
              <a:rPr lang="en-US" dirty="0" err="1">
                <a:ea typeface="+mn-ea"/>
              </a:rPr>
              <a:t>pelaksanaan</a:t>
            </a:r>
            <a:r>
              <a:rPr lang="en-US" dirty="0">
                <a:ea typeface="+mn-ea"/>
              </a:rPr>
              <a:t> </a:t>
            </a:r>
            <a:r>
              <a:rPr lang="en-US" dirty="0" smtClean="0">
                <a:ea typeface="+mn-ea"/>
              </a:rPr>
              <a:t>			  Pembangunan </a:t>
            </a:r>
            <a:r>
              <a:rPr lang="en-US" dirty="0" err="1" smtClean="0">
                <a:ea typeface="+mn-ea"/>
              </a:rPr>
              <a:t>Berkelanjutan</a:t>
            </a:r>
            <a:endParaRPr lang="en-US" dirty="0" smtClean="0">
              <a:ea typeface="+mn-ea"/>
            </a:endParaRP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ea typeface="+mn-ea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>
                <a:ea typeface="+mn-ea"/>
              </a:rPr>
              <a:t>Fokus</a:t>
            </a:r>
            <a:r>
              <a:rPr lang="en-US" dirty="0" smtClean="0">
                <a:ea typeface="+mn-ea"/>
              </a:rPr>
              <a:t> :  </a:t>
            </a:r>
            <a:r>
              <a:rPr lang="id-ID" b="1" dirty="0" smtClean="0">
                <a:solidFill>
                  <a:schemeClr val="tx1"/>
                </a:solidFill>
              </a:rPr>
              <a:t>Lingkungan &amp; Sosial/Pemberdayaan masyarakat</a:t>
            </a:r>
            <a:endParaRPr lang="en-US" b="1" dirty="0" smtClean="0">
              <a:solidFill>
                <a:schemeClr val="tx1"/>
              </a:solidFill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1817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95946" y="1410345"/>
            <a:ext cx="8648054" cy="495945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id-ID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id-ID" b="1" dirty="0" smtClean="0">
                <a:solidFill>
                  <a:srgbClr val="002060"/>
                </a:solidFill>
              </a:rPr>
              <a:t>P</a:t>
            </a:r>
            <a:r>
              <a:rPr lang="en-US" b="1" dirty="0" err="1" smtClean="0">
                <a:solidFill>
                  <a:srgbClr val="002060"/>
                </a:solidFill>
              </a:rPr>
              <a:t>embangunan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berkelanjutan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ini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diartikan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sebagai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peningkatan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kualitas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hidup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manusia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dengan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menggunakan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kapasitas</a:t>
            </a:r>
            <a:r>
              <a:rPr lang="en-US" b="1" dirty="0">
                <a:solidFill>
                  <a:srgbClr val="002060"/>
                </a:solidFill>
              </a:rPr>
              <a:t> yang </a:t>
            </a:r>
            <a:r>
              <a:rPr lang="en-US" b="1" dirty="0" err="1">
                <a:solidFill>
                  <a:srgbClr val="002060"/>
                </a:solidFill>
              </a:rPr>
              <a:t>mendukung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ekosistem</a:t>
            </a:r>
            <a:r>
              <a:rPr lang="id-ID" b="1" dirty="0" smtClean="0">
                <a:solidFill>
                  <a:srgbClr val="002060"/>
                </a:solidFill>
              </a:rPr>
              <a:t> (</a:t>
            </a:r>
            <a:r>
              <a:rPr lang="en-US" b="1" dirty="0">
                <a:solidFill>
                  <a:srgbClr val="002060"/>
                </a:solidFill>
              </a:rPr>
              <a:t>IUCN, UNEP, </a:t>
            </a:r>
            <a:r>
              <a:rPr lang="en-US" b="1" dirty="0" err="1">
                <a:solidFill>
                  <a:srgbClr val="002060"/>
                </a:solidFill>
              </a:rPr>
              <a:t>dan</a:t>
            </a:r>
            <a:r>
              <a:rPr lang="en-US" b="1" dirty="0">
                <a:solidFill>
                  <a:srgbClr val="002060"/>
                </a:solidFill>
              </a:rPr>
              <a:t> WWF </a:t>
            </a:r>
            <a:r>
              <a:rPr lang="en-US" b="1" dirty="0" smtClean="0">
                <a:solidFill>
                  <a:srgbClr val="002060"/>
                </a:solidFill>
              </a:rPr>
              <a:t>1991)</a:t>
            </a:r>
            <a:endParaRPr lang="id-ID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id-ID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id-ID" b="1" dirty="0">
                <a:solidFill>
                  <a:srgbClr val="002060"/>
                </a:solidFill>
              </a:rPr>
              <a:t>Istilah </a:t>
            </a:r>
            <a:r>
              <a:rPr lang="id-ID" b="1" dirty="0" smtClean="0">
                <a:solidFill>
                  <a:srgbClr val="002060"/>
                </a:solidFill>
              </a:rPr>
              <a:t>Pembangunan </a:t>
            </a:r>
            <a:r>
              <a:rPr lang="id-ID" b="1" dirty="0">
                <a:solidFill>
                  <a:srgbClr val="002060"/>
                </a:solidFill>
              </a:rPr>
              <a:t>Berkelanjutan” secara resmi dipergunakan dalam Tap MPR No. </a:t>
            </a:r>
            <a:r>
              <a:rPr lang="id-ID" b="1" dirty="0" smtClean="0">
                <a:solidFill>
                  <a:srgbClr val="002060"/>
                </a:solidFill>
              </a:rPr>
              <a:t>IV </a:t>
            </a:r>
            <a:r>
              <a:rPr lang="id-ID" b="1" dirty="0">
                <a:solidFill>
                  <a:srgbClr val="002060"/>
                </a:solidFill>
              </a:rPr>
              <a:t>/MPR/1999 tentang GBHN, sedangkan istilah Pembangunan berkelanjutan </a:t>
            </a:r>
            <a:r>
              <a:rPr lang="id-ID" b="1" dirty="0" smtClean="0">
                <a:solidFill>
                  <a:srgbClr val="002060"/>
                </a:solidFill>
              </a:rPr>
              <a:t>yang </a:t>
            </a:r>
            <a:r>
              <a:rPr lang="id-ID" b="1" dirty="0">
                <a:solidFill>
                  <a:srgbClr val="002060"/>
                </a:solidFill>
              </a:rPr>
              <a:t>berwawasan Lingkungan </a:t>
            </a:r>
            <a:r>
              <a:rPr lang="id-ID" b="1" dirty="0" smtClean="0">
                <a:solidFill>
                  <a:srgbClr val="002060"/>
                </a:solidFill>
              </a:rPr>
              <a:t>Hidup digunakan </a:t>
            </a:r>
            <a:r>
              <a:rPr lang="id-ID" b="1" dirty="0">
                <a:solidFill>
                  <a:srgbClr val="002060"/>
                </a:solidFill>
              </a:rPr>
              <a:t>dalam UU No. 23 Tahun 1997 </a:t>
            </a:r>
            <a:r>
              <a:rPr lang="id-ID" b="1" dirty="0" smtClean="0">
                <a:solidFill>
                  <a:srgbClr val="002060"/>
                </a:solidFill>
              </a:rPr>
              <a:t>tentang </a:t>
            </a:r>
            <a:r>
              <a:rPr lang="id-ID" b="1" dirty="0">
                <a:solidFill>
                  <a:srgbClr val="002060"/>
                </a:solidFill>
              </a:rPr>
              <a:t>Pengelolaan Lingkungan Hidup</a:t>
            </a:r>
          </a:p>
          <a:p>
            <a:pPr marL="0" indent="0" algn="ctr">
              <a:lnSpc>
                <a:spcPct val="150000"/>
              </a:lnSpc>
              <a:buNone/>
            </a:pPr>
            <a:endParaRPr lang="id-ID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id-ID" b="1" dirty="0">
              <a:solidFill>
                <a:srgbClr val="002060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76225" y="464952"/>
            <a:ext cx="8591550" cy="628973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 smtClean="0">
                <a:latin typeface="Candara" charset="0"/>
              </a:rPr>
              <a:t>PENDAHULUAN</a:t>
            </a:r>
            <a:endParaRPr lang="en-US" b="1" dirty="0">
              <a:latin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755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95945" y="1298448"/>
            <a:ext cx="8508569" cy="49377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 err="1">
                <a:solidFill>
                  <a:schemeClr val="tx1"/>
                </a:solidFill>
              </a:rPr>
              <a:t>Deklarasi</a:t>
            </a:r>
            <a:r>
              <a:rPr lang="en-US" sz="2400" b="1" dirty="0">
                <a:solidFill>
                  <a:schemeClr val="tx1"/>
                </a:solidFill>
              </a:rPr>
              <a:t> Rio </a:t>
            </a:r>
            <a:endParaRPr lang="id-ID" sz="24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400" b="1" i="1" dirty="0" smtClean="0">
                <a:solidFill>
                  <a:schemeClr val="tx1"/>
                </a:solidFill>
              </a:rPr>
              <a:t>The</a:t>
            </a:r>
            <a:r>
              <a:rPr lang="en-US" sz="2400" b="1" i="1" dirty="0">
                <a:solidFill>
                  <a:schemeClr val="tx1"/>
                </a:solidFill>
              </a:rPr>
              <a:t> Rio Declaration on Environment and </a:t>
            </a:r>
            <a:r>
              <a:rPr lang="en-US" sz="2400" b="1" i="1" dirty="0" smtClean="0">
                <a:solidFill>
                  <a:schemeClr val="tx1"/>
                </a:solidFill>
              </a:rPr>
              <a:t>Development</a:t>
            </a:r>
            <a:endParaRPr lang="id-ID" sz="2400" b="1" i="1" dirty="0" smtClean="0">
              <a:solidFill>
                <a:schemeClr val="tx1"/>
              </a:solidFill>
            </a:endParaRPr>
          </a:p>
          <a:p>
            <a:pPr marL="454914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b="1" dirty="0">
                <a:solidFill>
                  <a:srgbClr val="002060"/>
                </a:solidFill>
              </a:rPr>
              <a:t>Orang-orang </a:t>
            </a:r>
            <a:r>
              <a:rPr lang="en-US" sz="2400" b="1" dirty="0" err="1">
                <a:solidFill>
                  <a:srgbClr val="002060"/>
                </a:solidFill>
              </a:rPr>
              <a:t>berhak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untuk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hidup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sehat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produktif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dalam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harmoni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dengan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alam</a:t>
            </a:r>
            <a:endParaRPr lang="id-ID" b="1" dirty="0">
              <a:solidFill>
                <a:srgbClr val="00B050"/>
              </a:solidFill>
            </a:endParaRPr>
          </a:p>
          <a:p>
            <a:pPr marL="454914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b="1" dirty="0">
                <a:solidFill>
                  <a:srgbClr val="002060"/>
                </a:solidFill>
              </a:rPr>
              <a:t>Pembangunan </a:t>
            </a:r>
            <a:r>
              <a:rPr lang="en-US" b="1" dirty="0" err="1" smtClean="0">
                <a:solidFill>
                  <a:srgbClr val="002060"/>
                </a:solidFill>
              </a:rPr>
              <a:t>tidak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harus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merusak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pembangunan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dan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lingkungan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kebutuhan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generasi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sekarang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dan</a:t>
            </a:r>
            <a:r>
              <a:rPr lang="en-US" b="1" dirty="0">
                <a:solidFill>
                  <a:srgbClr val="00B050"/>
                </a:solidFill>
              </a:rPr>
              <a:t> masa </a:t>
            </a:r>
            <a:r>
              <a:rPr lang="en-US" b="1" dirty="0" err="1">
                <a:solidFill>
                  <a:srgbClr val="00B050"/>
                </a:solidFill>
              </a:rPr>
              <a:t>depan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endParaRPr lang="id-ID" b="1" dirty="0">
              <a:solidFill>
                <a:srgbClr val="00B050"/>
              </a:solidFill>
            </a:endParaRPr>
          </a:p>
          <a:p>
            <a:pPr marL="454914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b="1" dirty="0" err="1">
                <a:solidFill>
                  <a:srgbClr val="002060"/>
                </a:solidFill>
              </a:rPr>
              <a:t>Bangsa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memiliki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hak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berdaulat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untuk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mengeksploitasi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sumber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daya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mereka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sendiri</a:t>
            </a:r>
            <a:r>
              <a:rPr lang="en-US" b="1" dirty="0">
                <a:solidFill>
                  <a:srgbClr val="002060"/>
                </a:solidFill>
              </a:rPr>
              <a:t> , </a:t>
            </a:r>
            <a:r>
              <a:rPr lang="en-US" b="1" dirty="0" err="1">
                <a:solidFill>
                  <a:srgbClr val="002060"/>
                </a:solidFill>
              </a:rPr>
              <a:t>tetapi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tanpa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menyebabkan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kerusakan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lingkungan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luar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perbatasan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mereka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endParaRPr lang="id-ID" b="1" dirty="0">
              <a:solidFill>
                <a:srgbClr val="002060"/>
              </a:solidFill>
            </a:endParaRPr>
          </a:p>
          <a:p>
            <a:pPr marL="457200" indent="-457200" algn="ctr">
              <a:lnSpc>
                <a:spcPct val="150000"/>
              </a:lnSpc>
              <a:buFont typeface="+mj-lt"/>
              <a:buAutoNum type="arabicPeriod"/>
            </a:pPr>
            <a:endParaRPr lang="id-ID" dirty="0">
              <a:solidFill>
                <a:schemeClr val="tx1"/>
              </a:solidFill>
            </a:endParaRPr>
          </a:p>
          <a:p>
            <a:pPr marL="457200" indent="-457200" algn="ctr">
              <a:lnSpc>
                <a:spcPct val="150000"/>
              </a:lnSpc>
              <a:buFont typeface="+mj-lt"/>
              <a:buAutoNum type="arabicPeriod"/>
            </a:pP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76225" y="464952"/>
            <a:ext cx="8591550" cy="628973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 smtClean="0">
                <a:latin typeface="Candara" charset="0"/>
              </a:rPr>
              <a:t>PENDAHULUAN</a:t>
            </a:r>
            <a:endParaRPr lang="en-US" b="1" dirty="0">
              <a:latin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867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95945" y="1298448"/>
            <a:ext cx="8648055" cy="4937760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en-US" sz="5100" b="1" dirty="0" err="1">
                <a:solidFill>
                  <a:schemeClr val="tx1"/>
                </a:solidFill>
              </a:rPr>
              <a:t>Deklarasi</a:t>
            </a:r>
            <a:r>
              <a:rPr lang="en-US" sz="5100" b="1" dirty="0">
                <a:solidFill>
                  <a:schemeClr val="tx1"/>
                </a:solidFill>
              </a:rPr>
              <a:t> Rio </a:t>
            </a:r>
            <a:endParaRPr lang="id-ID" sz="51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5100" b="1" i="1" dirty="0" smtClean="0">
                <a:solidFill>
                  <a:schemeClr val="tx1"/>
                </a:solidFill>
              </a:rPr>
              <a:t>The</a:t>
            </a:r>
            <a:r>
              <a:rPr lang="en-US" sz="5100" b="1" i="1" dirty="0">
                <a:solidFill>
                  <a:schemeClr val="tx1"/>
                </a:solidFill>
              </a:rPr>
              <a:t> Rio Declaration on Environment and </a:t>
            </a:r>
            <a:r>
              <a:rPr lang="en-US" sz="5100" b="1" i="1" dirty="0" smtClean="0">
                <a:solidFill>
                  <a:schemeClr val="tx1"/>
                </a:solidFill>
              </a:rPr>
              <a:t>Development</a:t>
            </a:r>
            <a:endParaRPr lang="id-ID" sz="5100" b="1" i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id-ID" sz="3800" b="1" i="1" dirty="0" smtClean="0">
              <a:solidFill>
                <a:schemeClr val="tx1"/>
              </a:solidFill>
            </a:endParaRPr>
          </a:p>
          <a:p>
            <a:pPr marL="514350" lvl="0" indent="-514350">
              <a:lnSpc>
                <a:spcPct val="170000"/>
              </a:lnSpc>
              <a:buClr>
                <a:srgbClr val="002060"/>
              </a:buClr>
              <a:buFont typeface="+mj-lt"/>
              <a:buAutoNum type="arabicPeriod" startAt="4"/>
            </a:pPr>
            <a:r>
              <a:rPr lang="en-US" sz="4200" b="1" dirty="0" err="1">
                <a:solidFill>
                  <a:srgbClr val="002060"/>
                </a:solidFill>
              </a:rPr>
              <a:t>Bangsa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harus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mengembangkan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hukum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internasional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untuk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memberikan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kompensasi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atas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kerusakan</a:t>
            </a:r>
            <a:r>
              <a:rPr lang="en-US" sz="4200" b="1" dirty="0">
                <a:solidFill>
                  <a:srgbClr val="002060"/>
                </a:solidFill>
              </a:rPr>
              <a:t> yang </a:t>
            </a:r>
            <a:r>
              <a:rPr lang="en-US" sz="4200" b="1" dirty="0" err="1">
                <a:solidFill>
                  <a:srgbClr val="002060"/>
                </a:solidFill>
              </a:rPr>
              <a:t>menyebabkan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kegiatan</a:t>
            </a:r>
            <a:r>
              <a:rPr lang="en-US" sz="4200" b="1" dirty="0">
                <a:solidFill>
                  <a:srgbClr val="002060"/>
                </a:solidFill>
              </a:rPr>
              <a:t> di </a:t>
            </a:r>
            <a:r>
              <a:rPr lang="en-US" sz="4200" b="1" dirty="0" err="1">
                <a:solidFill>
                  <a:srgbClr val="002060"/>
                </a:solidFill>
              </a:rPr>
              <a:t>bawah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kendali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mereka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ke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daerah-daerah</a:t>
            </a:r>
            <a:r>
              <a:rPr lang="en-US" sz="4200" b="1" dirty="0">
                <a:solidFill>
                  <a:srgbClr val="002060"/>
                </a:solidFill>
              </a:rPr>
              <a:t> di </a:t>
            </a:r>
            <a:r>
              <a:rPr lang="en-US" sz="4200" b="1" dirty="0" err="1">
                <a:solidFill>
                  <a:srgbClr val="002060"/>
                </a:solidFill>
              </a:rPr>
              <a:t>luar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perbatasan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mereka</a:t>
            </a:r>
            <a:r>
              <a:rPr lang="en-US" sz="4200" b="1" dirty="0" smtClean="0">
                <a:solidFill>
                  <a:srgbClr val="002060"/>
                </a:solidFill>
              </a:rPr>
              <a:t>.</a:t>
            </a:r>
            <a:endParaRPr lang="id-ID" sz="4200" b="1" dirty="0" smtClean="0">
              <a:solidFill>
                <a:srgbClr val="002060"/>
              </a:solidFill>
            </a:endParaRPr>
          </a:p>
          <a:p>
            <a:pPr marL="514350" lvl="0" indent="-514350">
              <a:lnSpc>
                <a:spcPct val="170000"/>
              </a:lnSpc>
              <a:buClr>
                <a:srgbClr val="002060"/>
              </a:buClr>
              <a:buFont typeface="+mj-lt"/>
              <a:buAutoNum type="arabicPeriod" startAt="4"/>
            </a:pPr>
            <a:r>
              <a:rPr lang="en-US" sz="4200" b="1" dirty="0" err="1">
                <a:solidFill>
                  <a:srgbClr val="002060"/>
                </a:solidFill>
              </a:rPr>
              <a:t>Bangsa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harus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menggunakan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smtClean="0">
                <a:solidFill>
                  <a:srgbClr val="FF0000"/>
                </a:solidFill>
              </a:rPr>
              <a:t>PENDEKATAN PENCEGAHAN</a:t>
            </a:r>
            <a:r>
              <a:rPr lang="en-US" sz="4200" b="1" dirty="0" smtClean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untuk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melindungi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lingkungan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endParaRPr lang="id-ID" sz="4200" b="1" dirty="0" smtClean="0">
              <a:solidFill>
                <a:srgbClr val="002060"/>
              </a:solidFill>
            </a:endParaRPr>
          </a:p>
          <a:p>
            <a:pPr marL="514350" lvl="0" indent="-514350">
              <a:lnSpc>
                <a:spcPct val="170000"/>
              </a:lnSpc>
              <a:buClr>
                <a:srgbClr val="002060"/>
              </a:buClr>
              <a:buFont typeface="+mj-lt"/>
              <a:buAutoNum type="arabicPeriod" startAt="4"/>
            </a:pPr>
            <a:r>
              <a:rPr lang="en-US" sz="4200" b="1" dirty="0" err="1" smtClean="0">
                <a:solidFill>
                  <a:srgbClr val="002060"/>
                </a:solidFill>
              </a:rPr>
              <a:t>Dalam</a:t>
            </a:r>
            <a:r>
              <a:rPr lang="en-US" sz="4200" b="1" dirty="0" smtClean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rangka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mencapai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pembangunan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berkelanjutan</a:t>
            </a:r>
            <a:r>
              <a:rPr lang="en-US" sz="4200" b="1" dirty="0">
                <a:solidFill>
                  <a:srgbClr val="002060"/>
                </a:solidFill>
              </a:rPr>
              <a:t>, </a:t>
            </a:r>
            <a:r>
              <a:rPr lang="en-US" sz="4200" b="1" dirty="0" smtClean="0">
                <a:solidFill>
                  <a:srgbClr val="FF0000"/>
                </a:solidFill>
              </a:rPr>
              <a:t>PERLINDUNGAN LINGKUNGAN HARUS MERUPAKAN BAGIAN INTEGRAL DARI PROSES </a:t>
            </a:r>
            <a:r>
              <a:rPr lang="en-US" sz="4200" b="1" dirty="0" err="1" smtClean="0">
                <a:solidFill>
                  <a:srgbClr val="002060"/>
                </a:solidFill>
              </a:rPr>
              <a:t>pembangunan</a:t>
            </a:r>
            <a:r>
              <a:rPr lang="en-US" sz="4200" b="1" dirty="0">
                <a:solidFill>
                  <a:srgbClr val="002060"/>
                </a:solidFill>
              </a:rPr>
              <a:t>, </a:t>
            </a:r>
            <a:r>
              <a:rPr lang="en-US" sz="4200" b="1" dirty="0" err="1">
                <a:solidFill>
                  <a:srgbClr val="002060"/>
                </a:solidFill>
              </a:rPr>
              <a:t>dan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tidak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dapat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dianggap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terpisah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dari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 smtClean="0">
                <a:solidFill>
                  <a:srgbClr val="002060"/>
                </a:solidFill>
              </a:rPr>
              <a:t>itu</a:t>
            </a:r>
            <a:endParaRPr lang="id-ID" sz="4200" dirty="0">
              <a:solidFill>
                <a:schemeClr val="tx1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76225" y="464952"/>
            <a:ext cx="8591550" cy="628973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 smtClean="0">
                <a:latin typeface="Candara" charset="0"/>
              </a:rPr>
              <a:t>PENDAHULUAN</a:t>
            </a:r>
            <a:endParaRPr lang="en-US" b="1" dirty="0">
              <a:latin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80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95945" y="1625994"/>
            <a:ext cx="8648055" cy="493776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id-ID" sz="2400" b="1" dirty="0" smtClean="0">
                <a:solidFill>
                  <a:srgbClr val="002060"/>
                </a:solidFill>
              </a:rPr>
              <a:t>A</a:t>
            </a:r>
            <a:r>
              <a:rPr lang="en-US" sz="2400" b="1" dirty="0" err="1" smtClean="0">
                <a:solidFill>
                  <a:srgbClr val="002060"/>
                </a:solidFill>
              </a:rPr>
              <a:t>wal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perkembangan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konsep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pembangunan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berkelanjutan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hanya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tertuju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pada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faktor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lingkungan</a:t>
            </a:r>
            <a:endParaRPr lang="id-ID" sz="2400" b="1" dirty="0" smtClean="0">
              <a:solidFill>
                <a:srgbClr val="002060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id-ID" sz="2400" b="1" dirty="0" smtClean="0">
                <a:solidFill>
                  <a:srgbClr val="002060"/>
                </a:solidFill>
              </a:rPr>
              <a:t>yaitu</a:t>
            </a:r>
            <a:endParaRPr lang="id-ID" sz="2400" b="1" dirty="0">
              <a:solidFill>
                <a:srgbClr val="002060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id-ID" b="1" dirty="0" smtClean="0">
                <a:solidFill>
                  <a:schemeClr val="tx2">
                    <a:lumMod val="75000"/>
                  </a:schemeClr>
                </a:solidFill>
              </a:rPr>
              <a:t>H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anya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merujuk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pada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bagaimana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upaya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untuk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mengatasi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kerusakan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lingkungan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dan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sumber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daya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alam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yang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selama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ini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ditimbulkan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oleh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semakin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meningkatnya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populasi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manusia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dan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pertumbuhan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industri</a:t>
            </a:r>
            <a:endParaRPr lang="id-ID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76225" y="464952"/>
            <a:ext cx="8591550" cy="628973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b="1" dirty="0" smtClean="0"/>
              <a:t>LINGKUNGAN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72806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132" y="883687"/>
            <a:ext cx="8591550" cy="746774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SOSIAL – COMMUNITY DEVELOPMENT &amp; SOCIAL CHANGE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11444" y="1769254"/>
            <a:ext cx="8358236" cy="508874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en-US" sz="2400" b="1" dirty="0" err="1">
                <a:solidFill>
                  <a:srgbClr val="002060"/>
                </a:solidFill>
              </a:rPr>
              <a:t>Paradigma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pembangunan</a:t>
            </a:r>
            <a:r>
              <a:rPr lang="en-US" sz="2400" b="1" dirty="0">
                <a:solidFill>
                  <a:srgbClr val="002060"/>
                </a:solidFill>
              </a:rPr>
              <a:t> yang </a:t>
            </a:r>
            <a:r>
              <a:rPr lang="en-US" sz="2400" b="1" dirty="0" smtClean="0">
                <a:solidFill>
                  <a:srgbClr val="FF0000"/>
                </a:solidFill>
              </a:rPr>
              <a:t>MENEKANKAN PADA PEMBANGUNAN EKONOMI MULAI DITINGGALKAN </a:t>
            </a:r>
            <a:r>
              <a:rPr lang="en-US" sz="2400" b="1" dirty="0" err="1" smtClean="0">
                <a:solidFill>
                  <a:srgbClr val="002060"/>
                </a:solidFill>
              </a:rPr>
              <a:t>karena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tidak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dapat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menjawab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masalah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sosial</a:t>
            </a:r>
            <a:r>
              <a:rPr lang="en-US" sz="2400" b="1" dirty="0">
                <a:solidFill>
                  <a:srgbClr val="002060"/>
                </a:solidFill>
              </a:rPr>
              <a:t>  </a:t>
            </a:r>
            <a:r>
              <a:rPr lang="en-US" sz="2400" b="1" dirty="0" err="1">
                <a:solidFill>
                  <a:srgbClr val="002060"/>
                </a:solidFill>
              </a:rPr>
              <a:t>seperti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kemiskinan</a:t>
            </a:r>
            <a:r>
              <a:rPr lang="en-US" sz="2400" b="1" dirty="0">
                <a:solidFill>
                  <a:srgbClr val="002060"/>
                </a:solidFill>
              </a:rPr>
              <a:t>, </a:t>
            </a:r>
            <a:r>
              <a:rPr lang="en-US" sz="2400" b="1" dirty="0" err="1">
                <a:solidFill>
                  <a:srgbClr val="002060"/>
                </a:solidFill>
              </a:rPr>
              <a:t>kenakalan</a:t>
            </a:r>
            <a:r>
              <a:rPr lang="en-US" sz="2400" b="1" dirty="0">
                <a:solidFill>
                  <a:srgbClr val="002060"/>
                </a:solidFill>
              </a:rPr>
              <a:t>, </a:t>
            </a:r>
            <a:r>
              <a:rPr lang="en-US" sz="2400" b="1" dirty="0" err="1">
                <a:solidFill>
                  <a:srgbClr val="002060"/>
                </a:solidFill>
              </a:rPr>
              <a:t>kesenjangan</a:t>
            </a:r>
            <a:r>
              <a:rPr lang="en-US" sz="2400" b="1" dirty="0">
                <a:solidFill>
                  <a:srgbClr val="002060"/>
                </a:solidFill>
              </a:rPr>
              <a:t>, </a:t>
            </a:r>
            <a:r>
              <a:rPr lang="en-US" sz="2400" b="1" dirty="0" err="1">
                <a:solidFill>
                  <a:srgbClr val="002060"/>
                </a:solidFill>
              </a:rPr>
              <a:t>dan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keterbelakangan</a:t>
            </a:r>
            <a:r>
              <a:rPr lang="en-US" sz="2400" b="1" dirty="0" smtClean="0">
                <a:solidFill>
                  <a:srgbClr val="002060"/>
                </a:solidFill>
                <a:effectLst/>
              </a:rPr>
              <a:t> </a:t>
            </a:r>
          </a:p>
          <a:p>
            <a:pPr marL="0" indent="0" algn="just">
              <a:buNone/>
            </a:pPr>
            <a:endParaRPr lang="id-ID" sz="2400" b="1" dirty="0" smtClean="0">
              <a:solidFill>
                <a:srgbClr val="002060"/>
              </a:solidFill>
            </a:endParaRPr>
          </a:p>
          <a:p>
            <a:pPr algn="just"/>
            <a:r>
              <a:rPr lang="en-US" sz="2400" b="1" dirty="0" err="1" smtClean="0">
                <a:solidFill>
                  <a:srgbClr val="002060"/>
                </a:solidFill>
              </a:rPr>
              <a:t>Paradigma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id-ID" sz="2400" b="1" dirty="0" smtClean="0">
                <a:solidFill>
                  <a:srgbClr val="FF0000"/>
                </a:solidFill>
              </a:rPr>
              <a:t>MASYARAKAT SEBAGAI SUBJEK PEMBANGUNAN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berbasis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komunitas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dengan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memberikan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tempat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utama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bagi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prakarsa</a:t>
            </a:r>
            <a:r>
              <a:rPr lang="en-US" sz="2400" b="1" dirty="0">
                <a:solidFill>
                  <a:srgbClr val="002060"/>
                </a:solidFill>
              </a:rPr>
              <a:t>, </a:t>
            </a:r>
            <a:r>
              <a:rPr lang="en-US" sz="2400" b="1" dirty="0" err="1">
                <a:solidFill>
                  <a:srgbClr val="002060"/>
                </a:solidFill>
              </a:rPr>
              <a:t>keanekragaman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lokal</a:t>
            </a:r>
            <a:r>
              <a:rPr lang="en-US" sz="2400" b="1" dirty="0">
                <a:solidFill>
                  <a:srgbClr val="002060"/>
                </a:solidFill>
              </a:rPr>
              <a:t>, </a:t>
            </a:r>
            <a:r>
              <a:rPr lang="en-US" sz="2400" b="1" dirty="0" err="1">
                <a:solidFill>
                  <a:srgbClr val="002060"/>
                </a:solidFill>
              </a:rPr>
              <a:t>dan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kearifan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lokal</a:t>
            </a:r>
            <a:r>
              <a:rPr lang="en-US" sz="2400" b="1" dirty="0">
                <a:solidFill>
                  <a:srgbClr val="002060"/>
                </a:solidFill>
              </a:rPr>
              <a:t>.</a:t>
            </a:r>
            <a:r>
              <a:rPr lang="en-US" sz="2400" b="1" dirty="0" smtClean="0">
                <a:solidFill>
                  <a:srgbClr val="002060"/>
                </a:solidFill>
                <a:effectLst/>
              </a:rPr>
              <a:t> </a:t>
            </a:r>
          </a:p>
          <a:p>
            <a:pPr algn="just"/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56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SOHO.thmx</Template>
  <TotalTime>654</TotalTime>
  <Words>684</Words>
  <Application>Microsoft Office PowerPoint</Application>
  <PresentationFormat>On-screen Show (4:3)</PresentationFormat>
  <Paragraphs>159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Soho</vt:lpstr>
      <vt:lpstr>Pertemuan 4</vt:lpstr>
      <vt:lpstr>DAFTAR ISI</vt:lpstr>
      <vt:lpstr>PRESENTASI PERTEMUAN 3  JEJAK EKOLOGI</vt:lpstr>
      <vt:lpstr>PENGENALAN</vt:lpstr>
      <vt:lpstr>PENDAHULUAN</vt:lpstr>
      <vt:lpstr>PENDAHULUAN</vt:lpstr>
      <vt:lpstr>PENDAHULUAN</vt:lpstr>
      <vt:lpstr>LINGKUNGAN</vt:lpstr>
      <vt:lpstr> SOSIAL – COMMUNITY DEVELOPMENT &amp; SOCIAL CHANGE</vt:lpstr>
      <vt:lpstr>COMMUNITY DEVELOPMENT  (PEMBERDAYAAN MASYARAKAT</vt:lpstr>
      <vt:lpstr>COMMUNITY DEVELOPMENT  (PEMBERDAYAAN MASYARAKAT)</vt:lpstr>
      <vt:lpstr>PRINSIP – PRINSIP COMMUNITY DEVELOPMENT (PEMBERDAYAAN MASYARAKAT)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ANALISIS PROGRAM PEMBERDAYAAN MASYARAKAT MENURUT PRINSIP – PRINSIP COMMUNITY DEVELOPMENT </vt:lpstr>
      <vt:lpstr>SOSIAL CHANGE</vt:lpstr>
      <vt:lpstr>KEGIATAN PROGRAM  Corporate Social Responsibility</vt:lpstr>
      <vt:lpstr>KEGIATAN PROGRAM  Corporate Social Responsibility</vt:lpstr>
      <vt:lpstr>PowerPoint Presentation</vt:lpstr>
      <vt:lpstr>PowerPoint Presentation</vt:lpstr>
      <vt:lpstr>Tugas</vt:lpstr>
      <vt:lpstr>Kerangka</vt:lpstr>
    </vt:vector>
  </TitlesOfParts>
  <Company>AMAN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Pembahasan III</dc:title>
  <dc:creator>Arifin Saleh</dc:creator>
  <cp:lastModifiedBy>GALIH WULANDARI S</cp:lastModifiedBy>
  <cp:revision>33</cp:revision>
  <dcterms:created xsi:type="dcterms:W3CDTF">2014-08-11T10:14:43Z</dcterms:created>
  <dcterms:modified xsi:type="dcterms:W3CDTF">2020-02-19T09:59:41Z</dcterms:modified>
</cp:coreProperties>
</file>