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5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40B3CD-0C7D-F240-9362-0F9D6BF3A299}" type="doc">
      <dgm:prSet loTypeId="urn:microsoft.com/office/officeart/2005/8/layout/radial5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4180DC0-21F0-6745-ACBE-7C720811E2AE}">
      <dgm:prSet phldrT="[Text]" custT="1"/>
      <dgm:spPr/>
      <dgm:t>
        <a:bodyPr/>
        <a:lstStyle/>
        <a:p>
          <a:r>
            <a:rPr lang="en-US" sz="1400" dirty="0">
              <a:solidFill>
                <a:schemeClr val="bg1"/>
              </a:solidFill>
            </a:rPr>
            <a:t>Green</a:t>
          </a:r>
          <a:r>
            <a:rPr lang="en-US" sz="1400" baseline="0" dirty="0">
              <a:solidFill>
                <a:schemeClr val="bg1"/>
              </a:solidFill>
            </a:rPr>
            <a:t> Entrepreneurship</a:t>
          </a:r>
          <a:endParaRPr lang="en-US" sz="1400" dirty="0">
            <a:solidFill>
              <a:schemeClr val="bg1"/>
            </a:solidFill>
          </a:endParaRPr>
        </a:p>
      </dgm:t>
    </dgm:pt>
    <dgm:pt modelId="{769D5B6E-E7D6-6A4D-9278-0A1DC14E033F}" type="parTrans" cxnId="{62A27225-3045-F941-B24C-2E16764DCFF3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6165D490-3AAF-9141-8B3E-812FB53C75E4}" type="sibTrans" cxnId="{62A27225-3045-F941-B24C-2E16764DCFF3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DAD5CDAF-43AC-A844-B6CC-901E7DF8E26C}">
      <dgm:prSet phldrT="[Text]" custT="1"/>
      <dgm:spPr/>
      <dgm:t>
        <a:bodyPr/>
        <a:lstStyle/>
        <a:p>
          <a:r>
            <a:rPr lang="en-US" sz="1400" dirty="0">
              <a:solidFill>
                <a:schemeClr val="bg1"/>
              </a:solidFill>
            </a:rPr>
            <a:t>People</a:t>
          </a:r>
        </a:p>
      </dgm:t>
    </dgm:pt>
    <dgm:pt modelId="{99AAFE97-9E12-C342-A4D3-E43C4D9BA65E}" type="parTrans" cxnId="{5D09B813-79E5-734B-B550-C7D8D80FD6E3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D8C36408-9453-4243-9DB5-FC2D2203ACFE}" type="sibTrans" cxnId="{5D09B813-79E5-734B-B550-C7D8D80FD6E3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C7072610-D314-8C4D-9F3B-7B571968F3A1}">
      <dgm:prSet phldrT="[Text]" custT="1"/>
      <dgm:spPr/>
      <dgm:t>
        <a:bodyPr/>
        <a:lstStyle/>
        <a:p>
          <a:r>
            <a:rPr lang="en-US" sz="1600" dirty="0">
              <a:solidFill>
                <a:schemeClr val="bg1"/>
              </a:solidFill>
            </a:rPr>
            <a:t>Planet</a:t>
          </a:r>
        </a:p>
      </dgm:t>
    </dgm:pt>
    <dgm:pt modelId="{5F47272A-D21F-EA4D-8E04-7725F8F12744}" type="parTrans" cxnId="{1A2E5ABB-880C-2F4B-BCF1-639B22E5C7FF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BE9189C8-EDEB-854A-89E7-3E67EBA44749}" type="sibTrans" cxnId="{1A2E5ABB-880C-2F4B-BCF1-639B22E5C7FF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2222642E-873F-F547-89D8-3E76D700AD44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Practice</a:t>
          </a:r>
        </a:p>
      </dgm:t>
    </dgm:pt>
    <dgm:pt modelId="{E9DC761F-4864-F440-9550-1C84458625D4}" type="parTrans" cxnId="{1858E7BF-B838-DB4C-9917-2AC0B844B8F4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A4694902-F2A6-794C-80AB-4B046794AC03}" type="sibTrans" cxnId="{1858E7BF-B838-DB4C-9917-2AC0B844B8F4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3D8AABA7-AA6C-F142-A0D9-DEB8B19C560B}">
      <dgm:prSet phldrT="[Text]" custT="1"/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Prudence</a:t>
          </a:r>
        </a:p>
      </dgm:t>
    </dgm:pt>
    <dgm:pt modelId="{0679AB81-8E3E-2044-940B-C915B8E6A654}" type="parTrans" cxnId="{1ECC0D02-7F0C-3C4C-9B3A-C5C26CD676DC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83FA5CA7-BF46-214D-A773-9A6A4A706267}" type="sibTrans" cxnId="{1ECC0D02-7F0C-3C4C-9B3A-C5C26CD676DC}">
      <dgm:prSet/>
      <dgm:spPr/>
      <dgm:t>
        <a:bodyPr/>
        <a:lstStyle/>
        <a:p>
          <a:pPr rtl="0"/>
          <a:endParaRPr lang="en-US">
            <a:solidFill>
              <a:schemeClr val="bg1"/>
            </a:solidFill>
          </a:endParaRPr>
        </a:p>
      </dgm:t>
    </dgm:pt>
    <dgm:pt modelId="{872B1BDA-24AE-3449-80ED-D58DA2D1368B}">
      <dgm:prSet phldrT="[Text]" custT="1"/>
      <dgm:spPr/>
      <dgm:t>
        <a:bodyPr/>
        <a:lstStyle/>
        <a:p>
          <a:r>
            <a:rPr lang="en-US" sz="1600" dirty="0">
              <a:solidFill>
                <a:schemeClr val="bg1"/>
              </a:solidFill>
            </a:rPr>
            <a:t>Profit</a:t>
          </a:r>
        </a:p>
      </dgm:t>
    </dgm:pt>
    <dgm:pt modelId="{8459CE14-DE73-F849-935E-6FEC68E7E58B}" type="parTrans" cxnId="{EC423A48-ACE7-3446-9602-805AD4E78CC1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04F19902-AB7D-0145-BAD6-8615D3D3F849}" type="sibTrans" cxnId="{EC423A48-ACE7-3446-9602-805AD4E78CC1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24EE0AEC-1635-8546-8FEB-D014AF3D7AD3}" type="pres">
      <dgm:prSet presAssocID="{CA40B3CD-0C7D-F240-9362-0F9D6BF3A29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93918D3-9A7B-704E-9C02-D522945763EC}" type="pres">
      <dgm:prSet presAssocID="{74180DC0-21F0-6745-ACBE-7C720811E2AE}" presName="centerShape" presStyleLbl="node0" presStyleIdx="0" presStyleCnt="1"/>
      <dgm:spPr/>
      <dgm:t>
        <a:bodyPr/>
        <a:lstStyle/>
        <a:p>
          <a:endParaRPr lang="en-US"/>
        </a:p>
      </dgm:t>
    </dgm:pt>
    <dgm:pt modelId="{79454715-11E1-2045-8D22-95DB92A539FC}" type="pres">
      <dgm:prSet presAssocID="{99AAFE97-9E12-C342-A4D3-E43C4D9BA65E}" presName="parTrans" presStyleLbl="sibTrans2D1" presStyleIdx="0" presStyleCnt="5"/>
      <dgm:spPr/>
      <dgm:t>
        <a:bodyPr/>
        <a:lstStyle/>
        <a:p>
          <a:endParaRPr lang="en-US"/>
        </a:p>
      </dgm:t>
    </dgm:pt>
    <dgm:pt modelId="{EE949347-DDF4-A042-AD26-4FC3F1AD689E}" type="pres">
      <dgm:prSet presAssocID="{99AAFE97-9E12-C342-A4D3-E43C4D9BA65E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FB3FF335-EEAE-E648-946C-919DB5BD56E6}" type="pres">
      <dgm:prSet presAssocID="{DAD5CDAF-43AC-A844-B6CC-901E7DF8E26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15FA36-A8DE-BD48-BFE7-5B884FCB462B}" type="pres">
      <dgm:prSet presAssocID="{5F47272A-D21F-EA4D-8E04-7725F8F12744}" presName="parTrans" presStyleLbl="sibTrans2D1" presStyleIdx="1" presStyleCnt="5"/>
      <dgm:spPr/>
      <dgm:t>
        <a:bodyPr/>
        <a:lstStyle/>
        <a:p>
          <a:endParaRPr lang="en-US"/>
        </a:p>
      </dgm:t>
    </dgm:pt>
    <dgm:pt modelId="{5A60B648-26EC-674A-9FC6-646860BDDBC4}" type="pres">
      <dgm:prSet presAssocID="{5F47272A-D21F-EA4D-8E04-7725F8F12744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ABBAF6FA-693A-3544-AC25-EA50A88F14D0}" type="pres">
      <dgm:prSet presAssocID="{C7072610-D314-8C4D-9F3B-7B571968F3A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9484E7-CFD0-D640-AAF8-E63CD9C129C3}" type="pres">
      <dgm:prSet presAssocID="{E9DC761F-4864-F440-9550-1C84458625D4}" presName="parTrans" presStyleLbl="sibTrans2D1" presStyleIdx="2" presStyleCnt="5"/>
      <dgm:spPr/>
      <dgm:t>
        <a:bodyPr/>
        <a:lstStyle/>
        <a:p>
          <a:endParaRPr lang="en-US"/>
        </a:p>
      </dgm:t>
    </dgm:pt>
    <dgm:pt modelId="{545F77BB-2C48-EB43-B6CE-1B5EEA2A49D4}" type="pres">
      <dgm:prSet presAssocID="{E9DC761F-4864-F440-9550-1C84458625D4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412BD44D-3703-9142-A83A-FDCE7BD19CBF}" type="pres">
      <dgm:prSet presAssocID="{2222642E-873F-F547-89D8-3E76D700AD44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86D704-3608-E44C-8F4F-6583C1082FF7}" type="pres">
      <dgm:prSet presAssocID="{0679AB81-8E3E-2044-940B-C915B8E6A654}" presName="parTrans" presStyleLbl="sibTrans2D1" presStyleIdx="3" presStyleCnt="5"/>
      <dgm:spPr/>
      <dgm:t>
        <a:bodyPr/>
        <a:lstStyle/>
        <a:p>
          <a:endParaRPr lang="en-US"/>
        </a:p>
      </dgm:t>
    </dgm:pt>
    <dgm:pt modelId="{223A78C8-5735-8F43-B83F-0490D336B355}" type="pres">
      <dgm:prSet presAssocID="{0679AB81-8E3E-2044-940B-C915B8E6A654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75BD8F66-71E9-4249-85A5-8EDA9A714AFE}" type="pres">
      <dgm:prSet presAssocID="{3D8AABA7-AA6C-F142-A0D9-DEB8B19C560B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4EE861-8B50-E745-8A29-A2FDDCDB05AA}" type="pres">
      <dgm:prSet presAssocID="{8459CE14-DE73-F849-935E-6FEC68E7E58B}" presName="parTrans" presStyleLbl="sibTrans2D1" presStyleIdx="4" presStyleCnt="5"/>
      <dgm:spPr/>
      <dgm:t>
        <a:bodyPr/>
        <a:lstStyle/>
        <a:p>
          <a:endParaRPr lang="en-US"/>
        </a:p>
      </dgm:t>
    </dgm:pt>
    <dgm:pt modelId="{213C34DB-0C40-E940-B055-02C06EE726FA}" type="pres">
      <dgm:prSet presAssocID="{8459CE14-DE73-F849-935E-6FEC68E7E58B}" presName="connectorText" presStyleLbl="sibTrans2D1" presStyleIdx="4" presStyleCnt="5"/>
      <dgm:spPr/>
      <dgm:t>
        <a:bodyPr/>
        <a:lstStyle/>
        <a:p>
          <a:endParaRPr lang="en-US"/>
        </a:p>
      </dgm:t>
    </dgm:pt>
    <dgm:pt modelId="{8D56D6DA-9EA1-D94E-8465-8A9E74389979}" type="pres">
      <dgm:prSet presAssocID="{872B1BDA-24AE-3449-80ED-D58DA2D1368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C751A17-59A5-4D0E-8572-B903A2DF8543}" type="presOf" srcId="{5F47272A-D21F-EA4D-8E04-7725F8F12744}" destId="{3615FA36-A8DE-BD48-BFE7-5B884FCB462B}" srcOrd="0" destOrd="0" presId="urn:microsoft.com/office/officeart/2005/8/layout/radial5"/>
    <dgm:cxn modelId="{1D9DE212-C0E2-4E86-B937-9BDCC5939918}" type="presOf" srcId="{E9DC761F-4864-F440-9550-1C84458625D4}" destId="{545F77BB-2C48-EB43-B6CE-1B5EEA2A49D4}" srcOrd="1" destOrd="0" presId="urn:microsoft.com/office/officeart/2005/8/layout/radial5"/>
    <dgm:cxn modelId="{5050009A-B3E0-4BD7-9100-B2A0AB2B326A}" type="presOf" srcId="{8459CE14-DE73-F849-935E-6FEC68E7E58B}" destId="{213C34DB-0C40-E940-B055-02C06EE726FA}" srcOrd="1" destOrd="0" presId="urn:microsoft.com/office/officeart/2005/8/layout/radial5"/>
    <dgm:cxn modelId="{EC423A48-ACE7-3446-9602-805AD4E78CC1}" srcId="{74180DC0-21F0-6745-ACBE-7C720811E2AE}" destId="{872B1BDA-24AE-3449-80ED-D58DA2D1368B}" srcOrd="4" destOrd="0" parTransId="{8459CE14-DE73-F849-935E-6FEC68E7E58B}" sibTransId="{04F19902-AB7D-0145-BAD6-8615D3D3F849}"/>
    <dgm:cxn modelId="{7822BB84-1D20-46CB-88A0-36B686C7E076}" type="presOf" srcId="{99AAFE97-9E12-C342-A4D3-E43C4D9BA65E}" destId="{EE949347-DDF4-A042-AD26-4FC3F1AD689E}" srcOrd="1" destOrd="0" presId="urn:microsoft.com/office/officeart/2005/8/layout/radial5"/>
    <dgm:cxn modelId="{BB6B94D8-5BD6-45FA-8E5C-D6AB5FCEF2FA}" type="presOf" srcId="{74180DC0-21F0-6745-ACBE-7C720811E2AE}" destId="{893918D3-9A7B-704E-9C02-D522945763EC}" srcOrd="0" destOrd="0" presId="urn:microsoft.com/office/officeart/2005/8/layout/radial5"/>
    <dgm:cxn modelId="{62A27225-3045-F941-B24C-2E16764DCFF3}" srcId="{CA40B3CD-0C7D-F240-9362-0F9D6BF3A299}" destId="{74180DC0-21F0-6745-ACBE-7C720811E2AE}" srcOrd="0" destOrd="0" parTransId="{769D5B6E-E7D6-6A4D-9278-0A1DC14E033F}" sibTransId="{6165D490-3AAF-9141-8B3E-812FB53C75E4}"/>
    <dgm:cxn modelId="{1858E7BF-B838-DB4C-9917-2AC0B844B8F4}" srcId="{74180DC0-21F0-6745-ACBE-7C720811E2AE}" destId="{2222642E-873F-F547-89D8-3E76D700AD44}" srcOrd="2" destOrd="0" parTransId="{E9DC761F-4864-F440-9550-1C84458625D4}" sibTransId="{A4694902-F2A6-794C-80AB-4B046794AC03}"/>
    <dgm:cxn modelId="{5D09B813-79E5-734B-B550-C7D8D80FD6E3}" srcId="{74180DC0-21F0-6745-ACBE-7C720811E2AE}" destId="{DAD5CDAF-43AC-A844-B6CC-901E7DF8E26C}" srcOrd="0" destOrd="0" parTransId="{99AAFE97-9E12-C342-A4D3-E43C4D9BA65E}" sibTransId="{D8C36408-9453-4243-9DB5-FC2D2203ACFE}"/>
    <dgm:cxn modelId="{3E438700-633E-47A3-B66D-3366D0622D16}" type="presOf" srcId="{3D8AABA7-AA6C-F142-A0D9-DEB8B19C560B}" destId="{75BD8F66-71E9-4249-85A5-8EDA9A714AFE}" srcOrd="0" destOrd="0" presId="urn:microsoft.com/office/officeart/2005/8/layout/radial5"/>
    <dgm:cxn modelId="{1D77E365-FF3D-4347-8D39-8E102D65E71E}" type="presOf" srcId="{C7072610-D314-8C4D-9F3B-7B571968F3A1}" destId="{ABBAF6FA-693A-3544-AC25-EA50A88F14D0}" srcOrd="0" destOrd="0" presId="urn:microsoft.com/office/officeart/2005/8/layout/radial5"/>
    <dgm:cxn modelId="{E8481ADE-6625-410E-AD68-68273B0407BB}" type="presOf" srcId="{CA40B3CD-0C7D-F240-9362-0F9D6BF3A299}" destId="{24EE0AEC-1635-8546-8FEB-D014AF3D7AD3}" srcOrd="0" destOrd="0" presId="urn:microsoft.com/office/officeart/2005/8/layout/radial5"/>
    <dgm:cxn modelId="{1A2E5ABB-880C-2F4B-BCF1-639B22E5C7FF}" srcId="{74180DC0-21F0-6745-ACBE-7C720811E2AE}" destId="{C7072610-D314-8C4D-9F3B-7B571968F3A1}" srcOrd="1" destOrd="0" parTransId="{5F47272A-D21F-EA4D-8E04-7725F8F12744}" sibTransId="{BE9189C8-EDEB-854A-89E7-3E67EBA44749}"/>
    <dgm:cxn modelId="{00213730-511A-4E66-AF99-D4FE9442657D}" type="presOf" srcId="{DAD5CDAF-43AC-A844-B6CC-901E7DF8E26C}" destId="{FB3FF335-EEAE-E648-946C-919DB5BD56E6}" srcOrd="0" destOrd="0" presId="urn:microsoft.com/office/officeart/2005/8/layout/radial5"/>
    <dgm:cxn modelId="{12779479-B668-4644-9320-A86918A3F657}" type="presOf" srcId="{0679AB81-8E3E-2044-940B-C915B8E6A654}" destId="{8D86D704-3608-E44C-8F4F-6583C1082FF7}" srcOrd="0" destOrd="0" presId="urn:microsoft.com/office/officeart/2005/8/layout/radial5"/>
    <dgm:cxn modelId="{0292EC68-C9E6-4010-93CA-702D0A73D47F}" type="presOf" srcId="{8459CE14-DE73-F849-935E-6FEC68E7E58B}" destId="{874EE861-8B50-E745-8A29-A2FDDCDB05AA}" srcOrd="0" destOrd="0" presId="urn:microsoft.com/office/officeart/2005/8/layout/radial5"/>
    <dgm:cxn modelId="{7E3F5D45-DBB4-4ED1-9AA8-D4D67D3D0812}" type="presOf" srcId="{0679AB81-8E3E-2044-940B-C915B8E6A654}" destId="{223A78C8-5735-8F43-B83F-0490D336B355}" srcOrd="1" destOrd="0" presId="urn:microsoft.com/office/officeart/2005/8/layout/radial5"/>
    <dgm:cxn modelId="{93D72ADA-66D3-45D2-B25A-1B77E5959BF5}" type="presOf" srcId="{872B1BDA-24AE-3449-80ED-D58DA2D1368B}" destId="{8D56D6DA-9EA1-D94E-8465-8A9E74389979}" srcOrd="0" destOrd="0" presId="urn:microsoft.com/office/officeart/2005/8/layout/radial5"/>
    <dgm:cxn modelId="{CD77FA15-4042-4F91-B997-9CC012449A03}" type="presOf" srcId="{5F47272A-D21F-EA4D-8E04-7725F8F12744}" destId="{5A60B648-26EC-674A-9FC6-646860BDDBC4}" srcOrd="1" destOrd="0" presId="urn:microsoft.com/office/officeart/2005/8/layout/radial5"/>
    <dgm:cxn modelId="{1ECC0D02-7F0C-3C4C-9B3A-C5C26CD676DC}" srcId="{74180DC0-21F0-6745-ACBE-7C720811E2AE}" destId="{3D8AABA7-AA6C-F142-A0D9-DEB8B19C560B}" srcOrd="3" destOrd="0" parTransId="{0679AB81-8E3E-2044-940B-C915B8E6A654}" sibTransId="{83FA5CA7-BF46-214D-A773-9A6A4A706267}"/>
    <dgm:cxn modelId="{65E0C0A0-91E4-4AAF-B62A-55384F3D0152}" type="presOf" srcId="{2222642E-873F-F547-89D8-3E76D700AD44}" destId="{412BD44D-3703-9142-A83A-FDCE7BD19CBF}" srcOrd="0" destOrd="0" presId="urn:microsoft.com/office/officeart/2005/8/layout/radial5"/>
    <dgm:cxn modelId="{AF906473-D3FA-4DBB-B9BB-3C0E9958D62B}" type="presOf" srcId="{E9DC761F-4864-F440-9550-1C84458625D4}" destId="{1A9484E7-CFD0-D640-AAF8-E63CD9C129C3}" srcOrd="0" destOrd="0" presId="urn:microsoft.com/office/officeart/2005/8/layout/radial5"/>
    <dgm:cxn modelId="{3FDC815E-E1BB-4AE6-8E03-25903DE54370}" type="presOf" srcId="{99AAFE97-9E12-C342-A4D3-E43C4D9BA65E}" destId="{79454715-11E1-2045-8D22-95DB92A539FC}" srcOrd="0" destOrd="0" presId="urn:microsoft.com/office/officeart/2005/8/layout/radial5"/>
    <dgm:cxn modelId="{5174DB47-7874-4FA2-842F-00534A92D7BB}" type="presParOf" srcId="{24EE0AEC-1635-8546-8FEB-D014AF3D7AD3}" destId="{893918D3-9A7B-704E-9C02-D522945763EC}" srcOrd="0" destOrd="0" presId="urn:microsoft.com/office/officeart/2005/8/layout/radial5"/>
    <dgm:cxn modelId="{9FA0BC0F-82A9-4AF3-A5ED-D68C76714AE3}" type="presParOf" srcId="{24EE0AEC-1635-8546-8FEB-D014AF3D7AD3}" destId="{79454715-11E1-2045-8D22-95DB92A539FC}" srcOrd="1" destOrd="0" presId="urn:microsoft.com/office/officeart/2005/8/layout/radial5"/>
    <dgm:cxn modelId="{58E0B197-DB69-4CA1-858C-12A974558B28}" type="presParOf" srcId="{79454715-11E1-2045-8D22-95DB92A539FC}" destId="{EE949347-DDF4-A042-AD26-4FC3F1AD689E}" srcOrd="0" destOrd="0" presId="urn:microsoft.com/office/officeart/2005/8/layout/radial5"/>
    <dgm:cxn modelId="{5299FC1C-C404-4F07-93B0-0E5F81744187}" type="presParOf" srcId="{24EE0AEC-1635-8546-8FEB-D014AF3D7AD3}" destId="{FB3FF335-EEAE-E648-946C-919DB5BD56E6}" srcOrd="2" destOrd="0" presId="urn:microsoft.com/office/officeart/2005/8/layout/radial5"/>
    <dgm:cxn modelId="{1522B5A9-015F-436C-9F46-B1F74D6077E8}" type="presParOf" srcId="{24EE0AEC-1635-8546-8FEB-D014AF3D7AD3}" destId="{3615FA36-A8DE-BD48-BFE7-5B884FCB462B}" srcOrd="3" destOrd="0" presId="urn:microsoft.com/office/officeart/2005/8/layout/radial5"/>
    <dgm:cxn modelId="{FB3C91FE-D7AC-447C-9A6B-D67E2A967EAB}" type="presParOf" srcId="{3615FA36-A8DE-BD48-BFE7-5B884FCB462B}" destId="{5A60B648-26EC-674A-9FC6-646860BDDBC4}" srcOrd="0" destOrd="0" presId="urn:microsoft.com/office/officeart/2005/8/layout/radial5"/>
    <dgm:cxn modelId="{B9C0AEBA-FB5C-42F5-8F6A-B262F25D63BB}" type="presParOf" srcId="{24EE0AEC-1635-8546-8FEB-D014AF3D7AD3}" destId="{ABBAF6FA-693A-3544-AC25-EA50A88F14D0}" srcOrd="4" destOrd="0" presId="urn:microsoft.com/office/officeart/2005/8/layout/radial5"/>
    <dgm:cxn modelId="{E171EF85-54E7-4306-BA1B-EB8869A8FD43}" type="presParOf" srcId="{24EE0AEC-1635-8546-8FEB-D014AF3D7AD3}" destId="{1A9484E7-CFD0-D640-AAF8-E63CD9C129C3}" srcOrd="5" destOrd="0" presId="urn:microsoft.com/office/officeart/2005/8/layout/radial5"/>
    <dgm:cxn modelId="{7B4C0459-8DD1-47B3-B0DA-8F255ACECE48}" type="presParOf" srcId="{1A9484E7-CFD0-D640-AAF8-E63CD9C129C3}" destId="{545F77BB-2C48-EB43-B6CE-1B5EEA2A49D4}" srcOrd="0" destOrd="0" presId="urn:microsoft.com/office/officeart/2005/8/layout/radial5"/>
    <dgm:cxn modelId="{E52F8346-0E9C-448A-AD07-1B8AF287D7C1}" type="presParOf" srcId="{24EE0AEC-1635-8546-8FEB-D014AF3D7AD3}" destId="{412BD44D-3703-9142-A83A-FDCE7BD19CBF}" srcOrd="6" destOrd="0" presId="urn:microsoft.com/office/officeart/2005/8/layout/radial5"/>
    <dgm:cxn modelId="{1692AA65-64AD-4477-A13E-E09714689307}" type="presParOf" srcId="{24EE0AEC-1635-8546-8FEB-D014AF3D7AD3}" destId="{8D86D704-3608-E44C-8F4F-6583C1082FF7}" srcOrd="7" destOrd="0" presId="urn:microsoft.com/office/officeart/2005/8/layout/radial5"/>
    <dgm:cxn modelId="{21BDF45C-B55F-49E2-A2E9-889531503BFB}" type="presParOf" srcId="{8D86D704-3608-E44C-8F4F-6583C1082FF7}" destId="{223A78C8-5735-8F43-B83F-0490D336B355}" srcOrd="0" destOrd="0" presId="urn:microsoft.com/office/officeart/2005/8/layout/radial5"/>
    <dgm:cxn modelId="{33BC1BE7-8E5D-4A71-8127-9B817C3EFB54}" type="presParOf" srcId="{24EE0AEC-1635-8546-8FEB-D014AF3D7AD3}" destId="{75BD8F66-71E9-4249-85A5-8EDA9A714AFE}" srcOrd="8" destOrd="0" presId="urn:microsoft.com/office/officeart/2005/8/layout/radial5"/>
    <dgm:cxn modelId="{5BD776DD-A496-47F0-9CEF-5F40CDF2F48A}" type="presParOf" srcId="{24EE0AEC-1635-8546-8FEB-D014AF3D7AD3}" destId="{874EE861-8B50-E745-8A29-A2FDDCDB05AA}" srcOrd="9" destOrd="0" presId="urn:microsoft.com/office/officeart/2005/8/layout/radial5"/>
    <dgm:cxn modelId="{ACDB17EA-3AAD-4DD8-B79B-C444C6565F65}" type="presParOf" srcId="{874EE861-8B50-E745-8A29-A2FDDCDB05AA}" destId="{213C34DB-0C40-E940-B055-02C06EE726FA}" srcOrd="0" destOrd="0" presId="urn:microsoft.com/office/officeart/2005/8/layout/radial5"/>
    <dgm:cxn modelId="{4660DB86-9DF8-4460-A99F-5243B300C51C}" type="presParOf" srcId="{24EE0AEC-1635-8546-8FEB-D014AF3D7AD3}" destId="{8D56D6DA-9EA1-D94E-8465-8A9E74389979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3918D3-9A7B-704E-9C02-D522945763EC}">
      <dsp:nvSpPr>
        <dsp:cNvPr id="0" name=""/>
        <dsp:cNvSpPr/>
      </dsp:nvSpPr>
      <dsp:spPr>
        <a:xfrm>
          <a:off x="1849839" y="1791569"/>
          <a:ext cx="1084046" cy="1084046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98000"/>
                <a:lumMod val="102000"/>
              </a:schemeClr>
              <a:schemeClr val="accent1">
                <a:hueOff val="0"/>
                <a:satOff val="0"/>
                <a:lumOff val="0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solidFill>
                <a:schemeClr val="bg1"/>
              </a:solidFill>
            </a:rPr>
            <a:t>Green</a:t>
          </a:r>
          <a:r>
            <a:rPr lang="en-US" sz="1400" kern="1200" baseline="0" dirty="0">
              <a:solidFill>
                <a:schemeClr val="bg1"/>
              </a:solidFill>
            </a:rPr>
            <a:t> Entrepreneurship</a:t>
          </a:r>
          <a:endParaRPr lang="en-US" sz="1400" kern="1200" dirty="0">
            <a:solidFill>
              <a:schemeClr val="bg1"/>
            </a:solidFill>
          </a:endParaRPr>
        </a:p>
      </dsp:txBody>
      <dsp:txXfrm>
        <a:off x="2008594" y="1950324"/>
        <a:ext cx="766536" cy="766536"/>
      </dsp:txXfrm>
    </dsp:sp>
    <dsp:sp modelId="{79454715-11E1-2045-8D22-95DB92A539FC}">
      <dsp:nvSpPr>
        <dsp:cNvPr id="0" name=""/>
        <dsp:cNvSpPr/>
      </dsp:nvSpPr>
      <dsp:spPr>
        <a:xfrm rot="16200000">
          <a:off x="2276787" y="1396671"/>
          <a:ext cx="230150" cy="368575"/>
        </a:xfrm>
        <a:prstGeom prst="righ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>
            <a:duotone>
              <a:schemeClr val="accent2">
                <a:hueOff val="0"/>
                <a:satOff val="0"/>
                <a:lumOff val="0"/>
                <a:alphaOff val="0"/>
                <a:tint val="98000"/>
                <a:lumMod val="102000"/>
              </a:schemeClr>
              <a:schemeClr val="accent2">
                <a:hueOff val="0"/>
                <a:satOff val="0"/>
                <a:lumOff val="0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>
            <a:solidFill>
              <a:schemeClr val="bg1"/>
            </a:solidFill>
          </a:endParaRPr>
        </a:p>
      </dsp:txBody>
      <dsp:txXfrm>
        <a:off x="2311310" y="1504909"/>
        <a:ext cx="161105" cy="221145"/>
      </dsp:txXfrm>
    </dsp:sp>
    <dsp:sp modelId="{FB3FF335-EEAE-E648-946C-919DB5BD56E6}">
      <dsp:nvSpPr>
        <dsp:cNvPr id="0" name=""/>
        <dsp:cNvSpPr/>
      </dsp:nvSpPr>
      <dsp:spPr>
        <a:xfrm>
          <a:off x="1714333" y="2265"/>
          <a:ext cx="1355057" cy="1355057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2">
                <a:hueOff val="0"/>
                <a:satOff val="0"/>
                <a:lumOff val="0"/>
                <a:alphaOff val="0"/>
                <a:tint val="98000"/>
                <a:lumMod val="102000"/>
              </a:schemeClr>
              <a:schemeClr val="accent2">
                <a:hueOff val="0"/>
                <a:satOff val="0"/>
                <a:lumOff val="0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solidFill>
                <a:schemeClr val="bg1"/>
              </a:solidFill>
            </a:rPr>
            <a:t>People</a:t>
          </a:r>
        </a:p>
      </dsp:txBody>
      <dsp:txXfrm>
        <a:off x="1912777" y="200709"/>
        <a:ext cx="958169" cy="958169"/>
      </dsp:txXfrm>
    </dsp:sp>
    <dsp:sp modelId="{3615FA36-A8DE-BD48-BFE7-5B884FCB462B}">
      <dsp:nvSpPr>
        <dsp:cNvPr id="0" name=""/>
        <dsp:cNvSpPr/>
      </dsp:nvSpPr>
      <dsp:spPr>
        <a:xfrm rot="20520000">
          <a:off x="2992583" y="1916728"/>
          <a:ext cx="230150" cy="368575"/>
        </a:xfrm>
        <a:prstGeom prst="righ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>
            <a:duotone>
              <a:schemeClr val="accent3">
                <a:hueOff val="0"/>
                <a:satOff val="0"/>
                <a:lumOff val="0"/>
                <a:alphaOff val="0"/>
                <a:tint val="98000"/>
                <a:lumMod val="102000"/>
              </a:schemeClr>
              <a:schemeClr val="accent3">
                <a:hueOff val="0"/>
                <a:satOff val="0"/>
                <a:lumOff val="0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>
            <a:solidFill>
              <a:schemeClr val="bg1"/>
            </a:solidFill>
          </a:endParaRPr>
        </a:p>
      </dsp:txBody>
      <dsp:txXfrm>
        <a:off x="2994273" y="2001111"/>
        <a:ext cx="161105" cy="221145"/>
      </dsp:txXfrm>
    </dsp:sp>
    <dsp:sp modelId="{ABBAF6FA-693A-3544-AC25-EA50A88F14D0}">
      <dsp:nvSpPr>
        <dsp:cNvPr id="0" name=""/>
        <dsp:cNvSpPr/>
      </dsp:nvSpPr>
      <dsp:spPr>
        <a:xfrm>
          <a:off x="3287189" y="1145011"/>
          <a:ext cx="1355057" cy="1355057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3">
                <a:hueOff val="0"/>
                <a:satOff val="0"/>
                <a:lumOff val="0"/>
                <a:alphaOff val="0"/>
                <a:tint val="98000"/>
                <a:lumMod val="102000"/>
              </a:schemeClr>
              <a:schemeClr val="accent3">
                <a:hueOff val="0"/>
                <a:satOff val="0"/>
                <a:lumOff val="0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solidFill>
                <a:schemeClr val="bg1"/>
              </a:solidFill>
            </a:rPr>
            <a:t>Planet</a:t>
          </a:r>
        </a:p>
      </dsp:txBody>
      <dsp:txXfrm>
        <a:off x="3485633" y="1343455"/>
        <a:ext cx="958169" cy="958169"/>
      </dsp:txXfrm>
    </dsp:sp>
    <dsp:sp modelId="{1A9484E7-CFD0-D640-AAF8-E63CD9C129C3}">
      <dsp:nvSpPr>
        <dsp:cNvPr id="0" name=""/>
        <dsp:cNvSpPr/>
      </dsp:nvSpPr>
      <dsp:spPr>
        <a:xfrm rot="3240000">
          <a:off x="2719173" y="2758196"/>
          <a:ext cx="230150" cy="368575"/>
        </a:xfrm>
        <a:prstGeom prst="righ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>
            <a:duotone>
              <a:schemeClr val="accent4">
                <a:hueOff val="0"/>
                <a:satOff val="0"/>
                <a:lumOff val="0"/>
                <a:alphaOff val="0"/>
                <a:tint val="98000"/>
                <a:lumMod val="102000"/>
              </a:schemeClr>
              <a:schemeClr val="accent4">
                <a:hueOff val="0"/>
                <a:satOff val="0"/>
                <a:lumOff val="0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>
            <a:solidFill>
              <a:schemeClr val="bg1"/>
            </a:solidFill>
          </a:endParaRPr>
        </a:p>
      </dsp:txBody>
      <dsp:txXfrm>
        <a:off x="2733404" y="2803982"/>
        <a:ext cx="161105" cy="221145"/>
      </dsp:txXfrm>
    </dsp:sp>
    <dsp:sp modelId="{412BD44D-3703-9142-A83A-FDCE7BD19CBF}">
      <dsp:nvSpPr>
        <dsp:cNvPr id="0" name=""/>
        <dsp:cNvSpPr/>
      </dsp:nvSpPr>
      <dsp:spPr>
        <a:xfrm>
          <a:off x="2686411" y="2994013"/>
          <a:ext cx="1355057" cy="1355057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4">
                <a:hueOff val="0"/>
                <a:satOff val="0"/>
                <a:lumOff val="0"/>
                <a:alphaOff val="0"/>
                <a:tint val="98000"/>
                <a:lumMod val="102000"/>
              </a:schemeClr>
              <a:schemeClr val="accent4">
                <a:hueOff val="0"/>
                <a:satOff val="0"/>
                <a:lumOff val="0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>
              <a:solidFill>
                <a:schemeClr val="bg1"/>
              </a:solidFill>
            </a:rPr>
            <a:t>Practice</a:t>
          </a:r>
        </a:p>
      </dsp:txBody>
      <dsp:txXfrm>
        <a:off x="2884855" y="3192457"/>
        <a:ext cx="958169" cy="958169"/>
      </dsp:txXfrm>
    </dsp:sp>
    <dsp:sp modelId="{8D86D704-3608-E44C-8F4F-6583C1082FF7}">
      <dsp:nvSpPr>
        <dsp:cNvPr id="0" name=""/>
        <dsp:cNvSpPr/>
      </dsp:nvSpPr>
      <dsp:spPr>
        <a:xfrm rot="7560000">
          <a:off x="1834401" y="2758196"/>
          <a:ext cx="230150" cy="368575"/>
        </a:xfrm>
        <a:prstGeom prst="righ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>
            <a:duotone>
              <a:schemeClr val="accent5">
                <a:hueOff val="0"/>
                <a:satOff val="0"/>
                <a:lumOff val="0"/>
                <a:alphaOff val="0"/>
                <a:tint val="98000"/>
                <a:lumMod val="102000"/>
              </a:schemeClr>
              <a:schemeClr val="accent5">
                <a:hueOff val="0"/>
                <a:satOff val="0"/>
                <a:lumOff val="0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>
            <a:solidFill>
              <a:schemeClr val="bg1"/>
            </a:solidFill>
          </a:endParaRPr>
        </a:p>
      </dsp:txBody>
      <dsp:txXfrm rot="10800000">
        <a:off x="1889215" y="2803982"/>
        <a:ext cx="161105" cy="221145"/>
      </dsp:txXfrm>
    </dsp:sp>
    <dsp:sp modelId="{75BD8F66-71E9-4249-85A5-8EDA9A714AFE}">
      <dsp:nvSpPr>
        <dsp:cNvPr id="0" name=""/>
        <dsp:cNvSpPr/>
      </dsp:nvSpPr>
      <dsp:spPr>
        <a:xfrm>
          <a:off x="742255" y="2994013"/>
          <a:ext cx="1355057" cy="1355057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5">
                <a:hueOff val="0"/>
                <a:satOff val="0"/>
                <a:lumOff val="0"/>
                <a:alphaOff val="0"/>
                <a:tint val="98000"/>
                <a:lumMod val="102000"/>
              </a:schemeClr>
              <a:schemeClr val="accent5">
                <a:hueOff val="0"/>
                <a:satOff val="0"/>
                <a:lumOff val="0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>
              <a:solidFill>
                <a:schemeClr val="bg1"/>
              </a:solidFill>
            </a:rPr>
            <a:t>Prudence</a:t>
          </a:r>
        </a:p>
      </dsp:txBody>
      <dsp:txXfrm>
        <a:off x="940699" y="3192457"/>
        <a:ext cx="958169" cy="958169"/>
      </dsp:txXfrm>
    </dsp:sp>
    <dsp:sp modelId="{874EE861-8B50-E745-8A29-A2FDDCDB05AA}">
      <dsp:nvSpPr>
        <dsp:cNvPr id="0" name=""/>
        <dsp:cNvSpPr/>
      </dsp:nvSpPr>
      <dsp:spPr>
        <a:xfrm rot="11880000">
          <a:off x="1560991" y="1916728"/>
          <a:ext cx="230150" cy="368575"/>
        </a:xfrm>
        <a:prstGeom prst="righ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>
            <a:duotone>
              <a:schemeClr val="accent6">
                <a:hueOff val="0"/>
                <a:satOff val="0"/>
                <a:lumOff val="0"/>
                <a:alphaOff val="0"/>
                <a:tint val="98000"/>
                <a:lumMod val="102000"/>
              </a:schemeClr>
              <a:schemeClr val="accent6">
                <a:hueOff val="0"/>
                <a:satOff val="0"/>
                <a:lumOff val="0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>
            <a:solidFill>
              <a:schemeClr val="bg1"/>
            </a:solidFill>
          </a:endParaRPr>
        </a:p>
      </dsp:txBody>
      <dsp:txXfrm rot="10800000">
        <a:off x="1628346" y="2001111"/>
        <a:ext cx="161105" cy="221145"/>
      </dsp:txXfrm>
    </dsp:sp>
    <dsp:sp modelId="{8D56D6DA-9EA1-D94E-8465-8A9E74389979}">
      <dsp:nvSpPr>
        <dsp:cNvPr id="0" name=""/>
        <dsp:cNvSpPr/>
      </dsp:nvSpPr>
      <dsp:spPr>
        <a:xfrm>
          <a:off x="141478" y="1145011"/>
          <a:ext cx="1355057" cy="1355057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6">
                <a:hueOff val="0"/>
                <a:satOff val="0"/>
                <a:lumOff val="0"/>
                <a:alphaOff val="0"/>
                <a:tint val="98000"/>
                <a:lumMod val="102000"/>
              </a:schemeClr>
              <a:schemeClr val="accent6">
                <a:hueOff val="0"/>
                <a:satOff val="0"/>
                <a:lumOff val="0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solidFill>
                <a:schemeClr val="bg1"/>
              </a:solidFill>
            </a:rPr>
            <a:t>Profit</a:t>
          </a:r>
        </a:p>
      </dsp:txBody>
      <dsp:txXfrm>
        <a:off x="339922" y="1343455"/>
        <a:ext cx="958169" cy="9581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WAWASAN KEWIRAUSAHAAN</a:t>
            </a: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PERTEMUAN 4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2" descr="D:\UNIVERSITAS PEMBANGUNAN JAYA\LOGO UPJ PN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672" y="189307"/>
            <a:ext cx="2710121" cy="1259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1415308" y="6294237"/>
            <a:ext cx="10572000" cy="434974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b="1" dirty="0" smtClean="0"/>
              <a:t>FENDI SAPUTRA SE., MM.,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45602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Dampak</a:t>
            </a:r>
            <a:r>
              <a:rPr lang="en-US" dirty="0">
                <a:solidFill>
                  <a:schemeClr val="bg1"/>
                </a:solidFill>
              </a:rPr>
              <a:t> 4: Prudence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/>
              <a:t>Pengambilan</a:t>
            </a:r>
            <a:r>
              <a:rPr lang="en-US" sz="2400" dirty="0"/>
              <a:t> </a:t>
            </a:r>
            <a:r>
              <a:rPr lang="en-US" sz="2400" dirty="0" err="1"/>
              <a:t>Keputusan</a:t>
            </a:r>
            <a:r>
              <a:rPr lang="en-US" sz="2400" dirty="0"/>
              <a:t> </a:t>
            </a:r>
            <a:r>
              <a:rPr lang="en-US" sz="2400" dirty="0" err="1"/>
              <a:t>bisnis</a:t>
            </a:r>
            <a:r>
              <a:rPr lang="en-US" sz="2400" dirty="0"/>
              <a:t>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bijaksana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hati-hati</a:t>
            </a: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sz="2400" dirty="0" err="1"/>
              <a:t>Pengambilan</a:t>
            </a:r>
            <a:r>
              <a:rPr lang="en-US" sz="2400" dirty="0"/>
              <a:t> </a:t>
            </a:r>
            <a:r>
              <a:rPr lang="en-US" sz="2400" dirty="0" err="1"/>
              <a:t>Keputusan</a:t>
            </a:r>
            <a:r>
              <a:rPr lang="en-US" sz="2400" dirty="0"/>
              <a:t> </a:t>
            </a:r>
            <a:r>
              <a:rPr lang="en-US" sz="2400" dirty="0" err="1"/>
              <a:t>bisnis</a:t>
            </a:r>
            <a:r>
              <a:rPr lang="en-US" sz="2400" dirty="0"/>
              <a:t> </a:t>
            </a:r>
            <a:r>
              <a:rPr lang="en-US" sz="2400" dirty="0" err="1"/>
              <a:t>harus</a:t>
            </a:r>
            <a:r>
              <a:rPr lang="en-US" sz="2400" dirty="0"/>
              <a:t> juga </a:t>
            </a:r>
            <a:r>
              <a:rPr lang="en-US" sz="2400" dirty="0" err="1"/>
              <a:t>memikirkan</a:t>
            </a:r>
            <a:r>
              <a:rPr lang="en-US" sz="2400" dirty="0"/>
              <a:t> </a:t>
            </a:r>
            <a:r>
              <a:rPr lang="en-US" sz="2400" dirty="0" err="1"/>
              <a:t>dampak</a:t>
            </a:r>
            <a:r>
              <a:rPr lang="en-US" sz="2400" dirty="0"/>
              <a:t> </a:t>
            </a:r>
            <a:r>
              <a:rPr lang="en-US" sz="2400" dirty="0" err="1"/>
              <a:t>jangka</a:t>
            </a:r>
            <a:r>
              <a:rPr lang="en-US" sz="2400" dirty="0"/>
              <a:t> </a:t>
            </a:r>
            <a:r>
              <a:rPr lang="en-US" sz="2400" dirty="0" err="1"/>
              <a:t>panjangnya</a:t>
            </a:r>
            <a:r>
              <a:rPr lang="en-US" sz="2400" dirty="0"/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 err="1"/>
              <a:t>Pengambilan</a:t>
            </a:r>
            <a:r>
              <a:rPr lang="en-US" sz="2400" dirty="0"/>
              <a:t> </a:t>
            </a:r>
            <a:r>
              <a:rPr lang="en-US" sz="2400" dirty="0" err="1"/>
              <a:t>Keputusan</a:t>
            </a:r>
            <a:r>
              <a:rPr lang="en-US" sz="2400" dirty="0"/>
              <a:t> </a:t>
            </a:r>
            <a:r>
              <a:rPr lang="en-US" sz="2400" dirty="0" err="1"/>
              <a:t>bisnis</a:t>
            </a:r>
            <a:r>
              <a:rPr lang="en-US" sz="2400" dirty="0"/>
              <a:t>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mempertimbangkan</a:t>
            </a:r>
            <a:r>
              <a:rPr lang="en-US" sz="2400" dirty="0"/>
              <a:t> </a:t>
            </a:r>
            <a:r>
              <a:rPr lang="en-US" sz="2400" dirty="0" err="1" smtClean="0"/>
              <a:t>etika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10669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Dampak</a:t>
            </a:r>
            <a:r>
              <a:rPr lang="en-US" dirty="0">
                <a:solidFill>
                  <a:schemeClr val="bg1"/>
                </a:solidFill>
              </a:rPr>
              <a:t> 5: Profit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/>
              <a:t>Bisnis</a:t>
            </a:r>
            <a:r>
              <a:rPr lang="en-US" sz="2800" dirty="0"/>
              <a:t> </a:t>
            </a:r>
            <a:r>
              <a:rPr lang="en-US" sz="2800" dirty="0" err="1"/>
              <a:t>anda</a:t>
            </a:r>
            <a:r>
              <a:rPr lang="en-US" sz="2800" dirty="0"/>
              <a:t> </a:t>
            </a:r>
            <a:r>
              <a:rPr lang="en-US" sz="2800" dirty="0" err="1"/>
              <a:t>harus</a:t>
            </a:r>
            <a:r>
              <a:rPr lang="en-US" sz="2800" dirty="0"/>
              <a:t> </a:t>
            </a:r>
            <a:r>
              <a:rPr lang="en-US" sz="2800" dirty="0" err="1"/>
              <a:t>memiliki</a:t>
            </a:r>
            <a:r>
              <a:rPr lang="en-US" sz="2800" dirty="0"/>
              <a:t> profit yang </a:t>
            </a:r>
            <a:r>
              <a:rPr lang="en-US" sz="2800" dirty="0" err="1"/>
              <a:t>cukup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menjalankan</a:t>
            </a:r>
            <a:r>
              <a:rPr lang="en-US" sz="2800" dirty="0"/>
              <a:t> </a:t>
            </a:r>
            <a:r>
              <a:rPr lang="en-US" sz="2800" dirty="0" err="1"/>
              <a:t>usaha</a:t>
            </a:r>
            <a:r>
              <a:rPr lang="en-US" sz="2800" dirty="0"/>
              <a:t> </a:t>
            </a:r>
            <a:r>
              <a:rPr lang="en-US" sz="2800" dirty="0" err="1"/>
              <a:t>anda</a:t>
            </a:r>
            <a:endParaRPr lang="en-US" sz="2800" dirty="0"/>
          </a:p>
          <a:p>
            <a:pPr>
              <a:lnSpc>
                <a:spcPct val="150000"/>
              </a:lnSpc>
            </a:pPr>
            <a:r>
              <a:rPr lang="en-US" sz="2800" dirty="0"/>
              <a:t>Profit yang </a:t>
            </a:r>
            <a:r>
              <a:rPr lang="en-US" sz="2800" dirty="0" err="1"/>
              <a:t>dihasilkan</a:t>
            </a:r>
            <a:r>
              <a:rPr lang="en-US" sz="2800" dirty="0"/>
              <a:t> </a:t>
            </a:r>
            <a:r>
              <a:rPr lang="en-US" sz="2800" dirty="0" err="1"/>
              <a:t>harus</a:t>
            </a:r>
            <a:r>
              <a:rPr lang="en-US" sz="2800" dirty="0"/>
              <a:t> </a:t>
            </a:r>
            <a:r>
              <a:rPr lang="en-US" sz="2800" dirty="0" err="1"/>
              <a:t>berkelanjutan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hanya</a:t>
            </a:r>
            <a:r>
              <a:rPr lang="en-US" sz="2800" dirty="0"/>
              <a:t> profit </a:t>
            </a:r>
            <a:r>
              <a:rPr lang="en-US" sz="2800" dirty="0" err="1"/>
              <a:t>sesaat</a:t>
            </a:r>
            <a:r>
              <a:rPr lang="en-US" sz="2800" dirty="0"/>
              <a:t> </a:t>
            </a:r>
            <a:r>
              <a:rPr lang="en-US" sz="2800" dirty="0" err="1" smtClean="0"/>
              <a:t>saja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114460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Konsep</a:t>
            </a:r>
            <a:r>
              <a:rPr lang="en-US" dirty="0" smtClean="0">
                <a:solidFill>
                  <a:schemeClr val="bg1"/>
                </a:solidFill>
              </a:rPr>
              <a:t> 3R (Reduce, Reuse, Recycle) </a:t>
            </a:r>
            <a:r>
              <a:rPr lang="en-US" dirty="0" err="1" smtClean="0">
                <a:solidFill>
                  <a:schemeClr val="bg1"/>
                </a:solidFill>
              </a:rPr>
              <a:t>Dalam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Bisnis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1140" y="2508764"/>
            <a:ext cx="6057900" cy="351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4822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Konsep</a:t>
            </a:r>
            <a:r>
              <a:rPr lang="en-US" dirty="0" smtClean="0">
                <a:solidFill>
                  <a:schemeClr val="bg1"/>
                </a:solidFill>
              </a:rPr>
              <a:t> 3R (Reduce, Reuse, Recycle) </a:t>
            </a:r>
            <a:r>
              <a:rPr lang="en-US" dirty="0" err="1" smtClean="0">
                <a:solidFill>
                  <a:schemeClr val="bg1"/>
                </a:solidFill>
              </a:rPr>
              <a:t>Dalam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Bisnis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 anchor="t"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b="1" dirty="0" smtClean="0"/>
              <a:t>3R TERDIRI ATAS REUSE, REDUCE, DAN RECYCLE.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b="1" dirty="0" smtClean="0"/>
              <a:t>Reuse</a:t>
            </a:r>
            <a:r>
              <a:rPr lang="en-US" sz="2400" dirty="0" smtClean="0"/>
              <a:t> </a:t>
            </a:r>
            <a:r>
              <a:rPr lang="en-US" sz="2400" dirty="0" err="1"/>
              <a:t>berarti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kembali</a:t>
            </a:r>
            <a:r>
              <a:rPr lang="en-US" sz="2400" dirty="0"/>
              <a:t> </a:t>
            </a:r>
            <a:r>
              <a:rPr lang="en-US" sz="2400" dirty="0" err="1"/>
              <a:t>sampah</a:t>
            </a:r>
            <a:r>
              <a:rPr lang="en-US" sz="2400" dirty="0"/>
              <a:t> yang </a:t>
            </a:r>
            <a:r>
              <a:rPr lang="en-US" sz="2400" dirty="0" err="1"/>
              <a:t>masih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fungsi</a:t>
            </a:r>
            <a:r>
              <a:rPr lang="en-US" sz="2400" dirty="0"/>
              <a:t> yang </a:t>
            </a:r>
            <a:r>
              <a:rPr lang="en-US" sz="2400" dirty="0" err="1"/>
              <a:t>sama</a:t>
            </a:r>
            <a:r>
              <a:rPr lang="en-US" sz="2400" dirty="0"/>
              <a:t> </a:t>
            </a:r>
            <a:r>
              <a:rPr lang="en-US" sz="2400" dirty="0" err="1"/>
              <a:t>ataupun</a:t>
            </a:r>
            <a:r>
              <a:rPr lang="en-US" sz="2400" dirty="0"/>
              <a:t> </a:t>
            </a:r>
            <a:r>
              <a:rPr lang="en-US" sz="2400" dirty="0" err="1"/>
              <a:t>fungsi</a:t>
            </a:r>
            <a:r>
              <a:rPr lang="en-US" sz="2400" dirty="0"/>
              <a:t> </a:t>
            </a:r>
            <a:r>
              <a:rPr lang="en-US" sz="2400" dirty="0" err="1" smtClean="0"/>
              <a:t>lainnya</a:t>
            </a:r>
            <a:r>
              <a:rPr lang="en-US" sz="2400" dirty="0" smtClean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b="1" dirty="0" smtClean="0"/>
              <a:t>Reduce</a:t>
            </a:r>
            <a:r>
              <a:rPr lang="en-US" sz="2400" dirty="0" smtClean="0"/>
              <a:t> </a:t>
            </a:r>
            <a:r>
              <a:rPr lang="en-US" sz="2400" dirty="0" err="1" smtClean="0"/>
              <a:t>berarti</a:t>
            </a:r>
            <a:r>
              <a:rPr lang="en-US" sz="2400" dirty="0" smtClean="0"/>
              <a:t> </a:t>
            </a:r>
            <a:r>
              <a:rPr lang="en-US" sz="2400" dirty="0" err="1"/>
              <a:t>mengurangi</a:t>
            </a:r>
            <a:r>
              <a:rPr lang="en-US" sz="2400" dirty="0"/>
              <a:t> </a:t>
            </a:r>
            <a:r>
              <a:rPr lang="en-US" sz="2400" dirty="0" err="1"/>
              <a:t>segala</a:t>
            </a:r>
            <a:r>
              <a:rPr lang="en-US" sz="2400" dirty="0"/>
              <a:t> </a:t>
            </a:r>
            <a:r>
              <a:rPr lang="en-US" sz="2400" dirty="0" err="1"/>
              <a:t>sesuatu</a:t>
            </a:r>
            <a:r>
              <a:rPr lang="en-US" sz="2400" dirty="0"/>
              <a:t> yang </a:t>
            </a:r>
            <a:r>
              <a:rPr lang="en-US" sz="2400" dirty="0" err="1"/>
              <a:t>mengakibatkan</a:t>
            </a:r>
            <a:r>
              <a:rPr lang="en-US" sz="2400" dirty="0"/>
              <a:t> </a:t>
            </a:r>
            <a:r>
              <a:rPr lang="en-US" sz="2400" dirty="0" err="1" smtClean="0"/>
              <a:t>sampah</a:t>
            </a:r>
            <a:r>
              <a:rPr lang="en-US" sz="2400" dirty="0" smtClean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b="1" dirty="0" smtClean="0"/>
              <a:t>Recycle</a:t>
            </a:r>
            <a:r>
              <a:rPr lang="en-US" sz="2400" dirty="0" smtClean="0"/>
              <a:t> </a:t>
            </a:r>
            <a:r>
              <a:rPr lang="en-US" sz="2400" dirty="0" err="1"/>
              <a:t>berarti</a:t>
            </a:r>
            <a:r>
              <a:rPr lang="en-US" sz="2400" dirty="0"/>
              <a:t> </a:t>
            </a:r>
            <a:r>
              <a:rPr lang="en-US" sz="2400" dirty="0" err="1"/>
              <a:t>mengolah</a:t>
            </a:r>
            <a:r>
              <a:rPr lang="en-US" sz="2400" dirty="0"/>
              <a:t> </a:t>
            </a:r>
            <a:r>
              <a:rPr lang="en-US" sz="2400" dirty="0" err="1"/>
              <a:t>kembali</a:t>
            </a:r>
            <a:r>
              <a:rPr lang="en-US" sz="2400" dirty="0"/>
              <a:t> (</a:t>
            </a:r>
            <a:r>
              <a:rPr lang="en-US" sz="2400" dirty="0" err="1"/>
              <a:t>daur</a:t>
            </a:r>
            <a:r>
              <a:rPr lang="en-US" sz="2400" dirty="0"/>
              <a:t> </a:t>
            </a:r>
            <a:r>
              <a:rPr lang="en-US" sz="2400" dirty="0" err="1"/>
              <a:t>ulang</a:t>
            </a:r>
            <a:r>
              <a:rPr lang="en-US" sz="2400" dirty="0"/>
              <a:t>) </a:t>
            </a:r>
            <a:r>
              <a:rPr lang="en-US" sz="2400" dirty="0" err="1"/>
              <a:t>sampah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barang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produk</a:t>
            </a:r>
            <a:r>
              <a:rPr lang="en-US" sz="2400" dirty="0"/>
              <a:t> </a:t>
            </a:r>
            <a:r>
              <a:rPr lang="en-US" sz="2400" dirty="0" err="1"/>
              <a:t>baru</a:t>
            </a:r>
            <a:r>
              <a:rPr lang="en-US" sz="2400" dirty="0"/>
              <a:t> yang </a:t>
            </a:r>
            <a:r>
              <a:rPr lang="en-US" sz="2400" dirty="0" err="1"/>
              <a:t>bermanfaat</a:t>
            </a:r>
            <a:r>
              <a:rPr lang="en-US" sz="2400" dirty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957561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TERIMA KASIH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397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Beberapa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Masalah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err="1"/>
              <a:t>Pencemaran</a:t>
            </a:r>
            <a:r>
              <a:rPr lang="en-US" sz="2400" b="1" dirty="0"/>
              <a:t>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Perusakan</a:t>
            </a:r>
            <a:r>
              <a:rPr lang="en-US" sz="2400" b="1" dirty="0"/>
              <a:t> </a:t>
            </a:r>
            <a:r>
              <a:rPr lang="en-US" sz="2400" b="1" dirty="0" err="1"/>
              <a:t>Alam</a:t>
            </a:r>
            <a:endParaRPr lang="en-US" sz="2400" b="1" dirty="0"/>
          </a:p>
          <a:p>
            <a:pPr>
              <a:lnSpc>
                <a:spcPct val="150000"/>
              </a:lnSpc>
            </a:pPr>
            <a:r>
              <a:rPr lang="en-US" sz="2400" b="1" dirty="0" err="1"/>
              <a:t>Kesulitan</a:t>
            </a:r>
            <a:r>
              <a:rPr lang="en-US" sz="2400" b="1" dirty="0"/>
              <a:t> </a:t>
            </a:r>
            <a:r>
              <a:rPr lang="en-US" sz="2400" b="1" dirty="0" err="1"/>
              <a:t>Sumber</a:t>
            </a:r>
            <a:r>
              <a:rPr lang="en-US" sz="2400" b="1" dirty="0"/>
              <a:t> </a:t>
            </a:r>
            <a:r>
              <a:rPr lang="en-US" sz="2400" b="1" dirty="0" err="1"/>
              <a:t>Daya</a:t>
            </a:r>
            <a:r>
              <a:rPr lang="en-US" sz="2400" b="1" dirty="0"/>
              <a:t> </a:t>
            </a:r>
            <a:r>
              <a:rPr lang="en-US" sz="2400" b="1" dirty="0" err="1"/>
              <a:t>Alam</a:t>
            </a:r>
            <a:endParaRPr lang="en-US" sz="2400" b="1" dirty="0"/>
          </a:p>
          <a:p>
            <a:pPr>
              <a:lnSpc>
                <a:spcPct val="150000"/>
              </a:lnSpc>
            </a:pPr>
            <a:r>
              <a:rPr lang="en-US" sz="2400" b="1" dirty="0" err="1"/>
              <a:t>Kemiskinan</a:t>
            </a:r>
            <a:endParaRPr lang="en-US" sz="2400" b="1" dirty="0"/>
          </a:p>
          <a:p>
            <a:pPr>
              <a:lnSpc>
                <a:spcPct val="150000"/>
              </a:lnSpc>
            </a:pPr>
            <a:r>
              <a:rPr lang="en-US" sz="2400" b="1" dirty="0" err="1"/>
              <a:t>Akses</a:t>
            </a:r>
            <a:endParaRPr lang="en-US" sz="2400" b="1" dirty="0"/>
          </a:p>
          <a:p>
            <a:pPr>
              <a:lnSpc>
                <a:spcPct val="150000"/>
              </a:lnSpc>
            </a:pPr>
            <a:r>
              <a:rPr lang="en-US" sz="2400" b="1" dirty="0" err="1"/>
              <a:t>Keterbatasan</a:t>
            </a:r>
            <a:r>
              <a:rPr lang="en-US" sz="2400" b="1" dirty="0"/>
              <a:t> </a:t>
            </a:r>
            <a:r>
              <a:rPr lang="en-US" sz="2400" b="1" dirty="0" err="1"/>
              <a:t>Pangan</a:t>
            </a:r>
            <a:endParaRPr lang="en-US" sz="2400" b="1" dirty="0"/>
          </a:p>
          <a:p>
            <a:pPr>
              <a:lnSpc>
                <a:spcPct val="150000"/>
              </a:lnSpc>
            </a:pPr>
            <a:r>
              <a:rPr lang="en-US" sz="2400" b="1" dirty="0" err="1" smtClean="0"/>
              <a:t>dll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557214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Definisi</a:t>
            </a:r>
            <a:r>
              <a:rPr lang="en-US" dirty="0">
                <a:solidFill>
                  <a:schemeClr val="bg1"/>
                </a:solidFill>
              </a:rPr>
              <a:t> Green Entrepreneurship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pPr>
              <a:lnSpc>
                <a:spcPct val="150000"/>
              </a:lnSpc>
            </a:pPr>
            <a:r>
              <a:rPr lang="en-US" sz="2800" dirty="0"/>
              <a:t>Green entrepreneurship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serangkaian</a:t>
            </a:r>
            <a:r>
              <a:rPr lang="en-US" sz="2800" dirty="0"/>
              <a:t> </a:t>
            </a:r>
            <a:r>
              <a:rPr lang="en-US" sz="2800" dirty="0" err="1"/>
              <a:t>kegiatan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memecahkan</a:t>
            </a:r>
            <a:r>
              <a:rPr lang="en-US" sz="2800" dirty="0"/>
              <a:t> </a:t>
            </a:r>
            <a:r>
              <a:rPr lang="en-US" sz="2800" dirty="0" err="1"/>
              <a:t>masalah</a:t>
            </a:r>
            <a:r>
              <a:rPr lang="en-US" sz="2800" dirty="0"/>
              <a:t> </a:t>
            </a:r>
            <a:r>
              <a:rPr lang="en-US" sz="2800" dirty="0" err="1"/>
              <a:t>lingkungan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sosial</a:t>
            </a:r>
            <a:r>
              <a:rPr lang="en-US" sz="2800" dirty="0"/>
              <a:t> </a:t>
            </a:r>
            <a:r>
              <a:rPr lang="en-US" sz="2800" dirty="0" err="1"/>
              <a:t>melalui</a:t>
            </a:r>
            <a:r>
              <a:rPr lang="en-US" sz="2800" dirty="0"/>
              <a:t> ide-ide </a:t>
            </a:r>
            <a:r>
              <a:rPr lang="en-US" sz="2800" dirty="0" err="1"/>
              <a:t>kreatif</a:t>
            </a:r>
            <a:r>
              <a:rPr lang="en-US" sz="2800" dirty="0"/>
              <a:t> </a:t>
            </a:r>
            <a:r>
              <a:rPr lang="en-US" sz="2800" dirty="0" err="1"/>
              <a:t>inovatif</a:t>
            </a:r>
            <a:r>
              <a:rPr lang="en-US" sz="2800" dirty="0"/>
              <a:t> yang </a:t>
            </a:r>
            <a:r>
              <a:rPr lang="en-US" sz="2800" dirty="0" err="1"/>
              <a:t>berdampak</a:t>
            </a:r>
            <a:r>
              <a:rPr lang="en-US" sz="2800" dirty="0"/>
              <a:t> </a:t>
            </a:r>
            <a:r>
              <a:rPr lang="en-US" sz="2800" dirty="0" err="1"/>
              <a:t>positif</a:t>
            </a:r>
            <a:r>
              <a:rPr lang="en-US" sz="2800" dirty="0"/>
              <a:t> </a:t>
            </a:r>
            <a:r>
              <a:rPr lang="en-US" sz="2800" dirty="0" err="1"/>
              <a:t>terhadap</a:t>
            </a:r>
            <a:r>
              <a:rPr lang="en-US" sz="2800" dirty="0"/>
              <a:t> </a:t>
            </a:r>
            <a:r>
              <a:rPr lang="en-US" sz="2800" dirty="0" err="1"/>
              <a:t>lingkungan</a:t>
            </a:r>
            <a:r>
              <a:rPr lang="en-US" sz="2800" dirty="0"/>
              <a:t> </a:t>
            </a:r>
            <a:r>
              <a:rPr lang="en-US" sz="2800" dirty="0" err="1"/>
              <a:t>hidup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kehidupan</a:t>
            </a:r>
            <a:r>
              <a:rPr lang="en-US" sz="2800" dirty="0"/>
              <a:t> </a:t>
            </a:r>
            <a:r>
              <a:rPr lang="en-US" sz="2800" dirty="0" err="1"/>
              <a:t>sosial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r>
              <a:rPr lang="en-US" sz="2800" dirty="0"/>
              <a:t>, </a:t>
            </a:r>
            <a:r>
              <a:rPr lang="en-US" sz="2800" dirty="0" err="1"/>
              <a:t>sekaligus</a:t>
            </a:r>
            <a:r>
              <a:rPr lang="en-US" sz="2800" dirty="0"/>
              <a:t> </a:t>
            </a:r>
            <a:r>
              <a:rPr lang="en-US" sz="2800" dirty="0" err="1"/>
              <a:t>memberikan</a:t>
            </a:r>
            <a:r>
              <a:rPr lang="en-US" sz="2800" dirty="0"/>
              <a:t> </a:t>
            </a:r>
            <a:r>
              <a:rPr lang="en-US" sz="2800" dirty="0" err="1"/>
              <a:t>keuntungan</a:t>
            </a:r>
            <a:r>
              <a:rPr lang="en-US" sz="2800" dirty="0"/>
              <a:t> </a:t>
            </a:r>
            <a:r>
              <a:rPr lang="en-US" sz="2800" dirty="0" err="1"/>
              <a:t>bagi</a:t>
            </a:r>
            <a:r>
              <a:rPr lang="en-US" sz="2800" dirty="0"/>
              <a:t> </a:t>
            </a:r>
            <a:r>
              <a:rPr lang="en-US" sz="2800" dirty="0" err="1"/>
              <a:t>organisasi</a:t>
            </a:r>
            <a:r>
              <a:rPr lang="en-US" sz="2800" dirty="0"/>
              <a:t> </a:t>
            </a:r>
            <a:r>
              <a:rPr lang="en-US" sz="2800" dirty="0" err="1" smtClean="0"/>
              <a:t>perusahaan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79427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Green Entrepreneur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Green entrepreneur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sesorag</a:t>
            </a:r>
            <a:r>
              <a:rPr lang="en-US" sz="2400" dirty="0"/>
              <a:t> yang </a:t>
            </a:r>
            <a:r>
              <a:rPr lang="en-US" sz="2400" dirty="0" err="1"/>
              <a:t>memulai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menjalankan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bisnis</a:t>
            </a:r>
            <a:r>
              <a:rPr lang="en-US" sz="2400" dirty="0"/>
              <a:t> </a:t>
            </a:r>
            <a:r>
              <a:rPr lang="en-US" sz="2400" dirty="0" err="1"/>
              <a:t>mandiri</a:t>
            </a:r>
            <a:r>
              <a:rPr lang="en-US" sz="2400" dirty="0"/>
              <a:t> yang </a:t>
            </a:r>
            <a:r>
              <a:rPr lang="en-US" sz="2400" dirty="0" err="1"/>
              <a:t>dirancang</a:t>
            </a:r>
            <a:r>
              <a:rPr lang="en-US" sz="2400" dirty="0"/>
              <a:t> </a:t>
            </a:r>
            <a:r>
              <a:rPr lang="en-US" sz="2400" dirty="0" err="1"/>
              <a:t>ramah</a:t>
            </a:r>
            <a:r>
              <a:rPr lang="en-US" sz="2400" dirty="0"/>
              <a:t> </a:t>
            </a:r>
            <a:r>
              <a:rPr lang="en-US" sz="2400" dirty="0" err="1"/>
              <a:t>lingkungan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proses </a:t>
            </a:r>
            <a:r>
              <a:rPr lang="en-US" sz="2400" dirty="0" err="1"/>
              <a:t>maupun</a:t>
            </a:r>
            <a:r>
              <a:rPr lang="en-US" sz="2400" dirty="0"/>
              <a:t> </a:t>
            </a:r>
            <a:r>
              <a:rPr lang="en-US" sz="2400" dirty="0" err="1"/>
              <a:t>produk</a:t>
            </a:r>
            <a:r>
              <a:rPr lang="en-US" sz="2400" dirty="0"/>
              <a:t> yang </a:t>
            </a:r>
            <a:r>
              <a:rPr lang="en-US" sz="2400" dirty="0" err="1"/>
              <a:t>dihasilkannya</a:t>
            </a:r>
            <a:r>
              <a:rPr lang="en-US" sz="2400" dirty="0"/>
              <a:t>, 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memecahkan</a:t>
            </a:r>
            <a:r>
              <a:rPr lang="en-US" sz="2400" dirty="0"/>
              <a:t> </a:t>
            </a:r>
            <a:r>
              <a:rPr lang="en-US" sz="2400" dirty="0" err="1"/>
              <a:t>masalah</a:t>
            </a:r>
            <a:r>
              <a:rPr lang="en-US" sz="2400" dirty="0"/>
              <a:t> </a:t>
            </a:r>
            <a:r>
              <a:rPr lang="en-US" sz="2400" dirty="0" err="1"/>
              <a:t>lingkungan</a:t>
            </a:r>
            <a:r>
              <a:rPr lang="en-US" sz="2400" dirty="0"/>
              <a:t> </a:t>
            </a:r>
            <a:r>
              <a:rPr lang="en-US" sz="2400" dirty="0" err="1"/>
              <a:t>alam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masalah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di </a:t>
            </a:r>
            <a:r>
              <a:rPr lang="en-US" sz="2400" dirty="0" err="1" smtClean="0"/>
              <a:t>masyarakat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61994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Karakteristik</a:t>
            </a:r>
            <a:r>
              <a:rPr lang="en-US" dirty="0">
                <a:solidFill>
                  <a:schemeClr val="bg1"/>
                </a:solidFill>
              </a:rPr>
              <a:t> Green Entrepreneur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424" y="2106377"/>
            <a:ext cx="10554574" cy="3636511"/>
          </a:xfrm>
        </p:spPr>
        <p:txBody>
          <a:bodyPr anchor="t">
            <a:noAutofit/>
          </a:bodyPr>
          <a:lstStyle/>
          <a:p>
            <a:pPr>
              <a:lnSpc>
                <a:spcPct val="150000"/>
              </a:lnSpc>
            </a:pPr>
            <a:r>
              <a:rPr lang="en-US" sz="2000" dirty="0" err="1"/>
              <a:t>Berani</a:t>
            </a:r>
            <a:r>
              <a:rPr lang="en-US" sz="2000" dirty="0"/>
              <a:t> </a:t>
            </a:r>
            <a:r>
              <a:rPr lang="en-US" sz="2000" dirty="0" err="1"/>
              <a:t>mengambil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mewujudkan</a:t>
            </a:r>
            <a:r>
              <a:rPr lang="en-US" sz="2000" dirty="0"/>
              <a:t> </a:t>
            </a:r>
            <a:r>
              <a:rPr lang="en-US" sz="2000" dirty="0" err="1"/>
              <a:t>idenya</a:t>
            </a:r>
            <a:r>
              <a:rPr lang="en-US" sz="2000" dirty="0"/>
              <a:t> </a:t>
            </a:r>
          </a:p>
          <a:p>
            <a:pPr>
              <a:lnSpc>
                <a:spcPct val="150000"/>
              </a:lnSpc>
            </a:pPr>
            <a:r>
              <a:rPr lang="en-US" sz="2000" dirty="0" err="1"/>
              <a:t>Memiliki</a:t>
            </a:r>
            <a:r>
              <a:rPr lang="en-US" sz="2000" dirty="0"/>
              <a:t> </a:t>
            </a:r>
            <a:r>
              <a:rPr lang="en-US" sz="2000" dirty="0" err="1"/>
              <a:t>motivasi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kepedulian</a:t>
            </a:r>
            <a:r>
              <a:rPr lang="en-US" sz="2000" dirty="0"/>
              <a:t> yang </a:t>
            </a:r>
            <a:r>
              <a:rPr lang="en-US" sz="2000" dirty="0" err="1"/>
              <a:t>besar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memecahkan</a:t>
            </a:r>
            <a:r>
              <a:rPr lang="en-US" sz="2000" dirty="0"/>
              <a:t> </a:t>
            </a:r>
            <a:r>
              <a:rPr lang="en-US" sz="2000" dirty="0" err="1"/>
              <a:t>masalah</a:t>
            </a:r>
            <a:r>
              <a:rPr lang="en-US" sz="2000" dirty="0"/>
              <a:t> </a:t>
            </a:r>
            <a:r>
              <a:rPr lang="en-US" sz="2000" dirty="0" err="1"/>
              <a:t>lingkungan</a:t>
            </a:r>
            <a:r>
              <a:rPr lang="en-US" sz="2000" dirty="0"/>
              <a:t> </a:t>
            </a:r>
            <a:r>
              <a:rPr lang="en-US" sz="2000" dirty="0" err="1"/>
              <a:t>hidup</a:t>
            </a:r>
            <a:r>
              <a:rPr lang="en-US" sz="2000" dirty="0"/>
              <a:t>/</a:t>
            </a:r>
            <a:r>
              <a:rPr lang="en-US" sz="2000" dirty="0" err="1"/>
              <a:t>masalah</a:t>
            </a:r>
            <a:r>
              <a:rPr lang="en-US" sz="2000" dirty="0"/>
              <a:t> </a:t>
            </a:r>
            <a:r>
              <a:rPr lang="en-US" sz="2000" dirty="0" err="1"/>
              <a:t>sosial</a:t>
            </a:r>
            <a:r>
              <a:rPr lang="en-US" sz="2000" dirty="0"/>
              <a:t> di </a:t>
            </a:r>
            <a:r>
              <a:rPr lang="en-US" sz="2000" dirty="0" err="1"/>
              <a:t>sekelilingnya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 err="1"/>
              <a:t>Menempatkan</a:t>
            </a:r>
            <a:r>
              <a:rPr lang="en-US" sz="2000" dirty="0"/>
              <a:t> </a:t>
            </a:r>
            <a:r>
              <a:rPr lang="en-US" sz="2000" dirty="0" err="1"/>
              <a:t>upaya</a:t>
            </a:r>
            <a:r>
              <a:rPr lang="en-US" sz="2000" dirty="0"/>
              <a:t> </a:t>
            </a:r>
            <a:r>
              <a:rPr lang="en-US" sz="2000" dirty="0" err="1"/>
              <a:t>memecahkan</a:t>
            </a:r>
            <a:r>
              <a:rPr lang="en-US" sz="2000" dirty="0"/>
              <a:t> </a:t>
            </a:r>
            <a:r>
              <a:rPr lang="en-US" sz="2000" dirty="0" err="1"/>
              <a:t>masalah</a:t>
            </a:r>
            <a:r>
              <a:rPr lang="en-US" sz="2000" dirty="0"/>
              <a:t> </a:t>
            </a:r>
            <a:r>
              <a:rPr lang="en-US" sz="2000" dirty="0" err="1"/>
              <a:t>lingkungan</a:t>
            </a:r>
            <a:r>
              <a:rPr lang="en-US" sz="2000" dirty="0"/>
              <a:t> </a:t>
            </a:r>
            <a:r>
              <a:rPr lang="en-US" sz="2000" dirty="0" err="1"/>
              <a:t>hidup</a:t>
            </a:r>
            <a:r>
              <a:rPr lang="en-US" sz="2000" dirty="0"/>
              <a:t>/</a:t>
            </a:r>
            <a:r>
              <a:rPr lang="en-US" sz="2000" dirty="0" err="1"/>
              <a:t>masalah</a:t>
            </a:r>
            <a:r>
              <a:rPr lang="en-US" sz="2000" dirty="0"/>
              <a:t> </a:t>
            </a:r>
            <a:r>
              <a:rPr lang="en-US" sz="2000" dirty="0" err="1"/>
              <a:t>sosial</a:t>
            </a:r>
            <a:r>
              <a:rPr lang="en-US" sz="2000" dirty="0"/>
              <a:t> </a:t>
            </a:r>
            <a:r>
              <a:rPr lang="en-US" sz="2000" dirty="0" err="1"/>
              <a:t>tersebut</a:t>
            </a:r>
            <a:r>
              <a:rPr lang="en-US" sz="2000" dirty="0"/>
              <a:t>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dirty="0" err="1"/>
              <a:t>kegiatan</a:t>
            </a:r>
            <a:r>
              <a:rPr lang="en-US" sz="2000" dirty="0"/>
              <a:t> </a:t>
            </a:r>
            <a:r>
              <a:rPr lang="en-US" sz="2000" dirty="0" err="1"/>
              <a:t>utama</a:t>
            </a:r>
            <a:r>
              <a:rPr lang="en-US" sz="2000" dirty="0"/>
              <a:t> </a:t>
            </a:r>
            <a:r>
              <a:rPr lang="en-US" sz="2000" dirty="0" err="1"/>
              <a:t>bisnisnya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 err="1"/>
              <a:t>Memiliki</a:t>
            </a:r>
            <a:r>
              <a:rPr lang="en-US" sz="2000" dirty="0"/>
              <a:t> </a:t>
            </a:r>
            <a:r>
              <a:rPr lang="en-US" sz="2000" dirty="0" err="1"/>
              <a:t>strategi</a:t>
            </a:r>
            <a:r>
              <a:rPr lang="en-US" sz="2000" dirty="0"/>
              <a:t> yang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membawa</a:t>
            </a:r>
            <a:r>
              <a:rPr lang="en-US" sz="2000" dirty="0"/>
              <a:t> </a:t>
            </a:r>
            <a:r>
              <a:rPr lang="en-US" sz="2000" dirty="0" err="1"/>
              <a:t>keuntungan</a:t>
            </a:r>
            <a:r>
              <a:rPr lang="en-US" sz="2000" dirty="0"/>
              <a:t> </a:t>
            </a:r>
            <a:r>
              <a:rPr lang="en-US" sz="2000" dirty="0" err="1"/>
              <a:t>bagi</a:t>
            </a:r>
            <a:r>
              <a:rPr lang="en-US" sz="2000" dirty="0"/>
              <a:t> </a:t>
            </a:r>
            <a:r>
              <a:rPr lang="en-US" sz="2000" dirty="0" err="1"/>
              <a:t>usahanya</a:t>
            </a:r>
            <a:r>
              <a:rPr lang="en-US" sz="2000" dirty="0"/>
              <a:t> </a:t>
            </a:r>
            <a:r>
              <a:rPr lang="en-US" sz="2000" dirty="0" err="1"/>
              <a:t>sekaligus</a:t>
            </a:r>
            <a:r>
              <a:rPr lang="en-US" sz="2000" dirty="0"/>
              <a:t> </a:t>
            </a:r>
            <a:r>
              <a:rPr lang="en-US" sz="2000" dirty="0" err="1"/>
              <a:t>memberi</a:t>
            </a:r>
            <a:r>
              <a:rPr lang="en-US" sz="2000" dirty="0"/>
              <a:t> </a:t>
            </a:r>
            <a:r>
              <a:rPr lang="en-US" sz="2000" dirty="0" err="1"/>
              <a:t>solusi</a:t>
            </a:r>
            <a:r>
              <a:rPr lang="en-US" sz="2000" dirty="0"/>
              <a:t> </a:t>
            </a:r>
            <a:r>
              <a:rPr lang="en-US" sz="2000" dirty="0" err="1"/>
              <a:t>bagi</a:t>
            </a:r>
            <a:r>
              <a:rPr lang="en-US" sz="2000" dirty="0"/>
              <a:t> </a:t>
            </a:r>
            <a:r>
              <a:rPr lang="en-US" sz="2000" dirty="0" err="1"/>
              <a:t>lingkungan</a:t>
            </a:r>
            <a:r>
              <a:rPr lang="en-US" sz="2000" dirty="0"/>
              <a:t> </a:t>
            </a:r>
            <a:r>
              <a:rPr lang="en-US" sz="2000" dirty="0" err="1"/>
              <a:t>hidup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masalah</a:t>
            </a:r>
            <a:r>
              <a:rPr lang="en-US" sz="2000" dirty="0"/>
              <a:t> </a:t>
            </a:r>
            <a:r>
              <a:rPr lang="en-US" sz="2000" dirty="0" err="1"/>
              <a:t>sosial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 err="1"/>
              <a:t>Mengupayakan</a:t>
            </a:r>
            <a:r>
              <a:rPr lang="en-US" sz="2000" dirty="0"/>
              <a:t> </a:t>
            </a:r>
            <a:r>
              <a:rPr lang="en-US" sz="2000" dirty="0" err="1"/>
              <a:t>kontribusi</a:t>
            </a:r>
            <a:r>
              <a:rPr lang="en-US" sz="2000" dirty="0"/>
              <a:t> </a:t>
            </a:r>
            <a:r>
              <a:rPr lang="en-US" sz="2000" dirty="0" err="1"/>
              <a:t>positif</a:t>
            </a:r>
            <a:r>
              <a:rPr lang="en-US" sz="2000" dirty="0"/>
              <a:t> yang </a:t>
            </a:r>
            <a:r>
              <a:rPr lang="en-US" sz="2000" dirty="0" err="1"/>
              <a:t>berkalanjutan</a:t>
            </a:r>
            <a:r>
              <a:rPr lang="en-US" sz="2000" dirty="0"/>
              <a:t> </a:t>
            </a:r>
            <a:r>
              <a:rPr lang="en-US" sz="2000" dirty="0" err="1"/>
              <a:t>bagi</a:t>
            </a:r>
            <a:r>
              <a:rPr lang="en-US" sz="2000" dirty="0"/>
              <a:t> </a:t>
            </a:r>
            <a:r>
              <a:rPr lang="en-US" sz="2000" dirty="0" err="1"/>
              <a:t>lingkungan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 smtClean="0"/>
              <a:t>masyarakat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61503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5 </a:t>
            </a:r>
            <a:r>
              <a:rPr lang="en-US" dirty="0" err="1">
                <a:solidFill>
                  <a:schemeClr val="bg1"/>
                </a:solidFill>
              </a:rPr>
              <a:t>Dampak</a:t>
            </a:r>
            <a:r>
              <a:rPr lang="en-US" dirty="0">
                <a:solidFill>
                  <a:schemeClr val="bg1"/>
                </a:solidFill>
              </a:rPr>
              <a:t> Green Entrepreneurship</a:t>
            </a:r>
          </a:p>
        </p:txBody>
      </p:sp>
      <p:graphicFrame>
        <p:nvGraphicFramePr>
          <p:cNvPr id="4" name="Content Placeholder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2643868"/>
              </p:ext>
            </p:extLst>
          </p:nvPr>
        </p:nvGraphicFramePr>
        <p:xfrm>
          <a:off x="1312274" y="2312110"/>
          <a:ext cx="4783725" cy="43513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5932867" y="5258633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yang </a:t>
            </a:r>
            <a:r>
              <a:rPr lang="en-US" dirty="0" err="1"/>
              <a:t>menerapkan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Green Entrepreneurship </a:t>
            </a:r>
            <a:r>
              <a:rPr lang="en-US" dirty="0" err="1"/>
              <a:t>diharapkan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dampak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5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: </a:t>
            </a:r>
            <a:r>
              <a:rPr lang="en-US" i="1" dirty="0"/>
              <a:t>People, Planet, Practice, Prudence,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i="1" dirty="0"/>
              <a:t>Profit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19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Dampak</a:t>
            </a:r>
            <a:r>
              <a:rPr lang="en-US" dirty="0">
                <a:solidFill>
                  <a:schemeClr val="bg1"/>
                </a:solidFill>
              </a:rPr>
              <a:t> 1: People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/>
              <a:t>Bisnis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usaha</a:t>
            </a:r>
            <a:r>
              <a:rPr lang="en-US" sz="2400" dirty="0"/>
              <a:t> </a:t>
            </a:r>
            <a:r>
              <a:rPr lang="en-US" sz="2400" dirty="0" err="1"/>
              <a:t>anda</a:t>
            </a:r>
            <a:r>
              <a:rPr lang="en-US" sz="2400" dirty="0"/>
              <a:t> </a:t>
            </a:r>
            <a:r>
              <a:rPr lang="en-US" sz="2400" dirty="0" err="1"/>
              <a:t>haruslah</a:t>
            </a:r>
            <a:r>
              <a:rPr lang="en-US" sz="2400" dirty="0"/>
              <a:t> </a:t>
            </a:r>
            <a:r>
              <a:rPr lang="en-US" sz="2400" dirty="0" err="1"/>
              <a:t>bermanfaat</a:t>
            </a:r>
            <a:r>
              <a:rPr lang="en-US" sz="2400" dirty="0"/>
              <a:t> </a:t>
            </a:r>
            <a:r>
              <a:rPr lang="en-US" sz="2400" dirty="0" err="1"/>
              <a:t>bagi</a:t>
            </a:r>
            <a:r>
              <a:rPr lang="en-US" sz="2400" dirty="0"/>
              <a:t> </a:t>
            </a:r>
            <a:r>
              <a:rPr lang="en-US" sz="2400" dirty="0" err="1"/>
              <a:t>banyak</a:t>
            </a:r>
            <a:r>
              <a:rPr lang="en-US" sz="2400" dirty="0"/>
              <a:t> orang, </a:t>
            </a:r>
            <a:r>
              <a:rPr lang="en-US" sz="2400" dirty="0" err="1"/>
              <a:t>baik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maupun</a:t>
            </a:r>
            <a:r>
              <a:rPr lang="en-US" sz="2400" dirty="0"/>
              <a:t> </a:t>
            </a:r>
            <a:r>
              <a:rPr lang="en-US" sz="2400" dirty="0" err="1"/>
              <a:t>diluar</a:t>
            </a:r>
            <a:r>
              <a:rPr lang="en-US" sz="2400" dirty="0"/>
              <a:t> </a:t>
            </a:r>
            <a:r>
              <a:rPr lang="en-US" sz="2400" dirty="0" err="1"/>
              <a:t>bisnis</a:t>
            </a:r>
            <a:r>
              <a:rPr lang="en-US" sz="2400" dirty="0"/>
              <a:t> </a:t>
            </a:r>
            <a:r>
              <a:rPr lang="en-US" sz="2400" dirty="0" err="1"/>
              <a:t>anda</a:t>
            </a:r>
            <a:r>
              <a:rPr lang="en-US" sz="2400" dirty="0"/>
              <a:t>. </a:t>
            </a: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err="1" smtClean="0"/>
              <a:t>Bisnis</a:t>
            </a:r>
            <a:r>
              <a:rPr lang="en-US" sz="2400" dirty="0" smtClean="0"/>
              <a:t> </a:t>
            </a:r>
            <a:r>
              <a:rPr lang="en-US" sz="2400" dirty="0" err="1"/>
              <a:t>anda</a:t>
            </a:r>
            <a:r>
              <a:rPr lang="en-US" sz="2400" dirty="0"/>
              <a:t> </a:t>
            </a:r>
            <a:r>
              <a:rPr lang="en-US" sz="2400" dirty="0" err="1"/>
              <a:t>diharapkan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katalis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pemicu</a:t>
            </a:r>
            <a:r>
              <a:rPr lang="en-US" sz="2400" dirty="0"/>
              <a:t> </a:t>
            </a:r>
            <a:r>
              <a:rPr lang="en-US" sz="2400" dirty="0" err="1"/>
              <a:t>peningkatan</a:t>
            </a:r>
            <a:r>
              <a:rPr lang="en-US" sz="2400" dirty="0"/>
              <a:t> </a:t>
            </a:r>
            <a:r>
              <a:rPr lang="en-US" sz="2400" dirty="0" err="1"/>
              <a:t>kesejahteraan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. </a:t>
            </a: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err="1" smtClean="0"/>
              <a:t>Tanpa</a:t>
            </a:r>
            <a:r>
              <a:rPr lang="en-US" sz="2400" dirty="0" smtClean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dampak</a:t>
            </a:r>
            <a:r>
              <a:rPr lang="en-US" sz="2400" dirty="0"/>
              <a:t> </a:t>
            </a:r>
            <a:r>
              <a:rPr lang="en-US" sz="2400" dirty="0" err="1"/>
              <a:t>kesejahteraan</a:t>
            </a:r>
            <a:r>
              <a:rPr lang="en-US" sz="2400" dirty="0"/>
              <a:t> </a:t>
            </a:r>
            <a:r>
              <a:rPr lang="en-US" sz="2400" dirty="0" err="1"/>
              <a:t>bagi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, </a:t>
            </a:r>
            <a:r>
              <a:rPr lang="en-US" sz="2400" dirty="0" err="1"/>
              <a:t>anda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mendapat</a:t>
            </a:r>
            <a:r>
              <a:rPr lang="en-US" sz="2400" dirty="0"/>
              <a:t> </a:t>
            </a:r>
            <a:r>
              <a:rPr lang="en-US" sz="2400" dirty="0" err="1"/>
              <a:t>dukungan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kelangsungan</a:t>
            </a:r>
            <a:r>
              <a:rPr lang="en-US" sz="2400" dirty="0"/>
              <a:t> </a:t>
            </a:r>
            <a:r>
              <a:rPr lang="en-US" sz="2400" dirty="0" err="1"/>
              <a:t>bisnis</a:t>
            </a:r>
            <a:r>
              <a:rPr lang="en-US" sz="2400" dirty="0"/>
              <a:t> </a:t>
            </a:r>
            <a:r>
              <a:rPr lang="en-US" sz="2400" dirty="0" err="1"/>
              <a:t>anda</a:t>
            </a:r>
            <a:r>
              <a:rPr lang="en-US" sz="2400" dirty="0"/>
              <a:t>.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32605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Dampak</a:t>
            </a:r>
            <a:r>
              <a:rPr lang="en-US" dirty="0">
                <a:solidFill>
                  <a:schemeClr val="bg1"/>
                </a:solidFill>
              </a:rPr>
              <a:t> 2: Planet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/>
              <a:t>Bisnis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usaha</a:t>
            </a:r>
            <a:r>
              <a:rPr lang="en-US" sz="2400" dirty="0"/>
              <a:t> </a:t>
            </a:r>
            <a:r>
              <a:rPr lang="en-US" sz="2400" dirty="0" err="1"/>
              <a:t>anda</a:t>
            </a:r>
            <a:r>
              <a:rPr lang="en-US" sz="2400" dirty="0"/>
              <a:t> </a:t>
            </a:r>
            <a:r>
              <a:rPr lang="en-US" sz="2400" dirty="0" err="1"/>
              <a:t>sangat</a:t>
            </a:r>
            <a:r>
              <a:rPr lang="en-US" sz="2400" dirty="0"/>
              <a:t> </a:t>
            </a:r>
            <a:r>
              <a:rPr lang="en-US" sz="2400" dirty="0" err="1"/>
              <a:t>amat</a:t>
            </a:r>
            <a:r>
              <a:rPr lang="en-US" sz="2400" dirty="0"/>
              <a:t> </a:t>
            </a:r>
            <a:r>
              <a:rPr lang="en-US" sz="2400" dirty="0" err="1"/>
              <a:t>perlu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ikut</a:t>
            </a:r>
            <a:r>
              <a:rPr lang="en-US" sz="2400" dirty="0"/>
              <a:t> </a:t>
            </a:r>
            <a:r>
              <a:rPr lang="en-US" sz="2400" dirty="0" err="1"/>
              <a:t>terlibat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menjaga</a:t>
            </a:r>
            <a:r>
              <a:rPr lang="en-US" sz="2400" dirty="0"/>
              <a:t> planet </a:t>
            </a:r>
            <a:r>
              <a:rPr lang="en-US" sz="2400" dirty="0" err="1"/>
              <a:t>dimana</a:t>
            </a:r>
            <a:r>
              <a:rPr lang="en-US" sz="2400" dirty="0"/>
              <a:t>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tinggal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 err="1"/>
              <a:t>Bisnis</a:t>
            </a:r>
            <a:r>
              <a:rPr lang="en-US" sz="2400" dirty="0"/>
              <a:t> </a:t>
            </a:r>
            <a:r>
              <a:rPr lang="en-US" sz="2400" dirty="0" err="1"/>
              <a:t>anda</a:t>
            </a:r>
            <a:r>
              <a:rPr lang="en-US" sz="2400" dirty="0"/>
              <a:t>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ramah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lingkungan</a:t>
            </a:r>
            <a:r>
              <a:rPr lang="en-US" sz="2400" dirty="0"/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merusak</a:t>
            </a:r>
            <a:r>
              <a:rPr lang="en-US" sz="2400" dirty="0"/>
              <a:t>,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mencemari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menghancurkan</a:t>
            </a:r>
            <a:r>
              <a:rPr lang="en-US" sz="2400" dirty="0"/>
              <a:t> </a:t>
            </a:r>
            <a:r>
              <a:rPr lang="en-US" sz="2400" dirty="0" err="1"/>
              <a:t>lingkungan</a:t>
            </a:r>
            <a:r>
              <a:rPr lang="en-US" sz="2400" dirty="0"/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 err="1"/>
              <a:t>Bisnis</a:t>
            </a:r>
            <a:r>
              <a:rPr lang="en-US" sz="2400" dirty="0"/>
              <a:t> </a:t>
            </a:r>
            <a:r>
              <a:rPr lang="en-US" sz="2400" dirty="0" err="1"/>
              <a:t>anda</a:t>
            </a:r>
            <a:r>
              <a:rPr lang="en-US" sz="2400" dirty="0"/>
              <a:t>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turut</a:t>
            </a:r>
            <a:r>
              <a:rPr lang="en-US" sz="2400" dirty="0"/>
              <a:t> </a:t>
            </a:r>
            <a:r>
              <a:rPr lang="en-US" sz="2400" dirty="0" err="1"/>
              <a:t>berkontribusi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upaya</a:t>
            </a:r>
            <a:r>
              <a:rPr lang="en-US" sz="2400" dirty="0"/>
              <a:t> </a:t>
            </a:r>
            <a:r>
              <a:rPr lang="en-US" sz="2400" dirty="0" err="1"/>
              <a:t>menjaga</a:t>
            </a:r>
            <a:r>
              <a:rPr lang="en-US" sz="2400" dirty="0"/>
              <a:t> </a:t>
            </a:r>
            <a:r>
              <a:rPr lang="en-US" sz="2400" dirty="0" err="1"/>
              <a:t>kelestarian</a:t>
            </a:r>
            <a:r>
              <a:rPr lang="en-US" sz="2400" dirty="0"/>
              <a:t> </a:t>
            </a:r>
            <a:r>
              <a:rPr lang="en-US" sz="2400" dirty="0" err="1"/>
              <a:t>lingkungan</a:t>
            </a:r>
            <a:r>
              <a:rPr lang="en-US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093653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Dampak</a:t>
            </a:r>
            <a:r>
              <a:rPr lang="en-US" dirty="0">
                <a:solidFill>
                  <a:schemeClr val="bg1"/>
                </a:solidFill>
              </a:rPr>
              <a:t> 3: Practice </a:t>
            </a:r>
            <a:r>
              <a:rPr lang="en-US" dirty="0" err="1">
                <a:solidFill>
                  <a:schemeClr val="bg1"/>
                </a:solidFill>
              </a:rPr>
              <a:t>atau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Praktik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/>
              <a:t>Bisnis</a:t>
            </a:r>
            <a:r>
              <a:rPr lang="en-US" sz="2400" dirty="0"/>
              <a:t> </a:t>
            </a:r>
            <a:r>
              <a:rPr lang="en-US" sz="2400" dirty="0" err="1"/>
              <a:t>anda</a:t>
            </a:r>
            <a:r>
              <a:rPr lang="en-US" sz="2400" dirty="0"/>
              <a:t> </a:t>
            </a:r>
            <a:r>
              <a:rPr lang="en-US" sz="2400" dirty="0" err="1"/>
              <a:t>haruslah</a:t>
            </a:r>
            <a:r>
              <a:rPr lang="en-US" sz="2400" dirty="0"/>
              <a:t> </a:t>
            </a:r>
            <a:r>
              <a:rPr lang="en-US" sz="2400" dirty="0" err="1"/>
              <a:t>dijalankan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memperhatikan</a:t>
            </a:r>
            <a:r>
              <a:rPr lang="en-US" sz="2400" dirty="0"/>
              <a:t> </a:t>
            </a:r>
            <a:r>
              <a:rPr lang="en-US" sz="2400" dirty="0" err="1"/>
              <a:t>praktik-praktik</a:t>
            </a:r>
            <a:r>
              <a:rPr lang="en-US" sz="2400" dirty="0"/>
              <a:t> yang </a:t>
            </a:r>
            <a:r>
              <a:rPr lang="en-US" sz="2400" dirty="0" err="1"/>
              <a:t>baik</a:t>
            </a:r>
            <a:r>
              <a:rPr lang="en-US" sz="2400" dirty="0"/>
              <a:t> </a:t>
            </a:r>
          </a:p>
          <a:p>
            <a:pPr>
              <a:lnSpc>
                <a:spcPct val="150000"/>
              </a:lnSpc>
            </a:pPr>
            <a:r>
              <a:rPr lang="en-US" sz="2400" dirty="0" err="1"/>
              <a:t>Bisnis</a:t>
            </a:r>
            <a:r>
              <a:rPr lang="en-US" sz="2400" dirty="0"/>
              <a:t>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mengikuti</a:t>
            </a:r>
            <a:r>
              <a:rPr lang="en-US" sz="2400" dirty="0"/>
              <a:t> </a:t>
            </a:r>
            <a:r>
              <a:rPr lang="en-US" sz="2400" dirty="0" err="1"/>
              <a:t>aturan</a:t>
            </a:r>
            <a:r>
              <a:rPr lang="en-US" sz="2400" dirty="0"/>
              <a:t>, </a:t>
            </a:r>
            <a:r>
              <a:rPr lang="en-US" sz="2400" dirty="0" err="1"/>
              <a:t>etis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sesuai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norma-norma</a:t>
            </a:r>
            <a:r>
              <a:rPr lang="en-US" sz="2400" dirty="0"/>
              <a:t> yang </a:t>
            </a:r>
            <a:r>
              <a:rPr lang="en-US" sz="2400" dirty="0" err="1"/>
              <a:t>baik</a:t>
            </a:r>
            <a:r>
              <a:rPr lang="en-US" sz="2400" dirty="0"/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 err="1"/>
              <a:t>Bisni</a:t>
            </a:r>
            <a:r>
              <a:rPr lang="en-US" sz="2400" dirty="0"/>
              <a:t>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beradaptasi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nilai-nilai</a:t>
            </a:r>
            <a:r>
              <a:rPr lang="en-US" sz="2400" dirty="0"/>
              <a:t> </a:t>
            </a:r>
            <a:r>
              <a:rPr lang="en-US" sz="2400" dirty="0" err="1"/>
              <a:t>lokal</a:t>
            </a:r>
            <a:r>
              <a:rPr lang="en-US" sz="2400" dirty="0"/>
              <a:t>,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daerah</a:t>
            </a:r>
            <a:r>
              <a:rPr lang="en-US" sz="2400" dirty="0"/>
              <a:t> </a:t>
            </a:r>
            <a:r>
              <a:rPr lang="en-US" sz="2400" dirty="0" err="1"/>
              <a:t>punya</a:t>
            </a:r>
            <a:r>
              <a:rPr lang="en-US" sz="2400" dirty="0"/>
              <a:t> </a:t>
            </a:r>
            <a:r>
              <a:rPr lang="en-US" sz="2400" dirty="0" err="1"/>
              <a:t>peraturan</a:t>
            </a:r>
            <a:r>
              <a:rPr lang="en-US" sz="2400" dirty="0"/>
              <a:t>, </a:t>
            </a:r>
            <a:r>
              <a:rPr lang="en-US" sz="2400" dirty="0" err="1"/>
              <a:t>kebiasaan</a:t>
            </a:r>
            <a:r>
              <a:rPr lang="en-US" sz="2400" dirty="0"/>
              <a:t>, </a:t>
            </a:r>
            <a:r>
              <a:rPr lang="en-US" sz="2400" dirty="0" err="1"/>
              <a:t>norma</a:t>
            </a:r>
            <a:r>
              <a:rPr lang="en-US" sz="2400" dirty="0"/>
              <a:t> </a:t>
            </a:r>
            <a:r>
              <a:rPr lang="en-US" sz="2400" dirty="0" err="1"/>
              <a:t>etis</a:t>
            </a:r>
            <a:r>
              <a:rPr lang="en-US" sz="2400" dirty="0"/>
              <a:t> yang </a:t>
            </a:r>
            <a:r>
              <a:rPr lang="en-US" sz="2400" dirty="0" err="1" smtClean="0"/>
              <a:t>berbeda-beda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491494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9ECD33"/>
      </a:accent1>
      <a:accent2>
        <a:srgbClr val="E19933"/>
      </a:accent2>
      <a:accent3>
        <a:srgbClr val="DC5D3D"/>
      </a:accent3>
      <a:accent4>
        <a:srgbClr val="A967CB"/>
      </a:accent4>
      <a:accent5>
        <a:srgbClr val="5EA5DD"/>
      </a:accent5>
      <a:accent6>
        <a:srgbClr val="44BEA9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98D1675B-7325-48AD-994B-0DEF3379A98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16</TotalTime>
  <Words>472</Words>
  <Application>Microsoft Office PowerPoint</Application>
  <PresentationFormat>Widescreen</PresentationFormat>
  <Paragraphs>54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Wingdings 2</vt:lpstr>
      <vt:lpstr>Quotable</vt:lpstr>
      <vt:lpstr>WAWASAN KEWIRAUSAHAAN PERTEMUAN 4</vt:lpstr>
      <vt:lpstr>Beberapa Masalah</vt:lpstr>
      <vt:lpstr>Definisi Green Entrepreneurship</vt:lpstr>
      <vt:lpstr>Green Entrepreneur</vt:lpstr>
      <vt:lpstr>Karakteristik Green Entrepreneur</vt:lpstr>
      <vt:lpstr>5 Dampak Green Entrepreneurship</vt:lpstr>
      <vt:lpstr>Dampak 1: People</vt:lpstr>
      <vt:lpstr>Dampak 2: Planet</vt:lpstr>
      <vt:lpstr>Dampak 3: Practice atau Praktik</vt:lpstr>
      <vt:lpstr>Dampak 4: Prudence</vt:lpstr>
      <vt:lpstr>Dampak 5: Profit</vt:lpstr>
      <vt:lpstr>Konsep 3R (Reduce, Reuse, Recycle) Dalam Bisnis</vt:lpstr>
      <vt:lpstr>Konsep 3R (Reduce, Reuse, Recycle) Dalam Bisnis</vt:lpstr>
      <vt:lpstr>TERIMA KASIH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WAWASAN KEWIRAUSAHAAN PERTEMUAN 1</dc:title>
  <dc:creator>HAJIFENDI</dc:creator>
  <cp:lastModifiedBy>HAJIFENDI</cp:lastModifiedBy>
  <cp:revision>3</cp:revision>
  <dcterms:created xsi:type="dcterms:W3CDTF">2020-08-31T06:05:52Z</dcterms:created>
  <dcterms:modified xsi:type="dcterms:W3CDTF">2020-08-31T07:47:24Z</dcterms:modified>
</cp:coreProperties>
</file>