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30"/>
  </p:notesMasterIdLst>
  <p:sldIdLst>
    <p:sldId id="256" r:id="rId2"/>
    <p:sldId id="262" r:id="rId3"/>
    <p:sldId id="270" r:id="rId4"/>
    <p:sldId id="291" r:id="rId5"/>
    <p:sldId id="292" r:id="rId6"/>
    <p:sldId id="293" r:id="rId7"/>
    <p:sldId id="296" r:id="rId8"/>
    <p:sldId id="298" r:id="rId9"/>
    <p:sldId id="297" r:id="rId10"/>
    <p:sldId id="299" r:id="rId11"/>
    <p:sldId id="300" r:id="rId12"/>
    <p:sldId id="295" r:id="rId13"/>
    <p:sldId id="312" r:id="rId14"/>
    <p:sldId id="301" r:id="rId15"/>
    <p:sldId id="294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02" r:id="rId26"/>
    <p:sldId id="313" r:id="rId27"/>
    <p:sldId id="314" r:id="rId28"/>
    <p:sldId id="269" r:id="rId29"/>
  </p:sldIdLst>
  <p:sldSz cx="9144000" cy="6858000" type="screen4x3"/>
  <p:notesSz cx="6858000" cy="9144000"/>
  <p:defaultTextStyle>
    <a:defPPr>
      <a:defRPr lang="id-ID"/>
    </a:defPPr>
    <a:lvl1pPr marL="0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54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07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61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15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268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322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376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430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35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4737" autoAdjust="0"/>
  </p:normalViewPr>
  <p:slideViewPr>
    <p:cSldViewPr>
      <p:cViewPr varScale="1">
        <p:scale>
          <a:sx n="70" d="100"/>
          <a:sy n="70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12972-45E0-4A02-9098-D0EBB0199C4B}" type="datetimeFigureOut">
              <a:rPr lang="id-ID" smtClean="0"/>
              <a:t>07/11/2019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19FB5-3E22-4347-9D47-E764C09E46C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08625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54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07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61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15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68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22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376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30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Dimulai</a:t>
            </a:r>
            <a:r>
              <a:rPr lang="en-US" baseline="0" smtClean="0"/>
              <a:t> dengan quiz untuk mengetahui seberapa jauh mahasiswa tentang Proposition &amp; Truth Values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127437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Statement:</a:t>
            </a:r>
            <a:r>
              <a:rPr lang="en-US" baseline="0" smtClean="0"/>
              <a:t> “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244391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Statement:</a:t>
            </a:r>
            <a:r>
              <a:rPr lang="en-US" baseline="0" smtClean="0"/>
              <a:t> “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96422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Statement:</a:t>
            </a:r>
            <a:r>
              <a:rPr lang="en-US" baseline="0" smtClean="0"/>
              <a:t> “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884079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Statement:</a:t>
            </a:r>
            <a:r>
              <a:rPr lang="en-US" baseline="0" smtClean="0"/>
              <a:t> “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418740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Statement:</a:t>
            </a:r>
            <a:r>
              <a:rPr lang="en-US" baseline="0" smtClean="0"/>
              <a:t> “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16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740041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Statement:</a:t>
            </a:r>
            <a:r>
              <a:rPr lang="en-US" baseline="0" smtClean="0"/>
              <a:t> “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17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292644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Statement:</a:t>
            </a:r>
            <a:r>
              <a:rPr lang="en-US" baseline="0" smtClean="0"/>
              <a:t> “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18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946737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Statement:</a:t>
            </a:r>
            <a:r>
              <a:rPr lang="en-US" baseline="0" smtClean="0"/>
              <a:t> “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90660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Statement:</a:t>
            </a:r>
            <a:r>
              <a:rPr lang="en-US" baseline="0" smtClean="0"/>
              <a:t> “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20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93255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Statement:</a:t>
            </a:r>
            <a:r>
              <a:rPr lang="en-US" baseline="0" smtClean="0"/>
              <a:t> “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21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3101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Statement:</a:t>
            </a:r>
            <a:r>
              <a:rPr lang="en-US" baseline="0" smtClean="0"/>
              <a:t> “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398027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Statement:</a:t>
            </a:r>
            <a:r>
              <a:rPr lang="en-US" baseline="0" smtClean="0"/>
              <a:t> “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22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613532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Statement:</a:t>
            </a:r>
            <a:r>
              <a:rPr lang="en-US" baseline="0" smtClean="0"/>
              <a:t> “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23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251454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Statement:</a:t>
            </a:r>
            <a:r>
              <a:rPr lang="en-US" baseline="0" smtClean="0"/>
              <a:t> “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24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33195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Statement:</a:t>
            </a:r>
            <a:r>
              <a:rPr lang="en-US" baseline="0" smtClean="0"/>
              <a:t> “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7567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Statement:</a:t>
            </a:r>
            <a:r>
              <a:rPr lang="en-US" baseline="0" smtClean="0"/>
              <a:t> “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63140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Statement:</a:t>
            </a:r>
            <a:r>
              <a:rPr lang="en-US" baseline="0" smtClean="0"/>
              <a:t> “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05631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Statement:</a:t>
            </a:r>
            <a:r>
              <a:rPr lang="en-US" baseline="0" smtClean="0"/>
              <a:t> “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10009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Statement:</a:t>
            </a:r>
            <a:r>
              <a:rPr lang="en-US" baseline="0" smtClean="0"/>
              <a:t> “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30309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Statement:</a:t>
            </a:r>
            <a:r>
              <a:rPr lang="en-US" baseline="0" smtClean="0"/>
              <a:t> “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9751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Statement:</a:t>
            </a:r>
            <a:r>
              <a:rPr lang="en-US" baseline="0" smtClean="0"/>
              <a:t> “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83266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1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1" y="3897010"/>
            <a:ext cx="3733801" cy="192024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1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rgbClr val="0070C0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" y="3675528"/>
            <a:ext cx="9144001" cy="14067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8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901087"/>
            <a:ext cx="4953000" cy="1752600"/>
          </a:xfrm>
        </p:spPr>
        <p:txBody>
          <a:bodyPr/>
          <a:lstStyle>
            <a:lvl1pPr marL="63987" indent="0" algn="l">
              <a:buNone/>
              <a:defRPr sz="2400">
                <a:solidFill>
                  <a:schemeClr val="tx2"/>
                </a:solidFill>
              </a:defRPr>
            </a:lvl1pPr>
            <a:lvl2pPr marL="457054" indent="0" algn="ctr">
              <a:buNone/>
            </a:lvl2pPr>
            <a:lvl3pPr marL="914107" indent="0" algn="ctr">
              <a:buNone/>
            </a:lvl3pPr>
            <a:lvl4pPr marL="1371161" indent="0" algn="ctr">
              <a:buNone/>
            </a:lvl4pPr>
            <a:lvl5pPr marL="1828215" indent="0" algn="ctr">
              <a:buNone/>
            </a:lvl5pPr>
            <a:lvl6pPr marL="2285268" indent="0" algn="ctr">
              <a:buNone/>
            </a:lvl6pPr>
            <a:lvl7pPr marL="2742322" indent="0" algn="ctr">
              <a:buNone/>
            </a:lvl7pPr>
            <a:lvl8pPr marL="3199376" indent="0" algn="ctr">
              <a:buNone/>
            </a:lvl8pPr>
            <a:lvl9pPr marL="365643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815B4FD-92E0-4978-907F-923BCA868FE5}" type="datetimeFigureOut">
              <a:rPr lang="id-ID" smtClean="0"/>
              <a:t>07/11/2019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207" y="5038229"/>
            <a:ext cx="1828800" cy="18379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07/11/2019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07/11/2019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2"/>
                </a:solidFill>
              </a:defRPr>
            </a:lvl2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07/11/2019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-23408"/>
            <a:ext cx="8121080" cy="356065"/>
          </a:xfrm>
          <a:prstGeom prst="rect">
            <a:avLst/>
          </a:prstGeom>
        </p:spPr>
        <p:txBody>
          <a:bodyPr vert="horz" lIns="91411" tIns="45705" rIns="91411" bIns="45705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1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05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07/11/2019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07/11/2019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05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6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05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815B4FD-92E0-4978-907F-923BCA868FE5}" type="datetimeFigureOut">
              <a:rPr lang="id-ID" smtClean="0"/>
              <a:t>07/11/2019</a:t>
            </a:fld>
            <a:endParaRPr lang="id-ID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815B4FD-92E0-4978-907F-923BCA868FE5}" type="datetimeFigureOut">
              <a:rPr lang="id-ID" smtClean="0"/>
              <a:t>07/11/2019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07/11/2019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1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07/11/2019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5" y="1109161"/>
            <a:ext cx="586803" cy="4681637"/>
          </a:xfrm>
        </p:spPr>
        <p:txBody>
          <a:bodyPr vert="vert270" lIns="45705" tIns="0" rIns="45705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9"/>
            <a:ext cx="2590800" cy="2516489"/>
          </a:xfrm>
        </p:spPr>
        <p:txBody>
          <a:bodyPr lIns="0" tIns="0" rIns="45705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07/11/2019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9144000" cy="84407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0663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9144001" cy="91441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7"/>
            <a:ext cx="3733819" cy="9108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1" y="440113"/>
            <a:ext cx="3733801" cy="180035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  <a:prstGeom prst="rect">
            <a:avLst/>
          </a:prstGeom>
        </p:spPr>
        <p:txBody>
          <a:bodyPr vert="horz" lIns="91411" tIns="45705" rIns="91411" bIns="45705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943136"/>
            <a:ext cx="8229600" cy="4325112"/>
          </a:xfrm>
          <a:prstGeom prst="rect">
            <a:avLst/>
          </a:prstGeom>
        </p:spPr>
        <p:txBody>
          <a:bodyPr vert="horz" lIns="91411" tIns="45705" rIns="91411" bIns="45705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 lIns="91411" tIns="45705" rIns="91411" bIns="45705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815B4FD-92E0-4978-907F-923BCA868FE5}" type="datetimeFigureOut">
              <a:rPr lang="id-ID" smtClean="0"/>
              <a:t>07/11/2019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 lIns="91411" tIns="45705" rIns="91411" bIns="45705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lIns="91411" tIns="45705" rIns="91411" bIns="45705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49280"/>
            <a:ext cx="914400" cy="9189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65643" indent="-255950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157" indent="-246809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249" indent="-21938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198" indent="-201104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443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8829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215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318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39563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1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807" y="1988840"/>
            <a:ext cx="8458200" cy="1470025"/>
          </a:xfrm>
        </p:spPr>
        <p:txBody>
          <a:bodyPr>
            <a:normAutofit/>
          </a:bodyPr>
          <a:lstStyle/>
          <a:p>
            <a:r>
              <a:rPr lang="id-ID" sz="4000" dirty="0" smtClean="0"/>
              <a:t>Dasar Logika Matematika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807" y="4437112"/>
            <a:ext cx="5470504" cy="1720631"/>
          </a:xfrm>
        </p:spPr>
        <p:txBody>
          <a:bodyPr/>
          <a:lstStyle/>
          <a:p>
            <a:r>
              <a:rPr lang="id-ID" dirty="0" smtClean="0"/>
              <a:t>Week </a:t>
            </a:r>
            <a:r>
              <a:rPr lang="id-ID" dirty="0" smtClean="0"/>
              <a:t>9 </a:t>
            </a:r>
            <a:r>
              <a:rPr lang="id-ID" dirty="0" smtClean="0"/>
              <a:t>The Problem – Solving Power Of Units</a:t>
            </a:r>
          </a:p>
          <a:p>
            <a:endParaRPr lang="id-ID" dirty="0" smtClean="0"/>
          </a:p>
          <a:p>
            <a:r>
              <a:rPr lang="id-ID" dirty="0" smtClean="0"/>
              <a:t>Team Dasar Logika Matematika</a:t>
            </a:r>
          </a:p>
        </p:txBody>
      </p:sp>
    </p:spTree>
    <p:extLst>
      <p:ext uri="{BB962C8B-B14F-4D97-AF65-F5344CB8AC3E}">
        <p14:creationId xmlns:p14="http://schemas.microsoft.com/office/powerpoint/2010/main" val="327457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80" y="764704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SATUAN (</a:t>
            </a:r>
            <a:r>
              <a:rPr lang="id-ID" i="1" dirty="0" smtClean="0"/>
              <a:t>UNITS</a:t>
            </a:r>
            <a:r>
              <a:rPr lang="id-ID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80" y="1772816"/>
            <a:ext cx="8229600" cy="3960440"/>
          </a:xfrm>
        </p:spPr>
        <p:txBody>
          <a:bodyPr>
            <a:normAutofit lnSpcReduction="10000"/>
          </a:bodyPr>
          <a:lstStyle/>
          <a:p>
            <a:pPr marL="925698" lvl="1" indent="-514350" algn="just">
              <a:buClr>
                <a:srgbClr val="C00000"/>
              </a:buClr>
              <a:buFont typeface="+mj-lt"/>
              <a:buAutoNum type="arabicPeriod" startAt="3"/>
            </a:pPr>
            <a:r>
              <a:rPr lang="id-ID" dirty="0">
                <a:solidFill>
                  <a:srgbClr val="002060"/>
                </a:solidFill>
              </a:rPr>
              <a:t>Untuk mengukur </a:t>
            </a:r>
            <a:r>
              <a:rPr lang="id-ID" dirty="0" smtClean="0">
                <a:solidFill>
                  <a:srgbClr val="002060"/>
                </a:solidFill>
              </a:rPr>
              <a:t>volume ruang, </a:t>
            </a:r>
            <a:r>
              <a:rPr lang="id-ID" dirty="0">
                <a:solidFill>
                  <a:srgbClr val="002060"/>
                </a:solidFill>
              </a:rPr>
              <a:t>kita meng-kalikan </a:t>
            </a:r>
            <a:r>
              <a:rPr lang="id-ID" dirty="0" smtClean="0">
                <a:solidFill>
                  <a:srgbClr val="002060"/>
                </a:solidFill>
              </a:rPr>
              <a:t>panjang, </a:t>
            </a:r>
            <a:r>
              <a:rPr lang="id-ID" dirty="0">
                <a:solidFill>
                  <a:srgbClr val="002060"/>
                </a:solidFill>
              </a:rPr>
              <a:t>lebar </a:t>
            </a:r>
            <a:r>
              <a:rPr lang="id-ID" dirty="0" smtClean="0">
                <a:solidFill>
                  <a:srgbClr val="002060"/>
                </a:solidFill>
              </a:rPr>
              <a:t>dan tinggi dari </a:t>
            </a:r>
            <a:r>
              <a:rPr lang="id-ID" dirty="0">
                <a:solidFill>
                  <a:srgbClr val="002060"/>
                </a:solidFill>
              </a:rPr>
              <a:t>suatu </a:t>
            </a:r>
            <a:r>
              <a:rPr lang="id-ID" dirty="0" smtClean="0">
                <a:solidFill>
                  <a:srgbClr val="002060"/>
                </a:solidFill>
              </a:rPr>
              <a:t>ruang, </a:t>
            </a:r>
            <a:r>
              <a:rPr lang="id-ID" dirty="0">
                <a:solidFill>
                  <a:srgbClr val="002060"/>
                </a:solidFill>
              </a:rPr>
              <a:t>misal panjangnya </a:t>
            </a:r>
            <a:r>
              <a:rPr lang="id-ID" dirty="0" smtClean="0">
                <a:solidFill>
                  <a:srgbClr val="002060"/>
                </a:solidFill>
              </a:rPr>
              <a:t>4 meter, lebarnya 3 meter dan tingginya 4 meter, </a:t>
            </a:r>
            <a:r>
              <a:rPr lang="id-ID" dirty="0">
                <a:solidFill>
                  <a:srgbClr val="002060"/>
                </a:solidFill>
              </a:rPr>
              <a:t>maka </a:t>
            </a:r>
            <a:r>
              <a:rPr lang="id-ID" dirty="0" smtClean="0">
                <a:solidFill>
                  <a:srgbClr val="002060"/>
                </a:solidFill>
              </a:rPr>
              <a:t>volume ruang tersebut </a:t>
            </a:r>
            <a:r>
              <a:rPr lang="id-ID" dirty="0">
                <a:solidFill>
                  <a:srgbClr val="002060"/>
                </a:solidFill>
              </a:rPr>
              <a:t>adalah :</a:t>
            </a:r>
          </a:p>
          <a:p>
            <a:pPr marL="411348" lvl="1" indent="0">
              <a:buClr>
                <a:srgbClr val="C00000"/>
              </a:buClr>
              <a:buNone/>
            </a:pPr>
            <a:endParaRPr lang="id-ID" dirty="0">
              <a:solidFill>
                <a:srgbClr val="002060"/>
              </a:solidFill>
            </a:endParaRPr>
          </a:p>
          <a:p>
            <a:pPr marL="411348" lvl="1" indent="0">
              <a:buClr>
                <a:srgbClr val="C00000"/>
              </a:buClr>
              <a:buNone/>
            </a:pPr>
            <a:r>
              <a:rPr lang="id-ID" dirty="0">
                <a:solidFill>
                  <a:srgbClr val="002060"/>
                </a:solidFill>
              </a:rPr>
              <a:t> 	</a:t>
            </a:r>
            <a:r>
              <a:rPr lang="id-ID" dirty="0" smtClean="0">
                <a:solidFill>
                  <a:srgbClr val="002060"/>
                </a:solidFill>
              </a:rPr>
              <a:t>4 </a:t>
            </a:r>
            <a:r>
              <a:rPr lang="id-ID" dirty="0">
                <a:solidFill>
                  <a:srgbClr val="002060"/>
                </a:solidFill>
              </a:rPr>
              <a:t>meter x </a:t>
            </a:r>
            <a:r>
              <a:rPr lang="id-ID" dirty="0" smtClean="0">
                <a:solidFill>
                  <a:srgbClr val="002060"/>
                </a:solidFill>
              </a:rPr>
              <a:t>3 </a:t>
            </a:r>
            <a:r>
              <a:rPr lang="id-ID" dirty="0">
                <a:solidFill>
                  <a:srgbClr val="002060"/>
                </a:solidFill>
              </a:rPr>
              <a:t>meter </a:t>
            </a:r>
            <a:r>
              <a:rPr lang="id-ID" dirty="0" smtClean="0">
                <a:solidFill>
                  <a:srgbClr val="002060"/>
                </a:solidFill>
              </a:rPr>
              <a:t>x 4 meter = 48 </a:t>
            </a:r>
            <a:r>
              <a:rPr lang="id-ID" dirty="0">
                <a:solidFill>
                  <a:srgbClr val="002060"/>
                </a:solidFill>
              </a:rPr>
              <a:t>(m x </a:t>
            </a:r>
            <a:r>
              <a:rPr lang="id-ID" dirty="0" smtClean="0">
                <a:solidFill>
                  <a:srgbClr val="002060"/>
                </a:solidFill>
              </a:rPr>
              <a:t>m x m)</a:t>
            </a:r>
            <a:endParaRPr lang="id-ID" dirty="0">
              <a:solidFill>
                <a:srgbClr val="002060"/>
              </a:solidFill>
            </a:endParaRPr>
          </a:p>
          <a:p>
            <a:pPr marL="411348" lvl="1" indent="0">
              <a:buClr>
                <a:srgbClr val="C00000"/>
              </a:buClr>
              <a:buNone/>
            </a:pPr>
            <a:r>
              <a:rPr lang="id-ID" dirty="0">
                <a:solidFill>
                  <a:srgbClr val="002060"/>
                </a:solidFill>
              </a:rPr>
              <a:t>				   </a:t>
            </a:r>
            <a:r>
              <a:rPr lang="id-ID" dirty="0" smtClean="0">
                <a:solidFill>
                  <a:srgbClr val="002060"/>
                </a:solidFill>
              </a:rPr>
              <a:t>              = 48 m</a:t>
            </a:r>
            <a:r>
              <a:rPr lang="id-ID" sz="2000" baseline="50000" dirty="0" smtClean="0">
                <a:solidFill>
                  <a:srgbClr val="002060"/>
                </a:solidFill>
              </a:rPr>
              <a:t>3 </a:t>
            </a:r>
            <a:endParaRPr lang="id-ID" sz="2000" dirty="0">
              <a:solidFill>
                <a:srgbClr val="002060"/>
              </a:solidFill>
            </a:endParaRPr>
          </a:p>
          <a:p>
            <a:pPr marL="411348" lvl="1" indent="0">
              <a:buClr>
                <a:srgbClr val="C00000"/>
              </a:buClr>
              <a:buNone/>
            </a:pPr>
            <a:endParaRPr lang="id-ID" sz="2000" dirty="0">
              <a:solidFill>
                <a:srgbClr val="002060"/>
              </a:solidFill>
            </a:endParaRPr>
          </a:p>
          <a:p>
            <a:pPr marL="411348" lvl="1" indent="0">
              <a:buClr>
                <a:srgbClr val="C00000"/>
              </a:buClr>
              <a:buNone/>
            </a:pPr>
            <a:r>
              <a:rPr lang="id-ID" sz="2000" dirty="0">
                <a:solidFill>
                  <a:srgbClr val="002060"/>
                </a:solidFill>
              </a:rPr>
              <a:t>	</a:t>
            </a:r>
            <a:r>
              <a:rPr lang="id-ID" dirty="0">
                <a:solidFill>
                  <a:srgbClr val="002060"/>
                </a:solidFill>
              </a:rPr>
              <a:t>dibaca </a:t>
            </a:r>
            <a:r>
              <a:rPr lang="id-ID" dirty="0" smtClean="0">
                <a:solidFill>
                  <a:srgbClr val="002060"/>
                </a:solidFill>
              </a:rPr>
              <a:t>48 cubic </a:t>
            </a:r>
            <a:r>
              <a:rPr lang="id-ID" dirty="0">
                <a:solidFill>
                  <a:srgbClr val="002060"/>
                </a:solidFill>
              </a:rPr>
              <a:t>meter atau </a:t>
            </a:r>
            <a:r>
              <a:rPr lang="id-ID" dirty="0" smtClean="0">
                <a:solidFill>
                  <a:srgbClr val="002060"/>
                </a:solidFill>
              </a:rPr>
              <a:t>48 </a:t>
            </a:r>
            <a:r>
              <a:rPr lang="id-ID" dirty="0">
                <a:solidFill>
                  <a:srgbClr val="002060"/>
                </a:solidFill>
              </a:rPr>
              <a:t>meter </a:t>
            </a:r>
            <a:r>
              <a:rPr lang="id-ID" dirty="0" smtClean="0">
                <a:solidFill>
                  <a:srgbClr val="002060"/>
                </a:solidFill>
              </a:rPr>
              <a:t>kubik</a:t>
            </a:r>
            <a:endParaRPr lang="id-ID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54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80" y="764704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SATUAN (</a:t>
            </a:r>
            <a:r>
              <a:rPr lang="id-ID" i="1" dirty="0" smtClean="0"/>
              <a:t>UNITS</a:t>
            </a:r>
            <a:r>
              <a:rPr lang="id-ID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80" y="1412776"/>
            <a:ext cx="8229600" cy="3960440"/>
          </a:xfrm>
        </p:spPr>
        <p:txBody>
          <a:bodyPr>
            <a:normAutofit fontScale="92500" lnSpcReduction="10000"/>
          </a:bodyPr>
          <a:lstStyle/>
          <a:p>
            <a:pPr marL="925698" lvl="1" indent="-514350" algn="just">
              <a:buClr>
                <a:srgbClr val="C00000"/>
              </a:buClr>
              <a:buFont typeface="+mj-lt"/>
              <a:buAutoNum type="arabicPeriod" startAt="4"/>
            </a:pPr>
            <a:r>
              <a:rPr lang="id-ID" dirty="0">
                <a:solidFill>
                  <a:srgbClr val="002060"/>
                </a:solidFill>
              </a:rPr>
              <a:t>Untuk mengukur </a:t>
            </a:r>
            <a:r>
              <a:rPr lang="id-ID" dirty="0" smtClean="0">
                <a:solidFill>
                  <a:srgbClr val="002060"/>
                </a:solidFill>
              </a:rPr>
              <a:t>banyaknya pemakaian energi suatu lampu, diperoleh dengan mengkalikan jumlah energi dengan waktu lamanya pemakaian.</a:t>
            </a:r>
          </a:p>
          <a:p>
            <a:pPr marL="411348" lvl="1" indent="0" algn="just">
              <a:buClr>
                <a:srgbClr val="C00000"/>
              </a:buClr>
              <a:buNone/>
            </a:pPr>
            <a:endParaRPr lang="id-ID" dirty="0" smtClean="0">
              <a:solidFill>
                <a:srgbClr val="002060"/>
              </a:solidFill>
            </a:endParaRPr>
          </a:p>
          <a:p>
            <a:pPr marL="411348" lvl="1" indent="0" algn="just">
              <a:buClr>
                <a:srgbClr val="C00000"/>
              </a:buClr>
              <a:buNone/>
            </a:pPr>
            <a:r>
              <a:rPr lang="id-ID" dirty="0">
                <a:solidFill>
                  <a:srgbClr val="002060"/>
                </a:solidFill>
              </a:rPr>
              <a:t>	</a:t>
            </a:r>
            <a:r>
              <a:rPr lang="id-ID" dirty="0" smtClean="0">
                <a:solidFill>
                  <a:srgbClr val="002060"/>
                </a:solidFill>
              </a:rPr>
              <a:t>Misal : Konsumsi energi televisi apabila dinyalakan 	adalah 0.5 kilowatt dan dinyalakan selama 6 jam, 	maka besarnya pemakaian energi adalah :</a:t>
            </a:r>
            <a:endParaRPr lang="id-ID" dirty="0">
              <a:solidFill>
                <a:srgbClr val="002060"/>
              </a:solidFill>
            </a:endParaRPr>
          </a:p>
          <a:p>
            <a:pPr marL="411348" lvl="1" indent="0">
              <a:buClr>
                <a:srgbClr val="C00000"/>
              </a:buClr>
              <a:buNone/>
            </a:pPr>
            <a:endParaRPr lang="id-ID" dirty="0">
              <a:solidFill>
                <a:srgbClr val="002060"/>
              </a:solidFill>
            </a:endParaRPr>
          </a:p>
          <a:p>
            <a:pPr marL="411348" lvl="1" indent="0">
              <a:buClr>
                <a:srgbClr val="C00000"/>
              </a:buClr>
              <a:buNone/>
            </a:pPr>
            <a:r>
              <a:rPr lang="id-ID" dirty="0">
                <a:solidFill>
                  <a:srgbClr val="002060"/>
                </a:solidFill>
              </a:rPr>
              <a:t> 	</a:t>
            </a:r>
            <a:r>
              <a:rPr lang="id-ID" dirty="0" smtClean="0">
                <a:solidFill>
                  <a:srgbClr val="002060"/>
                </a:solidFill>
              </a:rPr>
              <a:t>0.5 kilowatt x 6 jam = 3 kilowatt x jam</a:t>
            </a:r>
            <a:endParaRPr lang="id-ID" sz="2000" dirty="0">
              <a:solidFill>
                <a:srgbClr val="002060"/>
              </a:solidFill>
            </a:endParaRPr>
          </a:p>
          <a:p>
            <a:pPr marL="411348" lvl="1" indent="0">
              <a:buClr>
                <a:srgbClr val="C00000"/>
              </a:buClr>
              <a:buNone/>
            </a:pPr>
            <a:endParaRPr lang="id-ID" sz="2000" dirty="0">
              <a:solidFill>
                <a:srgbClr val="002060"/>
              </a:solidFill>
            </a:endParaRPr>
          </a:p>
          <a:p>
            <a:pPr marL="411348" lvl="1" indent="0">
              <a:buClr>
                <a:srgbClr val="C00000"/>
              </a:buClr>
              <a:buNone/>
            </a:pPr>
            <a:r>
              <a:rPr lang="id-ID" sz="2000" dirty="0">
                <a:solidFill>
                  <a:srgbClr val="002060"/>
                </a:solidFill>
              </a:rPr>
              <a:t>	</a:t>
            </a:r>
            <a:r>
              <a:rPr lang="id-ID" dirty="0">
                <a:solidFill>
                  <a:srgbClr val="002060"/>
                </a:solidFill>
              </a:rPr>
              <a:t>dibaca </a:t>
            </a:r>
            <a:r>
              <a:rPr lang="id-ID" dirty="0" smtClean="0">
                <a:solidFill>
                  <a:srgbClr val="002060"/>
                </a:solidFill>
              </a:rPr>
              <a:t>3 kilowatt-jam atau 3 kwh</a:t>
            </a:r>
            <a:endParaRPr lang="id-ID" dirty="0">
              <a:solidFill>
                <a:srgbClr val="00206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70347" y="5517232"/>
            <a:ext cx="7366865" cy="1080120"/>
          </a:xfrm>
          <a:prstGeom prst="rect">
            <a:avLst/>
          </a:prstGeom>
          <a:ln w="19050">
            <a:solidFill>
              <a:srgbClr val="002060"/>
            </a:solidFill>
            <a:prstDash val="dash"/>
          </a:ln>
        </p:spPr>
        <p:txBody>
          <a:bodyPr vert="horz" lIns="91411" tIns="45705" rIns="91411" bIns="45705">
            <a:normAutofit/>
          </a:bodyPr>
          <a:lstStyle>
            <a:lvl1pPr marL="365643" indent="-25595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157" indent="-246809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23249" indent="-21938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198" indent="-201104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443" indent="-182821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8829" indent="-182821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215" indent="-182821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318" indent="-182821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39563" indent="-182821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693" indent="0" algn="ctr" defTabSz="914400">
              <a:buNone/>
            </a:pPr>
            <a:r>
              <a:rPr lang="id-ID" dirty="0" smtClean="0"/>
              <a:t>Perkalian atau pembagian bisa </a:t>
            </a:r>
            <a:r>
              <a:rPr lang="id-ID" dirty="0"/>
              <a:t>dilakukan pada satuan (</a:t>
            </a:r>
            <a:r>
              <a:rPr lang="id-ID" i="1" dirty="0"/>
              <a:t>units</a:t>
            </a:r>
            <a:r>
              <a:rPr lang="id-ID" dirty="0"/>
              <a:t>) yang </a:t>
            </a:r>
            <a:r>
              <a:rPr lang="id-ID" dirty="0" smtClean="0"/>
              <a:t>berbeda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8676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Rot="1"/>
          </p:cNvGrpSpPr>
          <p:nvPr/>
        </p:nvGrpSpPr>
        <p:grpSpPr bwMode="auto">
          <a:xfrm>
            <a:off x="304800" y="1287016"/>
            <a:ext cx="8537690" cy="5454352"/>
            <a:chOff x="288" y="1619"/>
            <a:chExt cx="5330" cy="2381"/>
          </a:xfrm>
        </p:grpSpPr>
        <p:sp>
          <p:nvSpPr>
            <p:cNvPr id="5" name="Rectangle 5" descr="Pink tissue paper"/>
            <p:cNvSpPr>
              <a:spLocks noChangeArrowheads="1"/>
            </p:cNvSpPr>
            <p:nvPr/>
          </p:nvSpPr>
          <p:spPr bwMode="auto">
            <a:xfrm>
              <a:off x="3312" y="3559"/>
              <a:ext cx="2298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altLang="id-ID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Baca</a:t>
              </a:r>
              <a:r>
                <a:rPr kumimoji="0" lang="en-US" altLang="id-ID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 kilowatt </a:t>
              </a:r>
              <a:r>
                <a:rPr kumimoji="0" lang="en-US" altLang="id-ID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sym typeface="Symbol" panose="05050102010706020507" pitchFamily="18" charset="2"/>
                </a:rPr>
                <a:t> </a:t>
              </a:r>
              <a:r>
                <a:rPr kumimoji="0" lang="id-ID" altLang="id-ID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sym typeface="Symbol" panose="05050102010706020507" pitchFamily="18" charset="2"/>
                </a:rPr>
                <a:t>jam</a:t>
              </a:r>
              <a:r>
                <a:rPr kumimoji="0" lang="en-US" altLang="id-ID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sym typeface="Symbol" panose="05050102010706020507" pitchFamily="18" charset="2"/>
                </a:rPr>
                <a:t> </a:t>
              </a:r>
              <a:r>
                <a:rPr kumimoji="0" lang="id-ID" altLang="id-ID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sym typeface="Symbol" panose="05050102010706020507" pitchFamily="18" charset="2"/>
                </a:rPr>
                <a:t>sbg</a:t>
              </a:r>
              <a:r>
                <a:rPr kumimoji="0" lang="en-US" altLang="id-ID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sym typeface="Symbol" panose="05050102010706020507" pitchFamily="18" charset="2"/>
                </a:rPr>
                <a:t> “kilowatt-</a:t>
              </a:r>
              <a:r>
                <a:rPr kumimoji="0" lang="id-ID" altLang="id-ID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sym typeface="Symbol" panose="05050102010706020507" pitchFamily="18" charset="2"/>
                </a:rPr>
                <a:t>jam</a:t>
              </a:r>
              <a:r>
                <a:rPr kumimoji="0" lang="en-US" altLang="id-ID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sym typeface="Symbol" panose="05050102010706020507" pitchFamily="18" charset="2"/>
                </a:rPr>
                <a:t>.”</a:t>
              </a:r>
            </a:p>
          </p:txBody>
        </p:sp>
        <p:sp>
          <p:nvSpPr>
            <p:cNvPr id="6" name="Rectangle 6" descr="Pink tissue paper"/>
            <p:cNvSpPr>
              <a:spLocks noChangeArrowheads="1"/>
            </p:cNvSpPr>
            <p:nvPr/>
          </p:nvSpPr>
          <p:spPr bwMode="auto">
            <a:xfrm>
              <a:off x="2062" y="3559"/>
              <a:ext cx="1250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id-ID" sz="20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hyphen</a:t>
              </a:r>
            </a:p>
          </p:txBody>
        </p:sp>
        <p:sp>
          <p:nvSpPr>
            <p:cNvPr id="7" name="Rectangle 7" descr="Pink tissue paper"/>
            <p:cNvSpPr>
              <a:spLocks noChangeArrowheads="1"/>
            </p:cNvSpPr>
            <p:nvPr/>
          </p:nvSpPr>
          <p:spPr bwMode="auto">
            <a:xfrm>
              <a:off x="288" y="3559"/>
              <a:ext cx="1774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id-ID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Multiplication</a:t>
              </a:r>
              <a:r>
                <a:rPr kumimoji="0" lang="id-ID" altLang="id-ID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 atau Perkalian</a:t>
              </a:r>
              <a:endParaRPr kumimoji="0" lang="en-US" altLang="id-ID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8" name="Rectangle 8" descr="Pink tissue paper"/>
            <p:cNvSpPr>
              <a:spLocks noChangeArrowheads="1"/>
            </p:cNvSpPr>
            <p:nvPr/>
          </p:nvSpPr>
          <p:spPr bwMode="auto">
            <a:xfrm>
              <a:off x="3312" y="3080"/>
              <a:ext cx="2298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altLang="id-ID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Baca</a:t>
              </a:r>
              <a:r>
                <a:rPr kumimoji="0" lang="en-US" altLang="id-ID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 </a:t>
              </a:r>
              <a:r>
                <a:rPr kumimoji="0" lang="id-ID" altLang="id-ID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m</a:t>
              </a:r>
              <a:r>
                <a:rPr kumimoji="0" lang="en-US" altLang="id-ID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 </a:t>
              </a:r>
              <a:r>
                <a:rPr kumimoji="0" lang="en-US" altLang="id-ID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sym typeface="Symbol" panose="05050102010706020507" pitchFamily="18" charset="2"/>
                </a:rPr>
                <a:t> </a:t>
              </a:r>
              <a:r>
                <a:rPr kumimoji="0" lang="id-ID" altLang="id-ID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sym typeface="Symbol" panose="05050102010706020507" pitchFamily="18" charset="2"/>
                </a:rPr>
                <a:t>m</a:t>
              </a:r>
              <a:r>
                <a:rPr kumimoji="0" lang="en-US" altLang="id-ID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sym typeface="Symbol" panose="05050102010706020507" pitchFamily="18" charset="2"/>
                </a:rPr>
                <a:t>  </a:t>
              </a:r>
              <a:r>
                <a:rPr kumimoji="0" lang="id-ID" altLang="id-ID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sym typeface="Symbol" panose="05050102010706020507" pitchFamily="18" charset="2"/>
                </a:rPr>
                <a:t>m</a:t>
              </a:r>
              <a:r>
                <a:rPr kumimoji="0" lang="en-US" altLang="id-ID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sym typeface="Symbol" panose="05050102010706020507" pitchFamily="18" charset="2"/>
                </a:rPr>
                <a:t> or </a:t>
              </a:r>
              <a:r>
                <a:rPr kumimoji="0" lang="id-ID" altLang="id-ID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sym typeface="Symbol" panose="05050102010706020507" pitchFamily="18" charset="2"/>
                </a:rPr>
                <a:t>m</a:t>
              </a:r>
              <a:r>
                <a:rPr kumimoji="0" lang="en-US" altLang="id-ID" sz="2000" b="0" i="0" u="none" strike="noStrike" kern="0" cap="none" spc="0" normalizeH="0" baseline="30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sym typeface="Symbol" panose="05050102010706020507" pitchFamily="18" charset="2"/>
                </a:rPr>
                <a:t>3</a:t>
              </a:r>
              <a:r>
                <a:rPr kumimoji="0" lang="en-US" altLang="id-ID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sym typeface="Symbol" panose="05050102010706020507" pitchFamily="18" charset="2"/>
                </a:rPr>
                <a:t>, s</a:t>
              </a:r>
              <a:r>
                <a:rPr kumimoji="0" lang="id-ID" altLang="id-ID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sym typeface="Symbol" panose="05050102010706020507" pitchFamily="18" charset="2"/>
                </a:rPr>
                <a:t>bg</a:t>
              </a:r>
              <a:endParaRPr kumimoji="0" lang="en-US" altLang="id-ID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sym typeface="Symbol" panose="05050102010706020507" pitchFamily="18" charset="2"/>
              </a:endParaRP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id-ID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sym typeface="Symbol" panose="05050102010706020507" pitchFamily="18" charset="2"/>
                </a:rPr>
                <a:t>“cubic </a:t>
              </a:r>
              <a:r>
                <a:rPr kumimoji="0" lang="id-ID" altLang="id-ID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sym typeface="Symbol" panose="05050102010706020507" pitchFamily="18" charset="2"/>
                </a:rPr>
                <a:t>meter</a:t>
              </a:r>
              <a:r>
                <a:rPr kumimoji="0" lang="en-US" altLang="id-ID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sym typeface="Symbol" panose="05050102010706020507" pitchFamily="18" charset="2"/>
                </a:rPr>
                <a:t>” or “</a:t>
              </a:r>
              <a:r>
                <a:rPr kumimoji="0" lang="id-ID" altLang="id-ID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sym typeface="Symbol" panose="05050102010706020507" pitchFamily="18" charset="2"/>
                </a:rPr>
                <a:t>meter</a:t>
              </a:r>
              <a:r>
                <a:rPr kumimoji="0" lang="en-US" altLang="id-ID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sym typeface="Symbol" panose="05050102010706020507" pitchFamily="18" charset="2"/>
                </a:rPr>
                <a:t> cubed”</a:t>
              </a:r>
              <a:r>
                <a:rPr kumimoji="0" lang="id-ID" altLang="id-ID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sym typeface="Symbol" panose="05050102010706020507" pitchFamily="18" charset="2"/>
                </a:rPr>
                <a:t> or meter kubik</a:t>
              </a:r>
              <a:endParaRPr kumimoji="0" lang="en-US" altLang="id-ID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sym typeface="Symbol" panose="05050102010706020507" pitchFamily="18" charset="2"/>
              </a:endParaRPr>
            </a:p>
          </p:txBody>
        </p:sp>
        <p:sp>
          <p:nvSpPr>
            <p:cNvPr id="9" name="Rectangle 9" descr="Pink tissue paper"/>
            <p:cNvSpPr>
              <a:spLocks noChangeArrowheads="1"/>
            </p:cNvSpPr>
            <p:nvPr/>
          </p:nvSpPr>
          <p:spPr bwMode="auto">
            <a:xfrm>
              <a:off x="2062" y="3080"/>
              <a:ext cx="1250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id-ID" sz="20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cube </a:t>
              </a:r>
              <a:r>
                <a:rPr kumimoji="0" lang="id-ID" altLang="id-ID" sz="20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atau</a:t>
              </a:r>
              <a:r>
                <a:rPr kumimoji="0" lang="en-US" altLang="id-ID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 </a:t>
              </a:r>
              <a:r>
                <a:rPr kumimoji="0" lang="en-US" altLang="id-ID" sz="20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cubic</a:t>
              </a:r>
              <a:r>
                <a:rPr kumimoji="0" lang="id-ID" altLang="id-ID" sz="20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 atau kubik</a:t>
              </a:r>
              <a:endParaRPr kumimoji="0" lang="en-US" altLang="id-ID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0" name="Rectangle 10" descr="Pink tissue paper"/>
            <p:cNvSpPr>
              <a:spLocks noChangeArrowheads="1"/>
            </p:cNvSpPr>
            <p:nvPr/>
          </p:nvSpPr>
          <p:spPr bwMode="auto">
            <a:xfrm>
              <a:off x="288" y="3080"/>
              <a:ext cx="1774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id-ID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Raising to a third power</a:t>
              </a:r>
              <a:r>
                <a:rPr kumimoji="0" lang="id-ID" altLang="id-ID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 / pangkat 3</a:t>
              </a:r>
              <a:endParaRPr kumimoji="0" lang="en-US" altLang="id-ID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1" name="Rectangle 11" descr="Pink tissue paper"/>
            <p:cNvSpPr>
              <a:spLocks noChangeArrowheads="1"/>
            </p:cNvSpPr>
            <p:nvPr/>
          </p:nvSpPr>
          <p:spPr bwMode="auto">
            <a:xfrm>
              <a:off x="3320" y="2598"/>
              <a:ext cx="2298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altLang="id-ID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Baca</a:t>
              </a:r>
              <a:r>
                <a:rPr kumimoji="0" lang="en-US" altLang="id-ID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 </a:t>
              </a:r>
              <a:r>
                <a:rPr kumimoji="0" lang="id-ID" altLang="id-ID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m </a:t>
              </a:r>
              <a:r>
                <a:rPr kumimoji="0" lang="en-US" altLang="id-ID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sym typeface="Symbol" panose="05050102010706020507" pitchFamily="18" charset="2"/>
                </a:rPr>
                <a:t> </a:t>
              </a:r>
              <a:r>
                <a:rPr lang="id-ID" altLang="id-ID" sz="2000" kern="0" dirty="0">
                  <a:solidFill>
                    <a:srgbClr val="000000"/>
                  </a:solidFill>
                  <a:sym typeface="Symbol" panose="05050102010706020507" pitchFamily="18" charset="2"/>
                </a:rPr>
                <a:t>m</a:t>
              </a:r>
              <a:r>
                <a:rPr kumimoji="0" lang="en-US" altLang="id-ID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sym typeface="Symbol" panose="05050102010706020507" pitchFamily="18" charset="2"/>
                </a:rPr>
                <a:t>, or </a:t>
              </a:r>
              <a:r>
                <a:rPr kumimoji="0" lang="id-ID" altLang="id-ID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sym typeface="Symbol" panose="05050102010706020507" pitchFamily="18" charset="2"/>
                </a:rPr>
                <a:t>m</a:t>
              </a:r>
              <a:r>
                <a:rPr kumimoji="0" lang="en-US" altLang="id-ID" sz="2000" b="0" i="0" u="none" strike="noStrike" kern="0" cap="none" spc="0" normalizeH="0" baseline="30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sym typeface="Symbol" panose="05050102010706020507" pitchFamily="18" charset="2"/>
                </a:rPr>
                <a:t>2</a:t>
              </a:r>
              <a:r>
                <a:rPr kumimoji="0" lang="en-US" altLang="id-ID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sym typeface="Symbol" panose="05050102010706020507" pitchFamily="18" charset="2"/>
                </a:rPr>
                <a:t>, </a:t>
              </a:r>
              <a:r>
                <a:rPr kumimoji="0" lang="id-ID" altLang="id-ID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sym typeface="Symbol" panose="05050102010706020507" pitchFamily="18" charset="2"/>
                </a:rPr>
                <a:t>sebagai</a:t>
              </a:r>
              <a:endParaRPr kumimoji="0" lang="en-US" altLang="id-ID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sym typeface="Symbol" panose="05050102010706020507" pitchFamily="18" charset="2"/>
              </a:endParaRP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id-ID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sym typeface="Symbol" panose="05050102010706020507" pitchFamily="18" charset="2"/>
                </a:rPr>
                <a:t>“square </a:t>
              </a:r>
              <a:r>
                <a:rPr kumimoji="0" lang="id-ID" altLang="id-ID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sym typeface="Symbol" panose="05050102010706020507" pitchFamily="18" charset="2"/>
                </a:rPr>
                <a:t>meter</a:t>
              </a:r>
              <a:r>
                <a:rPr kumimoji="0" lang="en-US" altLang="id-ID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sym typeface="Symbol" panose="05050102010706020507" pitchFamily="18" charset="2"/>
                </a:rPr>
                <a:t>” or “</a:t>
              </a:r>
              <a:r>
                <a:rPr kumimoji="0" lang="id-ID" altLang="id-ID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sym typeface="Symbol" panose="05050102010706020507" pitchFamily="18" charset="2"/>
                </a:rPr>
                <a:t>meter</a:t>
              </a:r>
              <a:r>
                <a:rPr kumimoji="0" lang="en-US" altLang="id-ID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sym typeface="Symbol" panose="05050102010706020507" pitchFamily="18" charset="2"/>
                </a:rPr>
                <a:t> squared”</a:t>
              </a:r>
              <a:r>
                <a:rPr kumimoji="0" lang="id-ID" altLang="id-ID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sym typeface="Symbol" panose="05050102010706020507" pitchFamily="18" charset="2"/>
                </a:rPr>
                <a:t> or “meter persegi</a:t>
              </a:r>
              <a:endParaRPr kumimoji="0" lang="en-US" altLang="id-ID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sym typeface="Symbol" panose="05050102010706020507" pitchFamily="18" charset="2"/>
              </a:endParaRPr>
            </a:p>
          </p:txBody>
        </p:sp>
        <p:sp>
          <p:nvSpPr>
            <p:cNvPr id="12" name="Rectangle 12" descr="Pink tissue paper"/>
            <p:cNvSpPr>
              <a:spLocks noChangeArrowheads="1"/>
            </p:cNvSpPr>
            <p:nvPr/>
          </p:nvSpPr>
          <p:spPr bwMode="auto">
            <a:xfrm>
              <a:off x="2062" y="2601"/>
              <a:ext cx="1250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d-ID" altLang="id-ID" sz="2000" i="1" kern="0" dirty="0">
                  <a:solidFill>
                    <a:srgbClr val="000000"/>
                  </a:solidFill>
                </a:rPr>
                <a:t>s</a:t>
              </a:r>
              <a:r>
                <a:rPr kumimoji="0" lang="en-US" altLang="id-ID" sz="2000" b="0" i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quare</a:t>
              </a:r>
              <a:r>
                <a:rPr kumimoji="0" lang="id-ID" altLang="id-ID" sz="20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 atau persegi</a:t>
              </a:r>
              <a:endParaRPr kumimoji="0" lang="en-US" altLang="id-ID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3" name="Rectangle 13" descr="Pink tissue paper"/>
            <p:cNvSpPr>
              <a:spLocks noChangeArrowheads="1"/>
            </p:cNvSpPr>
            <p:nvPr/>
          </p:nvSpPr>
          <p:spPr bwMode="auto">
            <a:xfrm>
              <a:off x="288" y="2601"/>
              <a:ext cx="1774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id-ID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Raising to a second power</a:t>
              </a:r>
              <a:r>
                <a:rPr kumimoji="0" lang="id-ID" altLang="id-ID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 / pangkat 2</a:t>
              </a:r>
              <a:endParaRPr kumimoji="0" lang="en-US" altLang="id-ID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3312" y="2060"/>
              <a:ext cx="2298" cy="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altLang="id-ID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Baca km</a:t>
              </a:r>
              <a:r>
                <a:rPr kumimoji="0" lang="en-US" altLang="id-ID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sym typeface="Symbol" panose="05050102010706020507" pitchFamily="18" charset="2"/>
                </a:rPr>
                <a:t> </a:t>
              </a:r>
              <a:r>
                <a:rPr kumimoji="0" lang="id-ID" altLang="id-ID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sym typeface="Symbol" panose="05050102010706020507" pitchFamily="18" charset="2"/>
                </a:rPr>
                <a:t>jam</a:t>
              </a:r>
              <a:r>
                <a:rPr kumimoji="0" lang="en-US" altLang="id-ID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sym typeface="Symbol" panose="05050102010706020507" pitchFamily="18" charset="2"/>
                </a:rPr>
                <a:t> </a:t>
              </a:r>
              <a:r>
                <a:rPr kumimoji="0" lang="id-ID" altLang="id-ID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sym typeface="Symbol" panose="05050102010706020507" pitchFamily="18" charset="2"/>
                </a:rPr>
                <a:t>sebagai </a:t>
              </a:r>
              <a:r>
                <a:rPr kumimoji="0" lang="en-US" altLang="id-ID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sym typeface="Symbol" panose="05050102010706020507" pitchFamily="18" charset="2"/>
                </a:rPr>
                <a:t>“</a:t>
              </a:r>
              <a:r>
                <a:rPr kumimoji="0" lang="id-ID" altLang="id-ID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sym typeface="Symbol" panose="05050102010706020507" pitchFamily="18" charset="2"/>
                </a:rPr>
                <a:t>km</a:t>
              </a:r>
              <a:r>
                <a:rPr kumimoji="0" lang="en-US" altLang="id-ID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sym typeface="Symbol" panose="05050102010706020507" pitchFamily="18" charset="2"/>
                </a:rPr>
                <a:t> per </a:t>
              </a:r>
              <a:r>
                <a:rPr kumimoji="0" lang="id-ID" altLang="id-ID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sym typeface="Symbol" panose="05050102010706020507" pitchFamily="18" charset="2"/>
                </a:rPr>
                <a:t>jam</a:t>
              </a:r>
              <a:r>
                <a:rPr kumimoji="0" lang="en-US" altLang="id-ID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sym typeface="Symbol" panose="05050102010706020507" pitchFamily="18" charset="2"/>
                </a:rPr>
                <a:t>”</a:t>
              </a:r>
            </a:p>
          </p:txBody>
        </p:sp>
        <p:sp>
          <p:nvSpPr>
            <p:cNvPr id="15" name="Rectangle 15" descr="Pink tissue paper"/>
            <p:cNvSpPr>
              <a:spLocks noChangeArrowheads="1"/>
            </p:cNvSpPr>
            <p:nvPr/>
          </p:nvSpPr>
          <p:spPr bwMode="auto">
            <a:xfrm>
              <a:off x="2062" y="2060"/>
              <a:ext cx="1250" cy="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id-ID" sz="20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per</a:t>
              </a:r>
            </a:p>
          </p:txBody>
        </p:sp>
        <p:sp>
          <p:nvSpPr>
            <p:cNvPr id="16" name="Rectangle 16" descr="Pink tissue paper"/>
            <p:cNvSpPr>
              <a:spLocks noChangeArrowheads="1"/>
            </p:cNvSpPr>
            <p:nvPr/>
          </p:nvSpPr>
          <p:spPr bwMode="auto">
            <a:xfrm>
              <a:off x="288" y="2060"/>
              <a:ext cx="1774" cy="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id-ID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Division</a:t>
              </a:r>
              <a:r>
                <a:rPr kumimoji="0" lang="id-ID" altLang="id-ID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 atau Pembagian</a:t>
              </a:r>
              <a:endParaRPr kumimoji="0" lang="en-US" altLang="id-ID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3312" y="1619"/>
              <a:ext cx="2298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id-ID" sz="2000" b="1" i="0" u="sng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Example</a:t>
              </a:r>
            </a:p>
          </p:txBody>
        </p:sp>
        <p:sp>
          <p:nvSpPr>
            <p:cNvPr id="18" name="Rectangle 18" descr="Pink tissue paper"/>
            <p:cNvSpPr>
              <a:spLocks noChangeArrowheads="1"/>
            </p:cNvSpPr>
            <p:nvPr/>
          </p:nvSpPr>
          <p:spPr bwMode="auto">
            <a:xfrm>
              <a:off x="2062" y="1619"/>
              <a:ext cx="1250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id-ID" sz="2000" b="1" i="0" u="sng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Key word or</a:t>
              </a:r>
              <a:r>
                <a:rPr kumimoji="0" lang="en-US" altLang="id-ID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 </a:t>
              </a:r>
              <a:r>
                <a:rPr kumimoji="0" lang="en-US" altLang="id-ID" sz="2000" b="1" i="0" u="sng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symbol</a:t>
              </a:r>
            </a:p>
          </p:txBody>
        </p:sp>
        <p:sp>
          <p:nvSpPr>
            <p:cNvPr id="19" name="Rectangle 19" descr="Pink tissue paper"/>
            <p:cNvSpPr>
              <a:spLocks noChangeArrowheads="1"/>
            </p:cNvSpPr>
            <p:nvPr/>
          </p:nvSpPr>
          <p:spPr bwMode="auto">
            <a:xfrm>
              <a:off x="288" y="1619"/>
              <a:ext cx="1774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id-ID" sz="2000" b="1" i="0" u="sng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Operation</a:t>
              </a:r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>
              <a:off x="288" y="1619"/>
              <a:ext cx="177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>
              <a:off x="288" y="4000"/>
              <a:ext cx="177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>
              <a:off x="288" y="1619"/>
              <a:ext cx="0" cy="44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>
              <a:off x="5610" y="1619"/>
              <a:ext cx="0" cy="44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>
              <a:off x="2062" y="1619"/>
              <a:ext cx="125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>
              <a:off x="288" y="2060"/>
              <a:ext cx="0" cy="54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>
              <a:off x="3312" y="1619"/>
              <a:ext cx="229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>
              <a:off x="5610" y="2060"/>
              <a:ext cx="0" cy="54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>
              <a:off x="288" y="2601"/>
              <a:ext cx="0" cy="47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29" name="Line 29"/>
            <p:cNvSpPr>
              <a:spLocks noChangeShapeType="1"/>
            </p:cNvSpPr>
            <p:nvPr/>
          </p:nvSpPr>
          <p:spPr bwMode="auto">
            <a:xfrm>
              <a:off x="5610" y="2601"/>
              <a:ext cx="0" cy="47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>
              <a:off x="288" y="3080"/>
              <a:ext cx="0" cy="47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>
              <a:off x="5610" y="3080"/>
              <a:ext cx="0" cy="47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32" name="Line 32"/>
            <p:cNvSpPr>
              <a:spLocks noChangeShapeType="1"/>
            </p:cNvSpPr>
            <p:nvPr/>
          </p:nvSpPr>
          <p:spPr bwMode="auto">
            <a:xfrm>
              <a:off x="288" y="3559"/>
              <a:ext cx="0" cy="44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33" name="Line 33"/>
            <p:cNvSpPr>
              <a:spLocks noChangeShapeType="1"/>
            </p:cNvSpPr>
            <p:nvPr/>
          </p:nvSpPr>
          <p:spPr bwMode="auto">
            <a:xfrm>
              <a:off x="5610" y="3559"/>
              <a:ext cx="0" cy="44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34" name="Line 34"/>
            <p:cNvSpPr>
              <a:spLocks noChangeShapeType="1"/>
            </p:cNvSpPr>
            <p:nvPr/>
          </p:nvSpPr>
          <p:spPr bwMode="auto">
            <a:xfrm>
              <a:off x="2062" y="4000"/>
              <a:ext cx="125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35" name="Line 35"/>
            <p:cNvSpPr>
              <a:spLocks noChangeShapeType="1"/>
            </p:cNvSpPr>
            <p:nvPr/>
          </p:nvSpPr>
          <p:spPr bwMode="auto">
            <a:xfrm>
              <a:off x="3312" y="4000"/>
              <a:ext cx="229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</p:grp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304800" y="599850"/>
            <a:ext cx="5131296" cy="576064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SATUAN (</a:t>
            </a:r>
            <a:r>
              <a:rPr lang="id-ID" i="1" dirty="0" smtClean="0"/>
              <a:t>UNITS</a:t>
            </a:r>
            <a:r>
              <a:rPr lang="id-ID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58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QUIZ</a:t>
            </a:r>
            <a:r>
              <a:rPr lang="id-ID" sz="4400" dirty="0" smtClean="0"/>
              <a:t> 1 !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268760"/>
                <a:ext cx="8229600" cy="5269904"/>
              </a:xfrm>
            </p:spPr>
            <p:txBody>
              <a:bodyPr>
                <a:normAutofit fontScale="77500" lnSpcReduction="20000"/>
              </a:bodyPr>
              <a:lstStyle/>
              <a:p>
                <a:pPr marL="109693" indent="0">
                  <a:buNone/>
                </a:pPr>
                <a:r>
                  <a:rPr lang="id-ID" dirty="0" smtClean="0"/>
                  <a:t>Identifikasikan satuan (unit) </a:t>
                </a:r>
                <a:r>
                  <a:rPr lang="id-ID" dirty="0"/>
                  <a:t>dari </a:t>
                </a:r>
                <a:r>
                  <a:rPr lang="id-ID" dirty="0" smtClean="0"/>
                  <a:t>ukuran atau jumlah berikut :</a:t>
                </a:r>
              </a:p>
              <a:p>
                <a:pPr marL="109693" indent="0">
                  <a:buNone/>
                </a:pPr>
                <a:endParaRPr lang="id-ID" dirty="0" smtClean="0"/>
              </a:p>
              <a:p>
                <a:pPr marL="566893" indent="-457200" algn="just">
                  <a:buClr>
                    <a:srgbClr val="C00000"/>
                  </a:buClr>
                  <a:buFont typeface="+mj-lt"/>
                  <a:buAutoNum type="arabicPeriod"/>
                </a:pPr>
                <a:r>
                  <a:rPr lang="id-ID" sz="2400" dirty="0"/>
                  <a:t>Kecepatan rata-rata Anda </a:t>
                </a:r>
                <a:r>
                  <a:rPr lang="id-ID" sz="2400" dirty="0" smtClean="0"/>
                  <a:t>bersepeda, diperoleh dengan cara </a:t>
                </a:r>
                <a:r>
                  <a:rPr lang="id-ID" sz="2400" dirty="0"/>
                  <a:t>membagi jarak tempuh </a:t>
                </a:r>
                <a:r>
                  <a:rPr lang="id-ID" sz="2400" dirty="0" smtClean="0"/>
                  <a:t>dengan </a:t>
                </a:r>
                <a:r>
                  <a:rPr lang="id-ID" sz="2400" dirty="0"/>
                  <a:t>waktu yang telah </a:t>
                </a:r>
                <a:r>
                  <a:rPr lang="id-ID" sz="2400" dirty="0" smtClean="0"/>
                  <a:t>berlalu</a:t>
                </a:r>
              </a:p>
              <a:p>
                <a:pPr marL="566893" indent="-457200" algn="just">
                  <a:buClr>
                    <a:srgbClr val="C00000"/>
                  </a:buClr>
                  <a:buFont typeface="+mj-lt"/>
                  <a:buAutoNum type="arabicPeriod"/>
                </a:pPr>
                <a:endParaRPr lang="id-ID" sz="2400" dirty="0" smtClean="0"/>
              </a:p>
              <a:p>
                <a:pPr marL="109693" indent="0" algn="just">
                  <a:buClr>
                    <a:srgbClr val="C00000"/>
                  </a:buClr>
                  <a:buNone/>
                </a:pPr>
                <a:r>
                  <a:rPr lang="id-ID" sz="2400" dirty="0" smtClean="0"/>
                  <a:t>			</a:t>
                </a:r>
                <a:r>
                  <a:rPr lang="id-ID" sz="2400" dirty="0" smtClean="0">
                    <a:solidFill>
                      <a:srgbClr val="C00000"/>
                    </a:solidFill>
                  </a:rPr>
                  <a:t>== &gt; km / jam</a:t>
                </a:r>
              </a:p>
              <a:p>
                <a:pPr marL="109693" indent="0" algn="just">
                  <a:buClr>
                    <a:srgbClr val="C00000"/>
                  </a:buClr>
                  <a:buNone/>
                </a:pPr>
                <a:endParaRPr lang="id-ID" sz="2400" dirty="0" smtClean="0"/>
              </a:p>
              <a:p>
                <a:pPr marL="566893" indent="-457200" algn="just">
                  <a:buClr>
                    <a:srgbClr val="C00000"/>
                  </a:buClr>
                  <a:buFont typeface="+mj-lt"/>
                  <a:buAutoNum type="arabicPeriod" startAt="2"/>
                </a:pPr>
                <a:r>
                  <a:rPr lang="id-ID" sz="2400" dirty="0" smtClean="0"/>
                  <a:t>Harga yang harus dibayar untuk membeli bensin SPBU Pertamina, diperoleh dengan cara membagi harga bensin dengan ukuran banyaknya bensin</a:t>
                </a:r>
              </a:p>
              <a:p>
                <a:pPr marL="109693" indent="0" algn="just">
                  <a:buClr>
                    <a:srgbClr val="C00000"/>
                  </a:buClr>
                  <a:buNone/>
                </a:pPr>
                <a:endParaRPr lang="id-ID" sz="2400" dirty="0" smtClean="0"/>
              </a:p>
              <a:p>
                <a:pPr marL="109693" indent="0" algn="just">
                  <a:buClr>
                    <a:srgbClr val="C00000"/>
                  </a:buClr>
                  <a:buNone/>
                </a:pPr>
                <a:r>
                  <a:rPr lang="id-ID" sz="2400" dirty="0" smtClean="0"/>
                  <a:t>			</a:t>
                </a:r>
                <a:r>
                  <a:rPr lang="id-ID" sz="2400" dirty="0" smtClean="0">
                    <a:solidFill>
                      <a:srgbClr val="C00000"/>
                    </a:solidFill>
                  </a:rPr>
                  <a:t>== &gt; Rp / liter</a:t>
                </a:r>
              </a:p>
              <a:p>
                <a:pPr marL="109693" indent="0" algn="just">
                  <a:buClr>
                    <a:srgbClr val="C00000"/>
                  </a:buClr>
                  <a:buNone/>
                </a:pPr>
                <a:endParaRPr lang="id-ID" sz="2400" dirty="0" smtClean="0"/>
              </a:p>
              <a:p>
                <a:pPr marL="566893" indent="-457200" algn="just">
                  <a:buClr>
                    <a:srgbClr val="C00000"/>
                  </a:buClr>
                  <a:buFont typeface="+mj-lt"/>
                  <a:buAutoNum type="arabicPeriod" startAt="3"/>
                </a:pPr>
                <a:r>
                  <a:rPr lang="id-ID" sz="2400" dirty="0"/>
                  <a:t>Luas lingkaran, </a:t>
                </a:r>
                <a:r>
                  <a:rPr lang="id-ID" sz="2400" dirty="0" smtClean="0"/>
                  <a:t>diperoleh </a:t>
                </a:r>
                <a:r>
                  <a:rPr lang="id-ID" sz="2400" dirty="0"/>
                  <a:t>dengan </a:t>
                </a:r>
                <a:r>
                  <a:rPr lang="id-ID" sz="2400" dirty="0" smtClean="0"/>
                  <a:t>rumus </a:t>
                </a:r>
                <a14:m>
                  <m:oMath xmlns:m="http://schemas.openxmlformats.org/officeDocument/2006/math">
                    <m:r>
                      <a:rPr lang="el-GR" sz="2400" i="1" smtClean="0"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id-ID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40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id-ID" sz="24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id-ID" sz="2400" dirty="0" smtClean="0"/>
                  <a:t>, </a:t>
                </a:r>
                <a:r>
                  <a:rPr lang="id-ID" sz="2400" dirty="0"/>
                  <a:t>di mana jari-jari r diukur dalam sentimeter. (Perhatikan bahwa </a:t>
                </a:r>
                <a14:m>
                  <m:oMath xmlns:m="http://schemas.openxmlformats.org/officeDocument/2006/math">
                    <m:r>
                      <a:rPr lang="el-GR" sz="24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id-ID" sz="2400" dirty="0"/>
                  <a:t> adalah angka dan tidak memiliki satuan</a:t>
                </a:r>
                <a:r>
                  <a:rPr lang="id-ID" sz="2400" dirty="0" smtClean="0"/>
                  <a:t>)</a:t>
                </a:r>
              </a:p>
              <a:p>
                <a:pPr algn="just">
                  <a:buClr>
                    <a:srgbClr val="C00000"/>
                  </a:buClr>
                  <a:buFont typeface="Wingdings" panose="05000000000000000000" pitchFamily="2" charset="2"/>
                  <a:buChar char="§"/>
                </a:pPr>
                <a:endParaRPr lang="id-ID" sz="2400" dirty="0" smtClean="0"/>
              </a:p>
              <a:p>
                <a:pPr marL="109693" indent="0" algn="just">
                  <a:buClr>
                    <a:srgbClr val="C00000"/>
                  </a:buClr>
                  <a:buNone/>
                </a:pPr>
                <a:r>
                  <a:rPr lang="id-ID" sz="2400" dirty="0"/>
                  <a:t>	</a:t>
                </a:r>
                <a:r>
                  <a:rPr lang="id-ID" sz="2400" dirty="0" smtClean="0"/>
                  <a:t>		</a:t>
                </a:r>
                <a:r>
                  <a:rPr lang="id-ID" sz="2400" dirty="0" smtClean="0">
                    <a:solidFill>
                      <a:srgbClr val="C00000"/>
                    </a:solidFill>
                  </a:rPr>
                  <a:t>== &gt; cm</a:t>
                </a:r>
                <a:r>
                  <a:rPr lang="id-ID" sz="2400" baseline="30000" dirty="0" smtClean="0">
                    <a:solidFill>
                      <a:srgbClr val="C00000"/>
                    </a:solidFill>
                  </a:rPr>
                  <a:t>2</a:t>
                </a:r>
                <a:r>
                  <a:rPr lang="id-ID" sz="2400" dirty="0" smtClean="0">
                    <a:solidFill>
                      <a:srgbClr val="C00000"/>
                    </a:solidFill>
                  </a:rPr>
                  <a:t> atau centimeter persegi</a:t>
                </a:r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268760"/>
                <a:ext cx="8229600" cy="5269904"/>
              </a:xfrm>
              <a:blipFill rotWithShape="0">
                <a:blip r:embed="rId2"/>
                <a:stretch>
                  <a:fillRect t="-2081" r="-667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004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784" y="620688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KONVERSI SATUAN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46784" y="1412776"/>
                <a:ext cx="8229600" cy="5256584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id-ID" dirty="0" smtClean="0"/>
                  <a:t>Mengkonversi satu set satuan ke satuan yang lainnya</a:t>
                </a:r>
              </a:p>
              <a:p>
                <a:pPr marL="109693" indent="0">
                  <a:buNone/>
                </a:pPr>
                <a:endParaRPr lang="id-ID" dirty="0" smtClean="0"/>
              </a:p>
              <a:p>
                <a:r>
                  <a:rPr lang="id-ID" dirty="0" smtClean="0"/>
                  <a:t>Trick = kalikan dengan “1”</a:t>
                </a:r>
              </a:p>
              <a:p>
                <a:pPr marL="109693" indent="0">
                  <a:buNone/>
                </a:pPr>
                <a:endParaRPr lang="id-ID" dirty="0"/>
              </a:p>
              <a:p>
                <a:pPr marL="109693" indent="0">
                  <a:buNone/>
                </a:pPr>
                <a:r>
                  <a:rPr lang="id-ID" dirty="0" smtClean="0"/>
                  <a:t>	1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id-ID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id-ID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1/4</m:t>
                        </m:r>
                      </m:num>
                      <m:den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1/4</m:t>
                        </m:r>
                      </m:den>
                    </m:f>
                  </m:oMath>
                </a14:m>
                <a:r>
                  <a:rPr lang="id-ID" dirty="0" smtClean="0"/>
                  <a:t> </a:t>
                </a:r>
              </a:p>
              <a:p>
                <a:pPr marL="109693" indent="0">
                  <a:buNone/>
                </a:pPr>
                <a:endParaRPr lang="id-ID" dirty="0"/>
              </a:p>
              <a:p>
                <a:pPr marL="109693" indent="0">
                  <a:buNone/>
                </a:pPr>
                <a:r>
                  <a:rPr lang="id-ID" dirty="0" smtClean="0"/>
                  <a:t>	12 inch = 1 foot 	1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12 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inch</m:t>
                        </m:r>
                      </m:num>
                      <m:den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foot</m:t>
                        </m:r>
                      </m:den>
                    </m:f>
                  </m:oMath>
                </a14:m>
                <a:r>
                  <a:rPr lang="id-ID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foot</m:t>
                        </m:r>
                      </m:num>
                      <m:den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12 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inch</m:t>
                        </m:r>
                      </m:den>
                    </m:f>
                  </m:oMath>
                </a14:m>
                <a:r>
                  <a:rPr lang="id-ID" dirty="0" smtClean="0"/>
                  <a:t> </a:t>
                </a:r>
              </a:p>
              <a:p>
                <a:pPr marL="109693" indent="0">
                  <a:buNone/>
                </a:pPr>
                <a:endParaRPr lang="id-ID" dirty="0"/>
              </a:p>
              <a:p>
                <a:pPr marL="109693" indent="0">
                  <a:buNone/>
                </a:pPr>
                <a:r>
                  <a:rPr lang="id-ID" dirty="0" smtClean="0"/>
                  <a:t>	1 week = 7 days	1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week</m:t>
                        </m:r>
                      </m:num>
                      <m:den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7 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days</m:t>
                        </m:r>
                      </m:den>
                    </m:f>
                  </m:oMath>
                </a14:m>
                <a:r>
                  <a:rPr lang="id-ID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7 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days</m:t>
                        </m:r>
                      </m:num>
                      <m:den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week</m:t>
                        </m:r>
                      </m:den>
                    </m:f>
                  </m:oMath>
                </a14:m>
                <a:r>
                  <a:rPr lang="id-ID" dirty="0" smtClean="0"/>
                  <a:t> </a:t>
                </a:r>
              </a:p>
              <a:p>
                <a:pPr marL="109693" indent="0">
                  <a:buNone/>
                </a:pPr>
                <a:endParaRPr lang="id-ID" dirty="0" smtClean="0"/>
              </a:p>
              <a:p>
                <a:pPr marL="109693" indent="0">
                  <a:buNone/>
                </a:pPr>
                <a:r>
                  <a:rPr lang="id-ID" dirty="0" smtClean="0"/>
                  <a:t>	7 </a:t>
                </a:r>
                <a14:m>
                  <m:oMath xmlns:m="http://schemas.openxmlformats.org/officeDocument/2006/math">
                    <m:r>
                      <a:rPr lang="id-ID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id-ID" dirty="0" smtClean="0"/>
                  <a:t> 1 </a:t>
                </a:r>
                <a14:m>
                  <m:oMath xmlns:m="http://schemas.openxmlformats.org/officeDocument/2006/math">
                    <m:r>
                      <a:rPr lang="id-ID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id-ID" dirty="0" smtClean="0"/>
                  <a:t> 1 tetapi 7 days </a:t>
                </a:r>
                <a14:m>
                  <m:oMath xmlns:m="http://schemas.openxmlformats.org/officeDocument/2006/math">
                    <m:r>
                      <a:rPr lang="id-ID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id-ID" dirty="0" smtClean="0"/>
                  <a:t> 1 week adalah 1, karena 	7 days dan 1 week adalah “equal”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6784" y="1412776"/>
                <a:ext cx="8229600" cy="5256584"/>
              </a:xfrm>
              <a:blipFill rotWithShape="0">
                <a:blip r:embed="rId3"/>
                <a:stretch>
                  <a:fillRect t="-2552" r="-296" b="-232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363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700808"/>
                <a:ext cx="8229600" cy="4325112"/>
              </a:xfrm>
            </p:spPr>
            <p:txBody>
              <a:bodyPr>
                <a:normAutofit fontScale="92500" lnSpcReduction="10000"/>
              </a:bodyPr>
              <a:lstStyle/>
              <a:p>
                <a:pPr marL="109693" indent="0">
                  <a:buNone/>
                </a:pPr>
                <a:r>
                  <a:rPr lang="id-ID" dirty="0" smtClean="0"/>
                  <a:t>12 in = 1 ft dan 7 days = 1 week adalah faktor konversi</a:t>
                </a:r>
              </a:p>
              <a:p>
                <a:pPr marL="109693" indent="0">
                  <a:buNone/>
                </a:pPr>
                <a:endParaRPr lang="id-ID" dirty="0" smtClean="0"/>
              </a:p>
              <a:p>
                <a:pPr marL="109693" indent="0">
                  <a:buNone/>
                </a:pPr>
                <a:r>
                  <a:rPr lang="id-ID" dirty="0" smtClean="0"/>
                  <a:t>Biasa ditulis sbg :</a:t>
                </a:r>
              </a:p>
              <a:p>
                <a:pPr marL="109693" indent="0">
                  <a:buNone/>
                </a:pPr>
                <a:r>
                  <a:rPr lang="id-ID" dirty="0"/>
                  <a:t>	</a:t>
                </a:r>
                <a:r>
                  <a:rPr lang="id-ID" dirty="0" smtClean="0"/>
                  <a:t>12 in = 1 ft   or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12 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in</m:t>
                        </m:r>
                      </m:num>
                      <m:den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ft</m:t>
                        </m:r>
                      </m:den>
                    </m:f>
                  </m:oMath>
                </a14:m>
                <a:r>
                  <a:rPr lang="id-ID" dirty="0" smtClean="0"/>
                  <a:t> = 1    or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ft</m:t>
                        </m:r>
                      </m:num>
                      <m:den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12 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in</m:t>
                        </m:r>
                      </m:den>
                    </m:f>
                  </m:oMath>
                </a14:m>
                <a:r>
                  <a:rPr lang="id-ID" dirty="0" smtClean="0"/>
                  <a:t> = 1</a:t>
                </a:r>
              </a:p>
              <a:p>
                <a:pPr marL="109693" indent="0">
                  <a:buNone/>
                </a:pPr>
                <a:endParaRPr lang="id-ID" dirty="0"/>
              </a:p>
              <a:p>
                <a:pPr marL="109693" indent="0">
                  <a:buNone/>
                </a:pPr>
                <a:r>
                  <a:rPr lang="id-ID" dirty="0" smtClean="0"/>
                  <a:t>	7 days = 1 week    or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7 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days</m:t>
                        </m:r>
                      </m:num>
                      <m:den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week</m:t>
                        </m:r>
                      </m:den>
                    </m:f>
                  </m:oMath>
                </a14:m>
                <a:r>
                  <a:rPr lang="id-ID" dirty="0" smtClean="0"/>
                  <a:t> = 1   or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week</m:t>
                        </m:r>
                      </m:num>
                      <m:den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7 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days</m:t>
                        </m:r>
                      </m:den>
                    </m:f>
                  </m:oMath>
                </a14:m>
                <a:r>
                  <a:rPr lang="id-ID" dirty="0" smtClean="0"/>
                  <a:t> = 1</a:t>
                </a:r>
                <a:endParaRPr lang="id-ID" dirty="0"/>
              </a:p>
              <a:p>
                <a:pPr marL="109693" indent="0">
                  <a:buNone/>
                </a:pPr>
                <a:endParaRPr lang="id-ID" dirty="0" smtClean="0"/>
              </a:p>
              <a:p>
                <a:pPr marL="109693" indent="0" algn="just">
                  <a:buNone/>
                </a:pPr>
                <a:r>
                  <a:rPr lang="id-ID" dirty="0" smtClean="0"/>
                  <a:t>Kunci untuk melakukan konversi satuan adalah menggunakan bentuk yang benar dari faktor konversi untuk setiap soal yang dihadapi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700808"/>
                <a:ext cx="8229600" cy="4325112"/>
              </a:xfrm>
              <a:blipFill rotWithShape="0">
                <a:blip r:embed="rId3"/>
                <a:stretch>
                  <a:fillRect t="-2113" r="-1333" b="-3099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46784" y="620688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FAKTOR KONVERSI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12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40233" y="1412776"/>
                <a:ext cx="8229600" cy="5112568"/>
              </a:xfrm>
            </p:spPr>
            <p:txBody>
              <a:bodyPr>
                <a:normAutofit/>
              </a:bodyPr>
              <a:lstStyle/>
              <a:p>
                <a:pPr marL="109693" indent="0">
                  <a:buNone/>
                </a:pPr>
                <a:r>
                  <a:rPr lang="id-ID" dirty="0" smtClean="0"/>
                  <a:t>Contoh :</a:t>
                </a:r>
              </a:p>
              <a:p>
                <a:pPr marL="624043" indent="-514350">
                  <a:buClr>
                    <a:srgbClr val="C00000"/>
                  </a:buClr>
                  <a:buAutoNum type="arabicPeriod"/>
                </a:pPr>
                <a:r>
                  <a:rPr lang="id-ID" dirty="0" smtClean="0"/>
                  <a:t>Konversikan berapa panjang dari 7 feet ke inch</a:t>
                </a:r>
              </a:p>
              <a:p>
                <a:pPr marL="631825" indent="-522288">
                  <a:buClr>
                    <a:srgbClr val="C00000"/>
                  </a:buClr>
                  <a:buNone/>
                </a:pPr>
                <a:r>
                  <a:rPr lang="id-ID" dirty="0"/>
                  <a:t>	</a:t>
                </a:r>
                <a:r>
                  <a:rPr lang="id-ID" dirty="0" smtClean="0">
                    <a:solidFill>
                      <a:srgbClr val="C00000"/>
                    </a:solidFill>
                  </a:rPr>
                  <a:t>Diketahui :</a:t>
                </a:r>
              </a:p>
              <a:p>
                <a:pPr marL="631825" indent="-522288">
                  <a:buClr>
                    <a:srgbClr val="C00000"/>
                  </a:buClr>
                  <a:buNone/>
                </a:pPr>
                <a:r>
                  <a:rPr lang="id-ID" dirty="0"/>
                  <a:t>	</a:t>
                </a:r>
                <a:r>
                  <a:rPr lang="id-ID" dirty="0" smtClean="0"/>
                  <a:t>Faktor konversi feet ke inch adalah :</a:t>
                </a:r>
              </a:p>
              <a:p>
                <a:pPr marL="631825" indent="-522288">
                  <a:buClr>
                    <a:srgbClr val="C00000"/>
                  </a:buClr>
                  <a:buNone/>
                </a:pPr>
                <a:endParaRPr lang="id-ID" dirty="0" smtClean="0"/>
              </a:p>
              <a:p>
                <a:pPr marL="109693" indent="0">
                  <a:buClr>
                    <a:srgbClr val="C00000"/>
                  </a:buClr>
                  <a:buNone/>
                </a:pPr>
                <a:r>
                  <a:rPr lang="id-ID" dirty="0" smtClean="0"/>
                  <a:t>		12 </a:t>
                </a:r>
                <a:r>
                  <a:rPr lang="id-ID" dirty="0"/>
                  <a:t>in = 1 ft   or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i="0">
                            <a:latin typeface="Cambria Math" panose="02040503050406030204" pitchFamily="18" charset="0"/>
                          </a:rPr>
                          <m:t>12 </m:t>
                        </m:r>
                        <m:r>
                          <m:rPr>
                            <m:sty m:val="p"/>
                          </m:rPr>
                          <a:rPr lang="id-ID" i="0">
                            <a:latin typeface="Cambria Math" panose="02040503050406030204" pitchFamily="18" charset="0"/>
                          </a:rPr>
                          <m:t>in</m:t>
                        </m:r>
                      </m:num>
                      <m:den>
                        <m:r>
                          <a:rPr lang="id-ID" i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id-ID" i="0">
                            <a:latin typeface="Cambria Math" panose="02040503050406030204" pitchFamily="18" charset="0"/>
                          </a:rPr>
                          <m:t>ft</m:t>
                        </m:r>
                      </m:den>
                    </m:f>
                  </m:oMath>
                </a14:m>
                <a:r>
                  <a:rPr lang="id-ID" dirty="0"/>
                  <a:t> = 1    or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i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id-ID" i="0">
                            <a:latin typeface="Cambria Math" panose="02040503050406030204" pitchFamily="18" charset="0"/>
                          </a:rPr>
                          <m:t>ft</m:t>
                        </m:r>
                      </m:num>
                      <m:den>
                        <m:r>
                          <a:rPr lang="id-ID" i="0">
                            <a:latin typeface="Cambria Math" panose="02040503050406030204" pitchFamily="18" charset="0"/>
                          </a:rPr>
                          <m:t>12 </m:t>
                        </m:r>
                        <m:r>
                          <m:rPr>
                            <m:sty m:val="p"/>
                          </m:rPr>
                          <a:rPr lang="id-ID" i="0">
                            <a:latin typeface="Cambria Math" panose="02040503050406030204" pitchFamily="18" charset="0"/>
                          </a:rPr>
                          <m:t>in</m:t>
                        </m:r>
                      </m:den>
                    </m:f>
                  </m:oMath>
                </a14:m>
                <a:r>
                  <a:rPr lang="id-ID" dirty="0"/>
                  <a:t> = </a:t>
                </a:r>
                <a:r>
                  <a:rPr lang="id-ID" dirty="0" smtClean="0"/>
                  <a:t>1</a:t>
                </a:r>
                <a:endParaRPr lang="id-ID" dirty="0"/>
              </a:p>
              <a:p>
                <a:pPr marL="109693" indent="0">
                  <a:buClr>
                    <a:srgbClr val="C00000"/>
                  </a:buClr>
                  <a:buNone/>
                </a:pPr>
                <a:endParaRPr lang="id-ID" dirty="0" smtClean="0"/>
              </a:p>
              <a:p>
                <a:pPr marL="109693" indent="0">
                  <a:buClr>
                    <a:srgbClr val="C00000"/>
                  </a:buClr>
                  <a:buNone/>
                </a:pPr>
                <a:r>
                  <a:rPr lang="id-ID" dirty="0" smtClean="0">
                    <a:solidFill>
                      <a:srgbClr val="C00000"/>
                    </a:solidFill>
                  </a:rPr>
                  <a:t>      Maka :</a:t>
                </a:r>
                <a:endParaRPr lang="id-ID" dirty="0" smtClean="0"/>
              </a:p>
              <a:p>
                <a:pPr marL="109693" indent="0">
                  <a:buClr>
                    <a:srgbClr val="C00000"/>
                  </a:buClr>
                  <a:buNone/>
                </a:pPr>
                <a:r>
                  <a:rPr lang="id-ID" dirty="0" smtClean="0"/>
                  <a:t>		7 ft = 7 ft x </a:t>
                </a:r>
                <a:r>
                  <a:rPr lang="id-ID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i="0">
                            <a:latin typeface="Cambria Math" panose="02040503050406030204" pitchFamily="18" charset="0"/>
                          </a:rPr>
                          <m:t>12 </m:t>
                        </m:r>
                        <m:r>
                          <m:rPr>
                            <m:sty m:val="p"/>
                          </m:rPr>
                          <a:rPr lang="id-ID" i="0">
                            <a:latin typeface="Cambria Math" panose="02040503050406030204" pitchFamily="18" charset="0"/>
                          </a:rPr>
                          <m:t>in</m:t>
                        </m:r>
                      </m:num>
                      <m:den>
                        <m:r>
                          <a:rPr lang="id-ID" i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id-ID" i="0">
                            <a:latin typeface="Cambria Math" panose="02040503050406030204" pitchFamily="18" charset="0"/>
                          </a:rPr>
                          <m:t>ft</m:t>
                        </m:r>
                      </m:den>
                    </m:f>
                  </m:oMath>
                </a14:m>
                <a:r>
                  <a:rPr lang="id-ID" dirty="0" smtClean="0"/>
                  <a:t> = 84 in</a:t>
                </a:r>
              </a:p>
              <a:p>
                <a:pPr marL="109693" indent="0">
                  <a:buNone/>
                </a:pPr>
                <a:endParaRPr lang="id-ID" dirty="0"/>
              </a:p>
              <a:p>
                <a:pPr marL="109693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0233" y="1412776"/>
                <a:ext cx="8229600" cy="5112568"/>
              </a:xfrm>
              <a:blipFill rotWithShape="0">
                <a:blip r:embed="rId3"/>
                <a:stretch>
                  <a:fillRect l="-148" t="-1313" r="-741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46784" y="620688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FAKTOR KONVERSI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4453572" y="5733256"/>
            <a:ext cx="216024" cy="360040"/>
          </a:xfrm>
          <a:prstGeom prst="line">
            <a:avLst/>
          </a:prstGeom>
          <a:ln w="19050">
            <a:solidFill>
              <a:srgbClr val="4335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563888" y="5517232"/>
            <a:ext cx="216024" cy="360040"/>
          </a:xfrm>
          <a:prstGeom prst="line">
            <a:avLst/>
          </a:prstGeom>
          <a:ln w="19050">
            <a:solidFill>
              <a:srgbClr val="4335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595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40233" y="1412776"/>
                <a:ext cx="8229600" cy="5112568"/>
              </a:xfrm>
            </p:spPr>
            <p:txBody>
              <a:bodyPr>
                <a:normAutofit/>
              </a:bodyPr>
              <a:lstStyle/>
              <a:p>
                <a:pPr marL="109693" indent="0">
                  <a:buNone/>
                </a:pPr>
                <a:r>
                  <a:rPr lang="id-ID" dirty="0" smtClean="0"/>
                  <a:t>Contoh :</a:t>
                </a:r>
              </a:p>
              <a:p>
                <a:pPr marL="624043" indent="-514350">
                  <a:buClr>
                    <a:srgbClr val="C00000"/>
                  </a:buClr>
                  <a:buFont typeface="+mj-lt"/>
                  <a:buAutoNum type="arabicPeriod" startAt="2"/>
                </a:pPr>
                <a:r>
                  <a:rPr lang="id-ID" dirty="0" smtClean="0"/>
                  <a:t>Konversikan berapa panjang dari 102 inch ke feet</a:t>
                </a:r>
              </a:p>
              <a:p>
                <a:pPr marL="631825" indent="-522288">
                  <a:buClr>
                    <a:srgbClr val="C00000"/>
                  </a:buClr>
                  <a:buNone/>
                </a:pPr>
                <a:r>
                  <a:rPr lang="id-ID" dirty="0"/>
                  <a:t>	</a:t>
                </a:r>
                <a:r>
                  <a:rPr lang="id-ID" dirty="0" smtClean="0">
                    <a:solidFill>
                      <a:srgbClr val="C00000"/>
                    </a:solidFill>
                  </a:rPr>
                  <a:t>Diketahui :</a:t>
                </a:r>
              </a:p>
              <a:p>
                <a:pPr marL="631825" indent="-522288">
                  <a:buClr>
                    <a:srgbClr val="C00000"/>
                  </a:buClr>
                  <a:buNone/>
                </a:pPr>
                <a:r>
                  <a:rPr lang="id-ID" dirty="0" smtClean="0"/>
                  <a:t>	Faktor </a:t>
                </a:r>
                <a:r>
                  <a:rPr lang="id-ID" dirty="0"/>
                  <a:t>konversi feet ke inch adalah :</a:t>
                </a:r>
              </a:p>
              <a:p>
                <a:pPr marL="109693" indent="0">
                  <a:buClr>
                    <a:srgbClr val="C00000"/>
                  </a:buClr>
                  <a:buNone/>
                </a:pPr>
                <a:r>
                  <a:rPr lang="id-ID" dirty="0" smtClean="0"/>
                  <a:t>		12 </a:t>
                </a:r>
                <a:r>
                  <a:rPr lang="id-ID" dirty="0"/>
                  <a:t>in = 1 ft   or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>
                            <a:latin typeface="Cambria Math" panose="02040503050406030204" pitchFamily="18" charset="0"/>
                          </a:rPr>
                          <m:t>12 </m:t>
                        </m:r>
                        <m:r>
                          <m:rPr>
                            <m:sty m:val="p"/>
                          </m:rPr>
                          <a:rPr lang="id-ID">
                            <a:latin typeface="Cambria Math" panose="02040503050406030204" pitchFamily="18" charset="0"/>
                          </a:rPr>
                          <m:t>in</m:t>
                        </m:r>
                      </m:num>
                      <m:den>
                        <m:r>
                          <a:rPr lang="id-ID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id-ID">
                            <a:latin typeface="Cambria Math" panose="02040503050406030204" pitchFamily="18" charset="0"/>
                          </a:rPr>
                          <m:t>ft</m:t>
                        </m:r>
                      </m:den>
                    </m:f>
                  </m:oMath>
                </a14:m>
                <a:r>
                  <a:rPr lang="id-ID" dirty="0"/>
                  <a:t> = 1    or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id-ID">
                            <a:latin typeface="Cambria Math" panose="02040503050406030204" pitchFamily="18" charset="0"/>
                          </a:rPr>
                          <m:t>ft</m:t>
                        </m:r>
                      </m:num>
                      <m:den>
                        <m:r>
                          <a:rPr lang="id-ID">
                            <a:latin typeface="Cambria Math" panose="02040503050406030204" pitchFamily="18" charset="0"/>
                          </a:rPr>
                          <m:t>12 </m:t>
                        </m:r>
                        <m:r>
                          <m:rPr>
                            <m:sty m:val="p"/>
                          </m:rPr>
                          <a:rPr lang="id-ID">
                            <a:latin typeface="Cambria Math" panose="02040503050406030204" pitchFamily="18" charset="0"/>
                          </a:rPr>
                          <m:t>in</m:t>
                        </m:r>
                      </m:den>
                    </m:f>
                  </m:oMath>
                </a14:m>
                <a:r>
                  <a:rPr lang="id-ID" dirty="0"/>
                  <a:t> = 1</a:t>
                </a:r>
              </a:p>
              <a:p>
                <a:pPr marL="109693" indent="0">
                  <a:buClr>
                    <a:srgbClr val="C00000"/>
                  </a:buClr>
                  <a:buNone/>
                </a:pPr>
                <a:endParaRPr lang="id-ID" dirty="0"/>
              </a:p>
              <a:p>
                <a:pPr marL="109693" indent="0">
                  <a:buClr>
                    <a:srgbClr val="C00000"/>
                  </a:buClr>
                  <a:buNone/>
                </a:pPr>
                <a:r>
                  <a:rPr lang="id-ID" dirty="0">
                    <a:solidFill>
                      <a:srgbClr val="C00000"/>
                    </a:solidFill>
                  </a:rPr>
                  <a:t>      Maka </a:t>
                </a:r>
                <a:r>
                  <a:rPr lang="id-ID" dirty="0" smtClean="0">
                    <a:solidFill>
                      <a:srgbClr val="C00000"/>
                    </a:solidFill>
                  </a:rPr>
                  <a:t>:</a:t>
                </a:r>
                <a:endParaRPr lang="id-ID" dirty="0" smtClean="0"/>
              </a:p>
              <a:p>
                <a:pPr marL="631825" indent="-522288">
                  <a:buClr>
                    <a:srgbClr val="C00000"/>
                  </a:buClr>
                  <a:buNone/>
                </a:pPr>
                <a:r>
                  <a:rPr lang="id-ID" dirty="0"/>
                  <a:t>	</a:t>
                </a:r>
                <a:r>
                  <a:rPr lang="id-ID" dirty="0" smtClean="0"/>
                  <a:t>		102 in = 102 in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id-ID">
                            <a:latin typeface="Cambria Math" panose="02040503050406030204" pitchFamily="18" charset="0"/>
                          </a:rPr>
                          <m:t>ft</m:t>
                        </m:r>
                      </m:num>
                      <m:den>
                        <m:r>
                          <a:rPr lang="id-ID">
                            <a:latin typeface="Cambria Math" panose="02040503050406030204" pitchFamily="18" charset="0"/>
                          </a:rPr>
                          <m:t>12 </m:t>
                        </m:r>
                        <m:r>
                          <m:rPr>
                            <m:sty m:val="p"/>
                          </m:rPr>
                          <a:rPr lang="id-ID">
                            <a:latin typeface="Cambria Math" panose="02040503050406030204" pitchFamily="18" charset="0"/>
                          </a:rPr>
                          <m:t>in</m:t>
                        </m:r>
                      </m:den>
                    </m:f>
                  </m:oMath>
                </a14:m>
                <a:r>
                  <a:rPr lang="id-ID" dirty="0" smtClean="0"/>
                  <a:t> = 8.5 ft</a:t>
                </a:r>
              </a:p>
              <a:p>
                <a:pPr marL="109693" indent="0">
                  <a:buClr>
                    <a:srgbClr val="C00000"/>
                  </a:buClr>
                  <a:buNone/>
                </a:pPr>
                <a:endParaRPr lang="id-ID" dirty="0" smtClean="0"/>
              </a:p>
              <a:p>
                <a:pPr marL="109693" indent="0">
                  <a:buNone/>
                </a:pPr>
                <a:endParaRPr lang="id-ID" dirty="0"/>
              </a:p>
              <a:p>
                <a:pPr marL="109693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0233" y="1412776"/>
                <a:ext cx="8229600" cy="5112568"/>
              </a:xfrm>
              <a:blipFill rotWithShape="0">
                <a:blip r:embed="rId3"/>
                <a:stretch>
                  <a:fillRect l="-148" t="-1313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46784" y="620688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FAKTOR KONVERSI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4375013" y="5445224"/>
            <a:ext cx="360040" cy="504056"/>
          </a:xfrm>
          <a:prstGeom prst="line">
            <a:avLst/>
          </a:prstGeom>
          <a:ln w="19050">
            <a:solidFill>
              <a:srgbClr val="4335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5364088" y="5666492"/>
            <a:ext cx="360040" cy="504056"/>
          </a:xfrm>
          <a:prstGeom prst="line">
            <a:avLst/>
          </a:prstGeom>
          <a:ln w="19050">
            <a:solidFill>
              <a:srgbClr val="4335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05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40233" y="1412776"/>
                <a:ext cx="8229600" cy="5112568"/>
              </a:xfrm>
            </p:spPr>
            <p:txBody>
              <a:bodyPr>
                <a:normAutofit/>
              </a:bodyPr>
              <a:lstStyle/>
              <a:p>
                <a:pPr marL="109693" indent="0">
                  <a:buNone/>
                </a:pPr>
                <a:r>
                  <a:rPr lang="id-ID" dirty="0" smtClean="0"/>
                  <a:t>Contoh :</a:t>
                </a:r>
              </a:p>
              <a:p>
                <a:pPr marL="624043" indent="-514350">
                  <a:buClr>
                    <a:srgbClr val="C00000"/>
                  </a:buClr>
                  <a:buFont typeface="+mj-lt"/>
                  <a:buAutoNum type="arabicPeriod" startAt="3"/>
                </a:pPr>
                <a:r>
                  <a:rPr lang="id-ID" dirty="0" smtClean="0"/>
                  <a:t>Konversikan berapa detik dalam 1 hari</a:t>
                </a:r>
              </a:p>
              <a:p>
                <a:pPr marL="631825" indent="-522288">
                  <a:buClr>
                    <a:srgbClr val="C00000"/>
                  </a:buClr>
                  <a:buNone/>
                </a:pPr>
                <a:r>
                  <a:rPr lang="id-ID" dirty="0"/>
                  <a:t>	</a:t>
                </a:r>
                <a:r>
                  <a:rPr lang="id-ID" dirty="0" smtClean="0">
                    <a:solidFill>
                      <a:srgbClr val="C00000"/>
                    </a:solidFill>
                  </a:rPr>
                  <a:t>Diketahui : </a:t>
                </a:r>
              </a:p>
              <a:p>
                <a:pPr marL="631825" indent="-522288">
                  <a:buClr>
                    <a:srgbClr val="C00000"/>
                  </a:buClr>
                  <a:buNone/>
                </a:pPr>
                <a:r>
                  <a:rPr lang="id-ID" dirty="0" smtClean="0"/>
                  <a:t>	</a:t>
                </a:r>
                <a:r>
                  <a:rPr lang="id-ID" sz="2400" dirty="0" smtClean="0"/>
                  <a:t>	1 hari = 24 jam, 1 jam = 60 menit, 1 menit = 60 detik</a:t>
                </a:r>
                <a:endParaRPr lang="id-ID" sz="2400" dirty="0"/>
              </a:p>
              <a:p>
                <a:pPr marL="631825" indent="-522288">
                  <a:buClr>
                    <a:srgbClr val="C00000"/>
                  </a:buClr>
                  <a:buNone/>
                </a:pPr>
                <a:endParaRPr lang="id-ID" dirty="0"/>
              </a:p>
              <a:p>
                <a:pPr marL="631825" indent="-522288">
                  <a:buClr>
                    <a:srgbClr val="C00000"/>
                  </a:buClr>
                  <a:buNone/>
                </a:pPr>
                <a:r>
                  <a:rPr lang="id-ID" dirty="0" smtClean="0"/>
                  <a:t>	</a:t>
                </a:r>
                <a:r>
                  <a:rPr lang="id-ID" dirty="0" smtClean="0">
                    <a:solidFill>
                      <a:srgbClr val="C00000"/>
                    </a:solidFill>
                  </a:rPr>
                  <a:t>Maka :</a:t>
                </a:r>
              </a:p>
              <a:p>
                <a:pPr marL="109693" indent="0">
                  <a:buClr>
                    <a:srgbClr val="C00000"/>
                  </a:buClr>
                  <a:buNone/>
                </a:pPr>
                <a:r>
                  <a:rPr lang="id-ID" dirty="0" smtClean="0"/>
                  <a:t>	</a:t>
                </a:r>
                <a:r>
                  <a:rPr lang="id-ID" sz="2400" dirty="0" smtClean="0"/>
                  <a:t>1 hari 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400" b="0" i="0" smtClean="0">
                            <a:latin typeface="Cambria Math" panose="02040503050406030204" pitchFamily="18" charset="0"/>
                          </a:rPr>
                          <m:t>24 </m:t>
                        </m:r>
                        <m:r>
                          <m:rPr>
                            <m:sty m:val="p"/>
                          </m:rPr>
                          <a:rPr lang="id-ID" sz="2400" b="0" i="0" smtClean="0">
                            <a:latin typeface="Cambria Math" panose="02040503050406030204" pitchFamily="18" charset="0"/>
                          </a:rPr>
                          <m:t>jam</m:t>
                        </m:r>
                      </m:num>
                      <m:den>
                        <m:r>
                          <a:rPr lang="id-ID" sz="2400" b="0" i="0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id-ID" sz="2400" b="0" i="0" smtClean="0">
                            <a:latin typeface="Cambria Math" panose="02040503050406030204" pitchFamily="18" charset="0"/>
                          </a:rPr>
                          <m:t>hari</m:t>
                        </m:r>
                      </m:den>
                    </m:f>
                  </m:oMath>
                </a14:m>
                <a:r>
                  <a:rPr lang="id-ID" sz="2400" dirty="0" smtClean="0"/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400" b="0" i="0" smtClean="0">
                            <a:latin typeface="Cambria Math" panose="02040503050406030204" pitchFamily="18" charset="0"/>
                          </a:rPr>
                          <m:t>60 </m:t>
                        </m:r>
                        <m:r>
                          <m:rPr>
                            <m:sty m:val="p"/>
                          </m:rPr>
                          <a:rPr lang="id-ID" sz="2400" b="0" i="0" smtClean="0">
                            <a:latin typeface="Cambria Math" panose="02040503050406030204" pitchFamily="18" charset="0"/>
                          </a:rPr>
                          <m:t>menit</m:t>
                        </m:r>
                      </m:num>
                      <m:den>
                        <m:r>
                          <a:rPr lang="id-ID" sz="2400" b="0" i="0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id-ID" sz="2400" b="0" i="0" smtClean="0">
                            <a:latin typeface="Cambria Math" panose="02040503050406030204" pitchFamily="18" charset="0"/>
                          </a:rPr>
                          <m:t>jam</m:t>
                        </m:r>
                      </m:den>
                    </m:f>
                  </m:oMath>
                </a14:m>
                <a:r>
                  <a:rPr lang="id-ID" sz="2400" dirty="0" smtClean="0"/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400" b="0" i="0" smtClean="0">
                            <a:latin typeface="Cambria Math" panose="02040503050406030204" pitchFamily="18" charset="0"/>
                          </a:rPr>
                          <m:t>60 </m:t>
                        </m:r>
                        <m:r>
                          <m:rPr>
                            <m:sty m:val="p"/>
                          </m:rPr>
                          <a:rPr lang="id-ID" sz="2400" b="0" i="0" smtClean="0">
                            <a:latin typeface="Cambria Math" panose="02040503050406030204" pitchFamily="18" charset="0"/>
                          </a:rPr>
                          <m:t>detik</m:t>
                        </m:r>
                      </m:num>
                      <m:den>
                        <m:r>
                          <a:rPr lang="id-ID" sz="2400" b="0" i="0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id-ID" sz="2400" b="0" i="0" smtClean="0">
                            <a:latin typeface="Cambria Math" panose="02040503050406030204" pitchFamily="18" charset="0"/>
                          </a:rPr>
                          <m:t>menit</m:t>
                        </m:r>
                      </m:den>
                    </m:f>
                  </m:oMath>
                </a14:m>
                <a:r>
                  <a:rPr lang="id-ID" sz="2400" dirty="0" smtClean="0"/>
                  <a:t> = 86. 400 detik 							</a:t>
                </a:r>
                <a:endParaRPr lang="id-ID" sz="2400" dirty="0"/>
              </a:p>
              <a:p>
                <a:pPr marL="109693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0233" y="1412776"/>
                <a:ext cx="8229600" cy="5112568"/>
              </a:xfrm>
              <a:blipFill rotWithShape="0">
                <a:blip r:embed="rId3"/>
                <a:stretch>
                  <a:fillRect l="-148" t="-1313" r="-296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46784" y="620688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FAKTOR KONVERSI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691680" y="4437112"/>
            <a:ext cx="530758" cy="180801"/>
          </a:xfrm>
          <a:prstGeom prst="line">
            <a:avLst/>
          </a:prstGeom>
          <a:ln w="19050">
            <a:solidFill>
              <a:srgbClr val="4335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810659" y="4653136"/>
            <a:ext cx="489106" cy="168279"/>
          </a:xfrm>
          <a:prstGeom prst="line">
            <a:avLst/>
          </a:prstGeom>
          <a:ln w="19050">
            <a:solidFill>
              <a:srgbClr val="4335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816840" y="4262790"/>
            <a:ext cx="476745" cy="174322"/>
          </a:xfrm>
          <a:prstGeom prst="line">
            <a:avLst/>
          </a:prstGeom>
          <a:ln w="19050">
            <a:solidFill>
              <a:srgbClr val="4335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927841" y="4653136"/>
            <a:ext cx="451866" cy="207159"/>
          </a:xfrm>
          <a:prstGeom prst="line">
            <a:avLst/>
          </a:prstGeom>
          <a:ln w="19050">
            <a:solidFill>
              <a:srgbClr val="4335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904110" y="4280520"/>
            <a:ext cx="576419" cy="138862"/>
          </a:xfrm>
          <a:prstGeom prst="line">
            <a:avLst/>
          </a:prstGeom>
          <a:ln w="19050">
            <a:solidFill>
              <a:srgbClr val="4335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090638" y="4605391"/>
            <a:ext cx="579553" cy="216024"/>
          </a:xfrm>
          <a:prstGeom prst="line">
            <a:avLst/>
          </a:prstGeom>
          <a:ln w="19050">
            <a:solidFill>
              <a:srgbClr val="4335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16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46784" y="1916832"/>
                <a:ext cx="8229600" cy="4392488"/>
              </a:xfrm>
            </p:spPr>
            <p:txBody>
              <a:bodyPr>
                <a:normAutofit/>
              </a:bodyPr>
              <a:lstStyle/>
              <a:p>
                <a:pPr marL="109693" indent="0">
                  <a:buNone/>
                </a:pPr>
                <a:r>
                  <a:rPr lang="id-ID" dirty="0" smtClean="0"/>
                  <a:t>Diketahui 1 yd = 3 ft  maka</a:t>
                </a:r>
                <a:r>
                  <a:rPr lang="id-ID" dirty="0" smtClean="0">
                    <a:sym typeface="Wingdings" panose="05000000000000000000" pitchFamily="2" charset="2"/>
                  </a:rPr>
                  <a:t>  1 yd</a:t>
                </a:r>
                <a:r>
                  <a:rPr lang="id-ID" baseline="30000" dirty="0" smtClean="0">
                    <a:sym typeface="Wingdings" panose="05000000000000000000" pitchFamily="2" charset="2"/>
                  </a:rPr>
                  <a:t>2</a:t>
                </a:r>
                <a:r>
                  <a:rPr lang="id-ID" dirty="0">
                    <a:sym typeface="Wingdings" panose="05000000000000000000" pitchFamily="2" charset="2"/>
                  </a:rPr>
                  <a:t> </a:t>
                </a:r>
                <a:r>
                  <a:rPr lang="id-ID" dirty="0" smtClean="0">
                    <a:sym typeface="Wingdings" panose="05000000000000000000" pitchFamily="2" charset="2"/>
                  </a:rPr>
                  <a:t>= ?</a:t>
                </a:r>
              </a:p>
              <a:p>
                <a:pPr marL="109693" indent="0">
                  <a:buNone/>
                </a:pPr>
                <a:endParaRPr lang="id-ID" dirty="0">
                  <a:sym typeface="Wingdings" panose="05000000000000000000" pitchFamily="2" charset="2"/>
                </a:endParaRPr>
              </a:p>
              <a:p>
                <a:pPr marL="109693" indent="0">
                  <a:buNone/>
                </a:pPr>
                <a:r>
                  <a:rPr lang="id-ID" dirty="0" smtClean="0">
                    <a:sym typeface="Wingdings" panose="05000000000000000000" pitchFamily="2" charset="2"/>
                  </a:rPr>
                  <a:t>1 yd</a:t>
                </a:r>
                <a:r>
                  <a:rPr lang="id-ID" baseline="30000" dirty="0" smtClean="0">
                    <a:sym typeface="Wingdings" panose="05000000000000000000" pitchFamily="2" charset="2"/>
                  </a:rPr>
                  <a:t>2</a:t>
                </a:r>
                <a:r>
                  <a:rPr lang="id-ID" dirty="0" smtClean="0">
                    <a:sym typeface="Wingdings" panose="05000000000000000000" pitchFamily="2" charset="2"/>
                  </a:rPr>
                  <a:t> = 1 yd x 1 yd = 3 ft x 3 ft = 9 ft</a:t>
                </a:r>
                <a:r>
                  <a:rPr lang="id-ID" baseline="30000" dirty="0" smtClean="0">
                    <a:sym typeface="Wingdings" panose="05000000000000000000" pitchFamily="2" charset="2"/>
                  </a:rPr>
                  <a:t>2</a:t>
                </a:r>
                <a:endParaRPr lang="id-ID" dirty="0" smtClean="0">
                  <a:sym typeface="Wingdings" panose="05000000000000000000" pitchFamily="2" charset="2"/>
                </a:endParaRPr>
              </a:p>
              <a:p>
                <a:pPr marL="109693" indent="0">
                  <a:buNone/>
                </a:pPr>
                <a:endParaRPr lang="id-ID" dirty="0" smtClean="0">
                  <a:sym typeface="Wingdings" panose="05000000000000000000" pitchFamily="2" charset="2"/>
                </a:endParaRPr>
              </a:p>
              <a:p>
                <a:pPr marL="109693" indent="0">
                  <a:buNone/>
                </a:pPr>
                <a:r>
                  <a:rPr lang="id-ID" dirty="0" smtClean="0">
                    <a:sym typeface="Wingdings" panose="05000000000000000000" pitchFamily="2" charset="2"/>
                  </a:rPr>
                  <a:t>Faktor Konversi :</a:t>
                </a:r>
                <a:endParaRPr lang="id-ID" dirty="0">
                  <a:sym typeface="Wingdings" panose="05000000000000000000" pitchFamily="2" charset="2"/>
                </a:endParaRPr>
              </a:p>
              <a:p>
                <a:pPr marL="109693" indent="0">
                  <a:buNone/>
                </a:pPr>
                <a:r>
                  <a:rPr lang="id-ID" dirty="0" smtClean="0">
                    <a:sym typeface="Wingdings" panose="05000000000000000000" pitchFamily="2" charset="2"/>
                  </a:rPr>
                  <a:t>1 </a:t>
                </a:r>
                <a:r>
                  <a:rPr lang="id-ID" dirty="0">
                    <a:sym typeface="Wingdings" panose="05000000000000000000" pitchFamily="2" charset="2"/>
                  </a:rPr>
                  <a:t>yd</a:t>
                </a:r>
                <a:r>
                  <a:rPr lang="id-ID" baseline="30000" dirty="0">
                    <a:sym typeface="Wingdings" panose="05000000000000000000" pitchFamily="2" charset="2"/>
                  </a:rPr>
                  <a:t>2</a:t>
                </a:r>
                <a:r>
                  <a:rPr lang="id-ID" dirty="0" smtClean="0">
                    <a:sym typeface="Wingdings" panose="05000000000000000000" pitchFamily="2" charset="2"/>
                  </a:rPr>
                  <a:t> = </a:t>
                </a:r>
                <a:r>
                  <a:rPr lang="id-ID" dirty="0">
                    <a:sym typeface="Wingdings" panose="05000000000000000000" pitchFamily="2" charset="2"/>
                  </a:rPr>
                  <a:t>9 </a:t>
                </a:r>
                <a:r>
                  <a:rPr lang="id-ID" dirty="0" smtClean="0">
                    <a:sym typeface="Wingdings" panose="05000000000000000000" pitchFamily="2" charset="2"/>
                  </a:rPr>
                  <a:t>ft</a:t>
                </a:r>
                <a:r>
                  <a:rPr lang="id-ID" baseline="30000" dirty="0" smtClean="0">
                    <a:sym typeface="Wingdings" panose="05000000000000000000" pitchFamily="2" charset="2"/>
                  </a:rPr>
                  <a:t>2     </a:t>
                </a:r>
                <a:r>
                  <a:rPr lang="id-ID" dirty="0" smtClean="0">
                    <a:sym typeface="Wingdings" panose="05000000000000000000" pitchFamily="2" charset="2"/>
                  </a:rPr>
                  <a:t>or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d-ID" dirty="0">
                            <a:sym typeface="Wingdings" panose="05000000000000000000" pitchFamily="2" charset="2"/>
                          </a:rPr>
                          <m:t>1 </m:t>
                        </m:r>
                        <m:r>
                          <m:rPr>
                            <m:nor/>
                          </m:rPr>
                          <a:rPr lang="id-ID" dirty="0">
                            <a:sym typeface="Wingdings" panose="05000000000000000000" pitchFamily="2" charset="2"/>
                          </a:rPr>
                          <m:t>yd</m:t>
                        </m:r>
                        <m:r>
                          <m:rPr>
                            <m:nor/>
                          </m:rPr>
                          <a:rPr lang="id-ID" baseline="30000" dirty="0">
                            <a:sym typeface="Wingdings" panose="05000000000000000000" pitchFamily="2" charset="2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id-ID" dirty="0">
                            <a:sym typeface="Wingdings" panose="05000000000000000000" pitchFamily="2" charset="2"/>
                          </a:rPr>
                          <m:t>9 </m:t>
                        </m:r>
                        <m:r>
                          <m:rPr>
                            <m:nor/>
                          </m:rPr>
                          <a:rPr lang="id-ID" dirty="0">
                            <a:sym typeface="Wingdings" panose="05000000000000000000" pitchFamily="2" charset="2"/>
                          </a:rPr>
                          <m:t>ft</m:t>
                        </m:r>
                        <m:r>
                          <m:rPr>
                            <m:nor/>
                          </m:rPr>
                          <a:rPr lang="id-ID" baseline="30000" dirty="0">
                            <a:sym typeface="Wingdings" panose="05000000000000000000" pitchFamily="2" charset="2"/>
                          </a:rPr>
                          <m:t>2</m:t>
                        </m:r>
                      </m:den>
                    </m:f>
                    <m:r>
                      <a:rPr lang="id-ID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id-ID" dirty="0" smtClean="0">
                    <a:sym typeface="Wingdings" panose="05000000000000000000" pitchFamily="2" charset="2"/>
                  </a:rPr>
                  <a:t>= 1    or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d-ID" b="0" i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9</m:t>
                        </m:r>
                        <m:r>
                          <m:rPr>
                            <m:nor/>
                          </m:rPr>
                          <a:rPr lang="id-ID" dirty="0"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id-ID" b="0" i="0" dirty="0" smtClean="0">
                            <a:sym typeface="Wingdings" panose="05000000000000000000" pitchFamily="2" charset="2"/>
                          </a:rPr>
                          <m:t>ft</m:t>
                        </m:r>
                        <m:r>
                          <m:rPr>
                            <m:nor/>
                          </m:rPr>
                          <a:rPr lang="id-ID" baseline="30000" dirty="0">
                            <a:sym typeface="Wingdings" panose="05000000000000000000" pitchFamily="2" charset="2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id-ID" b="0" i="0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1 </m:t>
                        </m:r>
                        <m:r>
                          <m:rPr>
                            <m:nor/>
                          </m:rPr>
                          <a:rPr lang="id-ID" b="0" i="0" dirty="0" smtClean="0">
                            <a:sym typeface="Wingdings" panose="05000000000000000000" pitchFamily="2" charset="2"/>
                          </a:rPr>
                          <m:t>yd</m:t>
                        </m:r>
                        <m:r>
                          <m:rPr>
                            <m:nor/>
                          </m:rPr>
                          <a:rPr lang="id-ID" baseline="30000" dirty="0">
                            <a:sym typeface="Wingdings" panose="05000000000000000000" pitchFamily="2" charset="2"/>
                          </a:rPr>
                          <m:t>2</m:t>
                        </m:r>
                      </m:den>
                    </m:f>
                    <m:r>
                      <a:rPr lang="id-ID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id-ID" dirty="0">
                    <a:sym typeface="Wingdings" panose="05000000000000000000" pitchFamily="2" charset="2"/>
                  </a:rPr>
                  <a:t>= 1</a:t>
                </a:r>
                <a:endParaRPr lang="id-ID" baseline="30000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6784" y="1916832"/>
                <a:ext cx="8229600" cy="4392488"/>
              </a:xfrm>
              <a:blipFill rotWithShape="0">
                <a:blip r:embed="rId3"/>
                <a:stretch>
                  <a:fillRect l="-148" t="-1387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4587" y="548680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FAKTOR KONVERSI Untuk Square dan Cubic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62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56" y="980728"/>
            <a:ext cx="4392488" cy="5114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795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>
        <p14:vortex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46784" y="1916832"/>
                <a:ext cx="8229600" cy="4392488"/>
              </a:xfrm>
            </p:spPr>
            <p:txBody>
              <a:bodyPr>
                <a:normAutofit/>
              </a:bodyPr>
              <a:lstStyle/>
              <a:p>
                <a:pPr marL="109693" indent="0">
                  <a:buClr>
                    <a:srgbClr val="C00000"/>
                  </a:buClr>
                  <a:buNone/>
                </a:pPr>
                <a:r>
                  <a:rPr lang="id-ID" sz="2400" dirty="0" smtClean="0"/>
                  <a:t>Contoh :</a:t>
                </a:r>
              </a:p>
              <a:p>
                <a:pPr marL="624043" indent="-514350" algn="just">
                  <a:buClr>
                    <a:srgbClr val="C00000"/>
                  </a:buClr>
                  <a:buAutoNum type="arabicPeriod"/>
                </a:pPr>
                <a:r>
                  <a:rPr lang="id-ID" sz="2400" dirty="0" smtClean="0">
                    <a:sym typeface="Wingdings" panose="05000000000000000000" pitchFamily="2" charset="2"/>
                  </a:rPr>
                  <a:t>Anda ingin memasang karpet untuk ruangan sebesar 10 feet x 12 feet, karena penjualan karpet umumnya dalam ukuran square yard, maka berapa square yard karpet yang mesti anda beli ?</a:t>
                </a:r>
              </a:p>
              <a:p>
                <a:pPr marL="109693" indent="0" algn="just">
                  <a:buClr>
                    <a:srgbClr val="C00000"/>
                  </a:buClr>
                  <a:buNone/>
                </a:pPr>
                <a:endParaRPr lang="id-ID" sz="2400" dirty="0">
                  <a:sym typeface="Wingdings" panose="05000000000000000000" pitchFamily="2" charset="2"/>
                </a:endParaRPr>
              </a:p>
              <a:p>
                <a:pPr marL="109693" indent="0" algn="just">
                  <a:buClr>
                    <a:srgbClr val="C00000"/>
                  </a:buClr>
                  <a:buNone/>
                </a:pPr>
                <a:r>
                  <a:rPr lang="id-ID" sz="2400" dirty="0" smtClean="0">
                    <a:sym typeface="Wingdings" panose="05000000000000000000" pitchFamily="2" charset="2"/>
                  </a:rPr>
                  <a:t>Jawab :</a:t>
                </a:r>
              </a:p>
              <a:p>
                <a:pPr marL="109693" indent="0" algn="just">
                  <a:buClr>
                    <a:srgbClr val="C00000"/>
                  </a:buClr>
                  <a:buNone/>
                </a:pPr>
                <a:r>
                  <a:rPr lang="id-ID" sz="2400" dirty="0" smtClean="0">
                    <a:sym typeface="Wingdings" panose="05000000000000000000" pitchFamily="2" charset="2"/>
                  </a:rPr>
                  <a:t>	Luas ruangan = 10 ft x 12 ft = 120 ft</a:t>
                </a:r>
                <a:r>
                  <a:rPr lang="id-ID" sz="2400" baseline="30000" dirty="0" smtClean="0">
                    <a:sym typeface="Wingdings" panose="05000000000000000000" pitchFamily="2" charset="2"/>
                  </a:rPr>
                  <a:t>2</a:t>
                </a:r>
              </a:p>
              <a:p>
                <a:pPr marL="109693" indent="0" algn="just">
                  <a:buClr>
                    <a:srgbClr val="C00000"/>
                  </a:buClr>
                  <a:buNone/>
                </a:pPr>
                <a:r>
                  <a:rPr lang="id-ID" sz="2400" dirty="0" smtClean="0">
                    <a:sym typeface="Wingdings" panose="05000000000000000000" pitchFamily="2" charset="2"/>
                  </a:rPr>
                  <a:t>	120 ft</a:t>
                </a:r>
                <a:r>
                  <a:rPr lang="id-ID" sz="2400" baseline="30000" dirty="0" smtClean="0">
                    <a:sym typeface="Wingdings" panose="05000000000000000000" pitchFamily="2" charset="2"/>
                  </a:rPr>
                  <a:t>2 </a:t>
                </a:r>
                <a:r>
                  <a:rPr lang="id-ID" sz="2400" dirty="0" smtClean="0">
                    <a:sym typeface="Wingdings" panose="05000000000000000000" pitchFamily="2" charset="2"/>
                  </a:rPr>
                  <a:t> =  120 ft</a:t>
                </a:r>
                <a:r>
                  <a:rPr lang="id-ID" sz="2400" baseline="30000" dirty="0" smtClean="0">
                    <a:sym typeface="Wingdings" panose="05000000000000000000" pitchFamily="2" charset="2"/>
                  </a:rPr>
                  <a:t>2</a:t>
                </a:r>
                <a:r>
                  <a:rPr lang="id-ID" sz="2400" dirty="0" smtClean="0">
                    <a:sym typeface="Wingdings" panose="05000000000000000000" pitchFamily="2" charset="2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d-ID" sz="2400" dirty="0">
                            <a:sym typeface="Wingdings" panose="05000000000000000000" pitchFamily="2" charset="2"/>
                          </a:rPr>
                          <m:t>1 </m:t>
                        </m:r>
                        <m:r>
                          <m:rPr>
                            <m:nor/>
                          </m:rPr>
                          <a:rPr lang="id-ID" sz="2400" dirty="0">
                            <a:sym typeface="Wingdings" panose="05000000000000000000" pitchFamily="2" charset="2"/>
                          </a:rPr>
                          <m:t>yd</m:t>
                        </m:r>
                        <m:r>
                          <m:rPr>
                            <m:nor/>
                          </m:rPr>
                          <a:rPr lang="id-ID" sz="2400" baseline="30000" dirty="0">
                            <a:sym typeface="Wingdings" panose="05000000000000000000" pitchFamily="2" charset="2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id-ID" sz="2400" dirty="0">
                            <a:sym typeface="Wingdings" panose="05000000000000000000" pitchFamily="2" charset="2"/>
                          </a:rPr>
                          <m:t>9 </m:t>
                        </m:r>
                        <m:r>
                          <m:rPr>
                            <m:nor/>
                          </m:rPr>
                          <a:rPr lang="id-ID" sz="2400" dirty="0">
                            <a:sym typeface="Wingdings" panose="05000000000000000000" pitchFamily="2" charset="2"/>
                          </a:rPr>
                          <m:t>ft</m:t>
                        </m:r>
                        <m:r>
                          <m:rPr>
                            <m:nor/>
                          </m:rPr>
                          <a:rPr lang="id-ID" sz="2400" baseline="30000" dirty="0">
                            <a:sym typeface="Wingdings" panose="05000000000000000000" pitchFamily="2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id-ID" sz="2400" dirty="0" smtClean="0">
                    <a:sym typeface="Wingdings" panose="05000000000000000000" pitchFamily="2" charset="2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4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id-ID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120</m:t>
                        </m:r>
                      </m:num>
                      <m:den>
                        <m:r>
                          <a:rPr lang="id-ID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9</m:t>
                        </m:r>
                      </m:den>
                    </m:f>
                  </m:oMath>
                </a14:m>
                <a:r>
                  <a:rPr lang="id-ID" sz="2400" dirty="0" smtClean="0">
                    <a:sym typeface="Wingdings" panose="05000000000000000000" pitchFamily="2" charset="2"/>
                  </a:rPr>
                  <a:t> yd</a:t>
                </a:r>
                <a:r>
                  <a:rPr lang="id-ID" sz="2400" baseline="30000" dirty="0" smtClean="0">
                    <a:sym typeface="Wingdings" panose="05000000000000000000" pitchFamily="2" charset="2"/>
                  </a:rPr>
                  <a:t>2</a:t>
                </a:r>
                <a:r>
                  <a:rPr lang="id-ID" sz="2400" dirty="0" smtClean="0">
                    <a:sym typeface="Wingdings" panose="05000000000000000000" pitchFamily="2" charset="2"/>
                  </a:rPr>
                  <a:t> = </a:t>
                </a:r>
                <a:r>
                  <a:rPr lang="id-ID" sz="2400" dirty="0">
                    <a:sym typeface="Wingdings" panose="05000000000000000000" pitchFamily="2" charset="2"/>
                  </a:rPr>
                  <a:t>13.33 yd</a:t>
                </a:r>
                <a:r>
                  <a:rPr lang="id-ID" sz="2400" baseline="30000" dirty="0">
                    <a:sym typeface="Wingdings" panose="05000000000000000000" pitchFamily="2" charset="2"/>
                  </a:rPr>
                  <a:t>2</a:t>
                </a:r>
                <a:endParaRPr lang="id-ID" sz="2400" dirty="0" smtClean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6784" y="1916832"/>
                <a:ext cx="8229600" cy="4392488"/>
              </a:xfrm>
              <a:blipFill rotWithShape="0">
                <a:blip r:embed="rId3"/>
                <a:stretch>
                  <a:fillRect t="-1110" r="-1185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4587" y="548680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FAKTOR KONVERSI Untuk Square dan Cubic 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347864" y="5301208"/>
            <a:ext cx="288032" cy="360040"/>
          </a:xfrm>
          <a:prstGeom prst="line">
            <a:avLst/>
          </a:prstGeom>
          <a:ln w="19050">
            <a:solidFill>
              <a:srgbClr val="4335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4281355" y="5481228"/>
            <a:ext cx="288032" cy="360040"/>
          </a:xfrm>
          <a:prstGeom prst="line">
            <a:avLst/>
          </a:prstGeom>
          <a:ln w="19050">
            <a:solidFill>
              <a:srgbClr val="4335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42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46784" y="1916832"/>
                <a:ext cx="8229600" cy="4392488"/>
              </a:xfrm>
            </p:spPr>
            <p:txBody>
              <a:bodyPr>
                <a:normAutofit fontScale="92500" lnSpcReduction="10000"/>
              </a:bodyPr>
              <a:lstStyle/>
              <a:p>
                <a:pPr marL="109693" indent="0">
                  <a:buClr>
                    <a:srgbClr val="C00000"/>
                  </a:buClr>
                  <a:buNone/>
                </a:pPr>
                <a:r>
                  <a:rPr lang="id-ID" sz="2400" dirty="0" smtClean="0"/>
                  <a:t>Contoh :</a:t>
                </a:r>
              </a:p>
              <a:p>
                <a:pPr marL="624043" indent="-514350" algn="just">
                  <a:buClr>
                    <a:srgbClr val="C00000"/>
                  </a:buClr>
                  <a:buFont typeface="+mj-lt"/>
                  <a:buAutoNum type="arabicPeriod" startAt="2"/>
                </a:pPr>
                <a:r>
                  <a:rPr lang="id-ID" sz="2400" dirty="0" smtClean="0">
                    <a:sym typeface="Wingdings" panose="05000000000000000000" pitchFamily="2" charset="2"/>
                  </a:rPr>
                  <a:t>Anda seorang pebisnis agrobisnis yang hendak membeli air untuk mengisi air kolam ikan tawar anda dengan ukuran 15 meter x 10 meter dengan kedalam air setinggi 120 cm. Berapa banyak liter air yang harus anda beli ?</a:t>
                </a:r>
                <a:endParaRPr lang="id-ID" sz="2400" dirty="0">
                  <a:sym typeface="Wingdings" panose="05000000000000000000" pitchFamily="2" charset="2"/>
                </a:endParaRPr>
              </a:p>
              <a:p>
                <a:pPr marL="109693" indent="0" algn="just">
                  <a:buClr>
                    <a:srgbClr val="C00000"/>
                  </a:buClr>
                  <a:buNone/>
                </a:pPr>
                <a:endParaRPr lang="id-ID" sz="2400" dirty="0">
                  <a:sym typeface="Wingdings" panose="05000000000000000000" pitchFamily="2" charset="2"/>
                </a:endParaRPr>
              </a:p>
              <a:p>
                <a:pPr marL="109693" indent="0" algn="just">
                  <a:buClr>
                    <a:srgbClr val="C00000"/>
                  </a:buClr>
                  <a:buNone/>
                </a:pPr>
                <a:r>
                  <a:rPr lang="id-ID" sz="2400" dirty="0" smtClean="0">
                    <a:sym typeface="Wingdings" panose="05000000000000000000" pitchFamily="2" charset="2"/>
                  </a:rPr>
                  <a:t>Jawab :</a:t>
                </a:r>
              </a:p>
              <a:p>
                <a:pPr marL="109693" indent="0" algn="just">
                  <a:buClr>
                    <a:srgbClr val="C00000"/>
                  </a:buClr>
                  <a:buNone/>
                </a:pPr>
                <a:r>
                  <a:rPr lang="id-ID" sz="2400" dirty="0" smtClean="0">
                    <a:sym typeface="Wingdings" panose="05000000000000000000" pitchFamily="2" charset="2"/>
                  </a:rPr>
                  <a:t>	1 m</a:t>
                </a:r>
                <a:r>
                  <a:rPr lang="id-ID" sz="2400" baseline="30000" dirty="0" smtClean="0">
                    <a:sym typeface="Wingdings" panose="05000000000000000000" pitchFamily="2" charset="2"/>
                  </a:rPr>
                  <a:t>3</a:t>
                </a:r>
                <a:r>
                  <a:rPr lang="id-ID" sz="2400" dirty="0" smtClean="0">
                    <a:sym typeface="Wingdings" panose="05000000000000000000" pitchFamily="2" charset="2"/>
                  </a:rPr>
                  <a:t> = 1000 liter  or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4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id-ID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1000 </m:t>
                        </m:r>
                        <m:r>
                          <a:rPr lang="id-ID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𝑙𝑡</m:t>
                        </m:r>
                      </m:num>
                      <m:den>
                        <m:r>
                          <a:rPr lang="id-ID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  <m:r>
                          <a:rPr lang="id-ID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</m:t>
                        </m:r>
                        <m:r>
                          <a:rPr lang="id-ID" sz="2400" b="0" i="1" baseline="3000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</m:den>
                    </m:f>
                  </m:oMath>
                </a14:m>
                <a:r>
                  <a:rPr lang="id-ID" sz="2400" dirty="0" smtClean="0">
                    <a:sym typeface="Wingdings" panose="05000000000000000000" pitchFamily="2" charset="2"/>
                  </a:rPr>
                  <a:t> = 1  or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id-ID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  <m:r>
                          <a:rPr lang="id-ID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</m:t>
                        </m:r>
                        <m:r>
                          <a:rPr lang="id-ID" sz="2400" i="1" baseline="3000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</m:num>
                      <m:den>
                        <m:r>
                          <a:rPr lang="id-ID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1000 </m:t>
                        </m:r>
                        <m:r>
                          <a:rPr lang="id-ID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𝑙𝑡</m:t>
                        </m:r>
                      </m:den>
                    </m:f>
                  </m:oMath>
                </a14:m>
                <a:r>
                  <a:rPr lang="id-ID" sz="2400" dirty="0" smtClean="0">
                    <a:sym typeface="Wingdings" panose="05000000000000000000" pitchFamily="2" charset="2"/>
                  </a:rPr>
                  <a:t>  = 1      </a:t>
                </a:r>
              </a:p>
              <a:p>
                <a:pPr marL="109693" indent="0" algn="just">
                  <a:buClr>
                    <a:srgbClr val="C00000"/>
                  </a:buClr>
                  <a:buNone/>
                </a:pPr>
                <a:endParaRPr lang="id-ID" sz="2400" dirty="0" smtClean="0">
                  <a:sym typeface="Wingdings" panose="05000000000000000000" pitchFamily="2" charset="2"/>
                </a:endParaRPr>
              </a:p>
              <a:p>
                <a:pPr marL="109693" indent="0" algn="just">
                  <a:buClr>
                    <a:srgbClr val="C00000"/>
                  </a:buClr>
                  <a:buNone/>
                </a:pPr>
                <a:r>
                  <a:rPr lang="id-ID" sz="2400" dirty="0" smtClean="0">
                    <a:sym typeface="Wingdings" panose="05000000000000000000" pitchFamily="2" charset="2"/>
                  </a:rPr>
                  <a:t>	Volume air kolam = 15 m x 10 m x 1.2 m = 180 m</a:t>
                </a:r>
                <a:r>
                  <a:rPr lang="id-ID" sz="2400" baseline="30000" dirty="0" smtClean="0">
                    <a:sym typeface="Wingdings" panose="05000000000000000000" pitchFamily="2" charset="2"/>
                  </a:rPr>
                  <a:t>3</a:t>
                </a:r>
              </a:p>
              <a:p>
                <a:pPr marL="109693" indent="0" algn="just">
                  <a:buClr>
                    <a:srgbClr val="C00000"/>
                  </a:buClr>
                  <a:buNone/>
                </a:pPr>
                <a:endParaRPr lang="id-ID" sz="2400" dirty="0" smtClean="0">
                  <a:sym typeface="Wingdings" panose="05000000000000000000" pitchFamily="2" charset="2"/>
                </a:endParaRPr>
              </a:p>
              <a:p>
                <a:pPr marL="109693" indent="0" algn="just">
                  <a:buClr>
                    <a:srgbClr val="C00000"/>
                  </a:buClr>
                  <a:buNone/>
                </a:pPr>
                <a:r>
                  <a:rPr lang="id-ID" sz="2400" dirty="0" smtClean="0">
                    <a:sym typeface="Wingdings" panose="05000000000000000000" pitchFamily="2" charset="2"/>
                  </a:rPr>
                  <a:t>	180 m</a:t>
                </a:r>
                <a:r>
                  <a:rPr lang="id-ID" sz="2400" baseline="30000" dirty="0" smtClean="0">
                    <a:sym typeface="Wingdings" panose="05000000000000000000" pitchFamily="2" charset="2"/>
                  </a:rPr>
                  <a:t>3</a:t>
                </a:r>
                <a:r>
                  <a:rPr lang="id-ID" sz="2400" dirty="0" smtClean="0">
                    <a:sym typeface="Wingdings" panose="05000000000000000000" pitchFamily="2" charset="2"/>
                  </a:rPr>
                  <a:t> </a:t>
                </a:r>
                <a:r>
                  <a:rPr lang="id-ID" sz="2400" dirty="0">
                    <a:sym typeface="Wingdings" panose="05000000000000000000" pitchFamily="2" charset="2"/>
                  </a:rPr>
                  <a:t>= 180 m</a:t>
                </a:r>
                <a:r>
                  <a:rPr lang="id-ID" sz="2400" baseline="30000" dirty="0">
                    <a:sym typeface="Wingdings" panose="05000000000000000000" pitchFamily="2" charset="2"/>
                  </a:rPr>
                  <a:t>3</a:t>
                </a:r>
                <a:r>
                  <a:rPr lang="id-ID" sz="2400" dirty="0">
                    <a:sym typeface="Wingdings" panose="05000000000000000000" pitchFamily="2" charset="2"/>
                  </a:rPr>
                  <a:t> </a:t>
                </a:r>
                <a:r>
                  <a:rPr lang="id-ID" sz="2400" dirty="0" smtClean="0">
                    <a:sym typeface="Wingdings" panose="05000000000000000000" pitchFamily="2" charset="2"/>
                  </a:rPr>
                  <a:t>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d-ID" sz="2400" dirty="0">
                            <a:sym typeface="Wingdings" panose="05000000000000000000" pitchFamily="2" charset="2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id-ID" sz="2400" b="0" i="0" dirty="0" smtClean="0">
                            <a:sym typeface="Wingdings" panose="05000000000000000000" pitchFamily="2" charset="2"/>
                          </a:rPr>
                          <m:t>000 </m:t>
                        </m:r>
                        <m:r>
                          <m:rPr>
                            <m:nor/>
                          </m:rPr>
                          <a:rPr lang="id-ID" sz="2400" b="0" i="0" dirty="0" smtClean="0">
                            <a:sym typeface="Wingdings" panose="05000000000000000000" pitchFamily="2" charset="2"/>
                          </a:rPr>
                          <m:t>lt</m:t>
                        </m:r>
                      </m:num>
                      <m:den>
                        <m:r>
                          <m:rPr>
                            <m:nor/>
                          </m:rPr>
                          <a:rPr lang="id-ID" sz="2400" dirty="0"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id-ID" sz="2400" b="0" i="0" dirty="0" smtClean="0">
                            <a:sym typeface="Wingdings" panose="05000000000000000000" pitchFamily="2" charset="2"/>
                          </a:rPr>
                          <m:t>1 </m:t>
                        </m:r>
                        <m:r>
                          <a:rPr lang="id-ID" sz="2400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</m:t>
                        </m:r>
                        <m:r>
                          <a:rPr lang="id-ID" sz="2400" b="0" i="1" baseline="30000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</m:den>
                    </m:f>
                  </m:oMath>
                </a14:m>
                <a:r>
                  <a:rPr lang="id-ID" sz="2400" dirty="0" smtClean="0">
                    <a:sym typeface="Wingdings" panose="05000000000000000000" pitchFamily="2" charset="2"/>
                  </a:rPr>
                  <a:t> = 180.000 liter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6784" y="1916832"/>
                <a:ext cx="8229600" cy="4392488"/>
              </a:xfrm>
              <a:blipFill rotWithShape="0">
                <a:blip r:embed="rId3"/>
                <a:stretch>
                  <a:fillRect t="-1526" r="-963" b="-555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4587" y="548680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FAKTOR KONVERSI Untuk Square dan Cubic 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203848" y="5805264"/>
            <a:ext cx="288032" cy="360040"/>
          </a:xfrm>
          <a:prstGeom prst="line">
            <a:avLst/>
          </a:prstGeom>
          <a:ln w="19050">
            <a:solidFill>
              <a:srgbClr val="4335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4139952" y="5985284"/>
            <a:ext cx="288032" cy="360040"/>
          </a:xfrm>
          <a:prstGeom prst="line">
            <a:avLst/>
          </a:prstGeom>
          <a:ln w="19050">
            <a:solidFill>
              <a:srgbClr val="4335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86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8024474"/>
              </p:ext>
            </p:extLst>
          </p:nvPr>
        </p:nvGraphicFramePr>
        <p:xfrm>
          <a:off x="424209" y="2636912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Currency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Dollars per Foreign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Foreign per Dollar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British Pound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1.414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0.7072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Canadian Dollar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0.7834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1.277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European Euro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1.256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0.7965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Japanese Yen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0.01007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99.34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Mexican Peso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0.06584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15.19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KONVERSI MATA UANG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3528" y="1916832"/>
            <a:ext cx="6637693" cy="648072"/>
          </a:xfrm>
          <a:prstGeom prst="rect">
            <a:avLst/>
          </a:prstGeom>
        </p:spPr>
        <p:txBody>
          <a:bodyPr vert="horz" lIns="91411" tIns="45705" rIns="91411" bIns="45705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id-ID" sz="2400" dirty="0" smtClean="0">
                <a:solidFill>
                  <a:srgbClr val="002060"/>
                </a:solidFill>
              </a:rPr>
              <a:t>Sample Currency Exchange Rates (March 2009)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14019" y="5013176"/>
            <a:ext cx="6637693" cy="1656184"/>
          </a:xfrm>
          <a:prstGeom prst="rect">
            <a:avLst/>
          </a:prstGeom>
        </p:spPr>
        <p:txBody>
          <a:bodyPr vert="horz" lIns="91411" tIns="45705" rIns="91411" bIns="45705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id-ID" sz="2400" dirty="0" smtClean="0">
                <a:solidFill>
                  <a:srgbClr val="002060"/>
                </a:solidFill>
              </a:rPr>
              <a:t>Cara Baca :</a:t>
            </a:r>
          </a:p>
          <a:p>
            <a:pPr defTabSz="914400"/>
            <a:r>
              <a:rPr lang="id-ID" sz="2400" dirty="0" smtClean="0">
                <a:solidFill>
                  <a:srgbClr val="002060"/>
                </a:solidFill>
              </a:rPr>
              <a:t>1 Peso = $0.06584</a:t>
            </a:r>
          </a:p>
          <a:p>
            <a:pPr defTabSz="914400"/>
            <a:r>
              <a:rPr lang="id-ID" sz="2400" dirty="0" smtClean="0">
                <a:solidFill>
                  <a:srgbClr val="002060"/>
                </a:solidFill>
              </a:rPr>
              <a:t>$ 1      = 15.19 pesos </a:t>
            </a:r>
          </a:p>
          <a:p>
            <a:pPr defTabSz="914400"/>
            <a:r>
              <a:rPr lang="id-ID" sz="2400" dirty="0" smtClean="0">
                <a:solidFill>
                  <a:srgbClr val="002060"/>
                </a:solidFill>
              </a:rPr>
              <a:t> 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65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KONVERSI MATA UANG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3528" y="1916832"/>
            <a:ext cx="6637693" cy="648072"/>
          </a:xfrm>
          <a:prstGeom prst="rect">
            <a:avLst/>
          </a:prstGeom>
        </p:spPr>
        <p:txBody>
          <a:bodyPr vert="horz" lIns="91411" tIns="45705" rIns="91411" bIns="45705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endParaRPr lang="en-US" sz="24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340768"/>
                <a:ext cx="8229600" cy="5328592"/>
              </a:xfrm>
            </p:spPr>
            <p:txBody>
              <a:bodyPr>
                <a:normAutofit/>
              </a:bodyPr>
              <a:lstStyle/>
              <a:p>
                <a:pPr marL="109693" indent="0">
                  <a:buNone/>
                </a:pPr>
                <a:r>
                  <a:rPr lang="id-ID" sz="2400" dirty="0" smtClean="0"/>
                  <a:t>Contoh :</a:t>
                </a:r>
              </a:p>
              <a:p>
                <a:pPr marL="624043" indent="-514350" algn="just">
                  <a:buClr>
                    <a:srgbClr val="C00000"/>
                  </a:buClr>
                  <a:buFont typeface="+mj-lt"/>
                  <a:buAutoNum type="arabicPeriod"/>
                </a:pPr>
                <a:r>
                  <a:rPr lang="id-ID" sz="2400" dirty="0" smtClean="0"/>
                  <a:t>Pada suatu departemen store di Perancis menjual celana jeans seharga 45 euros. Berapakah harganya dalam US $ (gunakan tabel sebelumnya)</a:t>
                </a:r>
              </a:p>
              <a:p>
                <a:pPr marL="109693" indent="0" algn="just">
                  <a:buClr>
                    <a:srgbClr val="C00000"/>
                  </a:buClr>
                  <a:buNone/>
                </a:pPr>
                <a:endParaRPr lang="id-ID" sz="2400" dirty="0" smtClean="0"/>
              </a:p>
              <a:p>
                <a:pPr marL="109693" indent="0" algn="just">
                  <a:buClr>
                    <a:srgbClr val="C00000"/>
                  </a:buClr>
                  <a:buNone/>
                </a:pPr>
                <a:r>
                  <a:rPr lang="id-ID" sz="2400" dirty="0" smtClean="0"/>
                  <a:t>Diketahui :</a:t>
                </a:r>
                <a:endParaRPr lang="id-ID" sz="2400" dirty="0"/>
              </a:p>
              <a:p>
                <a:pPr marL="109693" indent="0" algn="just">
                  <a:buClr>
                    <a:srgbClr val="C00000"/>
                  </a:buClr>
                  <a:buNone/>
                </a:pPr>
                <a:r>
                  <a:rPr lang="id-ID" sz="2400" dirty="0" smtClean="0"/>
                  <a:t>1 euros = US $ 1.256  maka faktor konversinya adalah :</a:t>
                </a:r>
              </a:p>
              <a:p>
                <a:pPr marL="109693" indent="0" algn="just">
                  <a:buClr>
                    <a:srgbClr val="C00000"/>
                  </a:buClr>
                  <a:buNone/>
                </a:pPr>
                <a:endParaRPr lang="id-ID" sz="2400" dirty="0" smtClean="0"/>
              </a:p>
              <a:p>
                <a:pPr marL="109693" indent="0" algn="just">
                  <a:buClr>
                    <a:srgbClr val="C00000"/>
                  </a:buClr>
                  <a:buNone/>
                </a:pPr>
                <a:r>
                  <a:rPr lang="id-ID" sz="2400" dirty="0" smtClean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400" b="0" i="0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id-ID" sz="2400" b="0" i="0" smtClean="0">
                            <a:latin typeface="Cambria Math" panose="02040503050406030204" pitchFamily="18" charset="0"/>
                          </a:rPr>
                          <m:t>euros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id-ID" sz="2400" b="0" i="0" smtClean="0">
                            <a:latin typeface="Cambria Math" panose="02040503050406030204" pitchFamily="18" charset="0"/>
                          </a:rPr>
                          <m:t>US</m:t>
                        </m:r>
                        <m:r>
                          <a:rPr lang="id-ID" sz="2400" b="0" i="0" smtClean="0">
                            <a:latin typeface="Cambria Math" panose="02040503050406030204" pitchFamily="18" charset="0"/>
                          </a:rPr>
                          <m:t>$ 1.256</m:t>
                        </m:r>
                      </m:den>
                    </m:f>
                  </m:oMath>
                </a14:m>
                <a:r>
                  <a:rPr lang="id-ID" sz="2400" dirty="0" smtClean="0"/>
                  <a:t> = 1    or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id-ID" sz="2400" b="0" i="0" smtClean="0">
                            <a:latin typeface="Cambria Math" panose="02040503050406030204" pitchFamily="18" charset="0"/>
                          </a:rPr>
                          <m:t>US</m:t>
                        </m:r>
                        <m:r>
                          <a:rPr lang="id-ID" sz="2400" b="0" i="0" smtClean="0">
                            <a:latin typeface="Cambria Math" panose="02040503050406030204" pitchFamily="18" charset="0"/>
                          </a:rPr>
                          <m:t>$ 1.256</m:t>
                        </m:r>
                      </m:num>
                      <m:den>
                        <m:r>
                          <a:rPr lang="id-ID" sz="2400" b="0" i="0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id-ID" sz="2400" b="0" i="0" smtClean="0">
                            <a:latin typeface="Cambria Math" panose="02040503050406030204" pitchFamily="18" charset="0"/>
                          </a:rPr>
                          <m:t>euros</m:t>
                        </m:r>
                      </m:den>
                    </m:f>
                  </m:oMath>
                </a14:m>
                <a:r>
                  <a:rPr lang="id-ID" sz="2400" dirty="0" smtClean="0"/>
                  <a:t>    = 1</a:t>
                </a:r>
              </a:p>
              <a:p>
                <a:pPr marL="109693" indent="0" algn="just">
                  <a:buClr>
                    <a:srgbClr val="C00000"/>
                  </a:buClr>
                  <a:buNone/>
                </a:pPr>
                <a:endParaRPr lang="id-ID" sz="2400" dirty="0"/>
              </a:p>
              <a:p>
                <a:pPr marL="109693" indent="0" algn="just">
                  <a:buClr>
                    <a:srgbClr val="C00000"/>
                  </a:buClr>
                  <a:buNone/>
                </a:pPr>
                <a:r>
                  <a:rPr lang="id-ID" sz="2400" dirty="0" smtClean="0"/>
                  <a:t>	45 euros = 45 euros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id-ID" sz="2400">
                            <a:latin typeface="Cambria Math" panose="02040503050406030204" pitchFamily="18" charset="0"/>
                          </a:rPr>
                          <m:t>US</m:t>
                        </m:r>
                        <m:r>
                          <a:rPr lang="id-ID" sz="2400">
                            <a:latin typeface="Cambria Math" panose="02040503050406030204" pitchFamily="18" charset="0"/>
                          </a:rPr>
                          <m:t>$ 1.256</m:t>
                        </m:r>
                      </m:num>
                      <m:den>
                        <m:r>
                          <a:rPr lang="id-ID" sz="240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id-ID" sz="2400">
                            <a:latin typeface="Cambria Math" panose="02040503050406030204" pitchFamily="18" charset="0"/>
                          </a:rPr>
                          <m:t>euros</m:t>
                        </m:r>
                      </m:den>
                    </m:f>
                  </m:oMath>
                </a14:m>
                <a:r>
                  <a:rPr lang="id-ID" sz="2400" dirty="0" smtClean="0"/>
                  <a:t> = US$ 56.52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340768"/>
                <a:ext cx="8229600" cy="5328592"/>
              </a:xfrm>
              <a:blipFill rotWithShape="0">
                <a:blip r:embed="rId3"/>
                <a:stretch>
                  <a:fillRect t="-915" r="-1185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732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KONVERSI MATA UANG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3528" y="1916832"/>
            <a:ext cx="6637693" cy="648072"/>
          </a:xfrm>
          <a:prstGeom prst="rect">
            <a:avLst/>
          </a:prstGeom>
        </p:spPr>
        <p:txBody>
          <a:bodyPr vert="horz" lIns="91411" tIns="45705" rIns="91411" bIns="45705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endParaRPr lang="en-US" sz="24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340768"/>
                <a:ext cx="8229600" cy="5328592"/>
              </a:xfrm>
            </p:spPr>
            <p:txBody>
              <a:bodyPr>
                <a:normAutofit/>
              </a:bodyPr>
              <a:lstStyle/>
              <a:p>
                <a:pPr marL="109693" indent="0">
                  <a:buNone/>
                </a:pPr>
                <a:r>
                  <a:rPr lang="id-ID" sz="2400" dirty="0" smtClean="0"/>
                  <a:t>Contoh :</a:t>
                </a:r>
              </a:p>
              <a:p>
                <a:pPr marL="624043" indent="-514350" algn="just">
                  <a:buClr>
                    <a:srgbClr val="C00000"/>
                  </a:buClr>
                  <a:buFont typeface="+mj-lt"/>
                  <a:buAutoNum type="arabicPeriod" startAt="2"/>
                </a:pPr>
                <a:r>
                  <a:rPr lang="id-ID" sz="2400" dirty="0" smtClean="0"/>
                  <a:t>Anda sedang berlibur ke Jepang, berapa banyak barang dalam yen jepang yang bisa anda beli dengan US$ 100 ? </a:t>
                </a:r>
              </a:p>
              <a:p>
                <a:pPr marL="109693" indent="0" algn="just">
                  <a:buClr>
                    <a:srgbClr val="C00000"/>
                  </a:buClr>
                  <a:buNone/>
                </a:pPr>
                <a:endParaRPr lang="id-ID" sz="2400" dirty="0" smtClean="0"/>
              </a:p>
              <a:p>
                <a:pPr marL="109693" indent="0" algn="just">
                  <a:buClr>
                    <a:srgbClr val="C00000"/>
                  </a:buClr>
                  <a:buNone/>
                </a:pPr>
                <a:r>
                  <a:rPr lang="id-ID" sz="2400" dirty="0" smtClean="0"/>
                  <a:t>Diketahui :</a:t>
                </a:r>
                <a:endParaRPr lang="id-ID" sz="2400" dirty="0"/>
              </a:p>
              <a:p>
                <a:pPr marL="109693" indent="0" algn="just">
                  <a:buClr>
                    <a:srgbClr val="C00000"/>
                  </a:buClr>
                  <a:buNone/>
                </a:pPr>
                <a:r>
                  <a:rPr lang="id-ID" sz="2400" dirty="0" smtClean="0"/>
                  <a:t>US$ 1  = 99.84 yen maka faktor konversinya adalah :</a:t>
                </a:r>
              </a:p>
              <a:p>
                <a:pPr marL="109693" indent="0" algn="just">
                  <a:buClr>
                    <a:srgbClr val="C00000"/>
                  </a:buClr>
                  <a:buNone/>
                </a:pPr>
                <a:endParaRPr lang="id-ID" sz="2400" dirty="0" smtClean="0"/>
              </a:p>
              <a:p>
                <a:pPr marL="109693" indent="0" algn="just">
                  <a:buClr>
                    <a:srgbClr val="C00000"/>
                  </a:buClr>
                  <a:buNone/>
                </a:pPr>
                <a:r>
                  <a:rPr lang="id-ID" sz="2400" dirty="0" smtClean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400" b="0" i="0" smtClean="0">
                            <a:latin typeface="Cambria Math" panose="02040503050406030204" pitchFamily="18" charset="0"/>
                          </a:rPr>
                          <m:t>99.84 </m:t>
                        </m:r>
                        <m:r>
                          <m:rPr>
                            <m:sty m:val="p"/>
                          </m:rPr>
                          <a:rPr lang="id-ID" sz="2400" b="0" i="0" smtClean="0">
                            <a:latin typeface="Cambria Math" panose="02040503050406030204" pitchFamily="18" charset="0"/>
                          </a:rPr>
                          <m:t>yen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id-ID" sz="2400" b="0" i="0" smtClean="0">
                            <a:latin typeface="Cambria Math" panose="02040503050406030204" pitchFamily="18" charset="0"/>
                          </a:rPr>
                          <m:t>US</m:t>
                        </m:r>
                        <m:r>
                          <a:rPr lang="id-ID" sz="2400" b="0" i="0" smtClean="0">
                            <a:latin typeface="Cambria Math" panose="02040503050406030204" pitchFamily="18" charset="0"/>
                          </a:rPr>
                          <m:t>$ 1</m:t>
                        </m:r>
                      </m:den>
                    </m:f>
                  </m:oMath>
                </a14:m>
                <a:r>
                  <a:rPr lang="id-ID" sz="2400" dirty="0" smtClean="0"/>
                  <a:t> = 1    or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id-ID" sz="2400" b="0" i="0" smtClean="0">
                            <a:latin typeface="Cambria Math" panose="02040503050406030204" pitchFamily="18" charset="0"/>
                          </a:rPr>
                          <m:t>US</m:t>
                        </m:r>
                        <m:r>
                          <a:rPr lang="id-ID" sz="2400" b="0" i="0" smtClean="0">
                            <a:latin typeface="Cambria Math" panose="02040503050406030204" pitchFamily="18" charset="0"/>
                          </a:rPr>
                          <m:t>$ 1</m:t>
                        </m:r>
                      </m:num>
                      <m:den>
                        <m:r>
                          <a:rPr lang="id-ID" sz="2400" b="0" i="0" smtClean="0">
                            <a:latin typeface="Cambria Math" panose="02040503050406030204" pitchFamily="18" charset="0"/>
                          </a:rPr>
                          <m:t>99.84 </m:t>
                        </m:r>
                        <m:r>
                          <m:rPr>
                            <m:sty m:val="p"/>
                          </m:rPr>
                          <a:rPr lang="id-ID" sz="2400" b="0" i="0" smtClean="0">
                            <a:latin typeface="Cambria Math" panose="02040503050406030204" pitchFamily="18" charset="0"/>
                          </a:rPr>
                          <m:t>yen</m:t>
                        </m:r>
                      </m:den>
                    </m:f>
                  </m:oMath>
                </a14:m>
                <a:r>
                  <a:rPr lang="id-ID" sz="2400" dirty="0" smtClean="0"/>
                  <a:t>    = 1</a:t>
                </a:r>
              </a:p>
              <a:p>
                <a:pPr marL="109693" indent="0" algn="just">
                  <a:buClr>
                    <a:srgbClr val="C00000"/>
                  </a:buClr>
                  <a:buNone/>
                </a:pPr>
                <a:endParaRPr lang="id-ID" sz="2400" dirty="0"/>
              </a:p>
              <a:p>
                <a:pPr marL="109693" indent="0" algn="just">
                  <a:buClr>
                    <a:srgbClr val="C00000"/>
                  </a:buClr>
                  <a:buNone/>
                </a:pPr>
                <a:r>
                  <a:rPr lang="id-ID" sz="2400" dirty="0" smtClean="0"/>
                  <a:t>	US$ 100 = US$ 100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400">
                            <a:latin typeface="Cambria Math" panose="02040503050406030204" pitchFamily="18" charset="0"/>
                          </a:rPr>
                          <m:t>99</m:t>
                        </m:r>
                        <m:r>
                          <a:rPr lang="id-ID" sz="2400" b="0" i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id-ID" sz="2400">
                            <a:latin typeface="Cambria Math" panose="02040503050406030204" pitchFamily="18" charset="0"/>
                          </a:rPr>
                          <m:t>84 </m:t>
                        </m:r>
                        <m:r>
                          <m:rPr>
                            <m:sty m:val="p"/>
                          </m:rPr>
                          <a:rPr lang="id-ID" sz="2400">
                            <a:latin typeface="Cambria Math" panose="02040503050406030204" pitchFamily="18" charset="0"/>
                          </a:rPr>
                          <m:t>yen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id-ID" sz="2400">
                            <a:latin typeface="Cambria Math" panose="02040503050406030204" pitchFamily="18" charset="0"/>
                          </a:rPr>
                          <m:t>US</m:t>
                        </m:r>
                        <m:r>
                          <a:rPr lang="id-ID" sz="2400">
                            <a:latin typeface="Cambria Math" panose="02040503050406030204" pitchFamily="18" charset="0"/>
                          </a:rPr>
                          <m:t>$ 1</m:t>
                        </m:r>
                      </m:den>
                    </m:f>
                  </m:oMath>
                </a14:m>
                <a:r>
                  <a:rPr lang="id-ID" sz="2400" dirty="0" smtClean="0"/>
                  <a:t> = 9984 yen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340768"/>
                <a:ext cx="8229600" cy="5328592"/>
              </a:xfrm>
              <a:blipFill rotWithShape="0">
                <a:blip r:embed="rId3"/>
                <a:stretch>
                  <a:fillRect t="-915" r="-1185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097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587" y="47667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QUIZ</a:t>
            </a:r>
            <a:r>
              <a:rPr lang="id-ID" sz="4400" dirty="0" smtClean="0"/>
              <a:t> 2 !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87" y="1196752"/>
            <a:ext cx="8229600" cy="5472608"/>
          </a:xfrm>
        </p:spPr>
        <p:txBody>
          <a:bodyPr>
            <a:normAutofit fontScale="92500" lnSpcReduction="10000"/>
          </a:bodyPr>
          <a:lstStyle/>
          <a:p>
            <a:pPr marL="624043" indent="-514350" algn="just">
              <a:buClr>
                <a:srgbClr val="C00000"/>
              </a:buClr>
              <a:buFont typeface="+mj-lt"/>
              <a:buAutoNum type="arabicPeriod"/>
            </a:pPr>
            <a:r>
              <a:rPr lang="id-ID" sz="2200" dirty="0" smtClean="0"/>
              <a:t>Sebuah mobil berjalan sejauh 25 km dalam setengah jam, berapa kecepatan mobil tersebut ?</a:t>
            </a:r>
          </a:p>
          <a:p>
            <a:pPr marL="624043" indent="-514350" algn="just">
              <a:buClr>
                <a:srgbClr val="C00000"/>
              </a:buClr>
              <a:buFont typeface="+mj-lt"/>
              <a:buAutoNum type="arabicPeriod"/>
            </a:pPr>
            <a:endParaRPr lang="id-ID" sz="2200" dirty="0" smtClean="0"/>
          </a:p>
          <a:p>
            <a:pPr marL="624043" indent="-514350" algn="just">
              <a:buClr>
                <a:srgbClr val="C00000"/>
              </a:buClr>
              <a:buFont typeface="+mj-lt"/>
              <a:buAutoNum type="arabicPeriod"/>
            </a:pPr>
            <a:r>
              <a:rPr lang="id-ID" sz="2200" dirty="0" smtClean="0"/>
              <a:t>Pak Tono membeli lahan kebun seluas 13 hektar dengan harga 10 juta rupiah per hektar, berapa total harga yang harus dibayar Pak Tono ?</a:t>
            </a:r>
          </a:p>
          <a:p>
            <a:pPr marL="624043" indent="-514350" algn="just">
              <a:buClr>
                <a:srgbClr val="C00000"/>
              </a:buClr>
              <a:buFont typeface="+mj-lt"/>
              <a:buAutoNum type="arabicPeriod"/>
            </a:pPr>
            <a:endParaRPr lang="id-ID" sz="2200" dirty="0" smtClean="0"/>
          </a:p>
          <a:p>
            <a:pPr marL="624043" indent="-514350" algn="just">
              <a:buClr>
                <a:srgbClr val="C00000"/>
              </a:buClr>
              <a:buFont typeface="+mj-lt"/>
              <a:buAutoNum type="arabicPeriod"/>
            </a:pPr>
            <a:r>
              <a:rPr lang="id-ID" sz="2200" dirty="0" smtClean="0"/>
              <a:t>Anita membeli 5 kg apel dengan harga Rp. 7.000 per kg. Berapa yang harus Anita bayar ?</a:t>
            </a:r>
          </a:p>
          <a:p>
            <a:pPr marL="624043" indent="-514350" algn="just">
              <a:buClr>
                <a:srgbClr val="C00000"/>
              </a:buClr>
              <a:buFont typeface="+mj-lt"/>
              <a:buAutoNum type="arabicPeriod"/>
            </a:pPr>
            <a:endParaRPr lang="id-ID" sz="2200" dirty="0" smtClean="0"/>
          </a:p>
          <a:p>
            <a:pPr marL="624043" indent="-514350" algn="just">
              <a:buClr>
                <a:srgbClr val="C00000"/>
              </a:buClr>
              <a:buFont typeface="+mj-lt"/>
              <a:buAutoNum type="arabicPeriod"/>
            </a:pPr>
            <a:r>
              <a:rPr lang="id-ID" sz="2400" dirty="0"/>
              <a:t>Tujuan </a:t>
            </a:r>
            <a:r>
              <a:rPr lang="id-ID" sz="2400" dirty="0" smtClean="0"/>
              <a:t>perjalanan anda </a:t>
            </a:r>
            <a:r>
              <a:rPr lang="id-ID" sz="2400" dirty="0"/>
              <a:t>adalah 90 </a:t>
            </a:r>
            <a:r>
              <a:rPr lang="id-ID" sz="2400" dirty="0" smtClean="0"/>
              <a:t>km </a:t>
            </a:r>
            <a:r>
              <a:rPr lang="id-ID" sz="2400" dirty="0"/>
              <a:t>jauhnya, dan pengukur bahan bakar </a:t>
            </a:r>
            <a:r>
              <a:rPr lang="id-ID" sz="2400" dirty="0" smtClean="0"/>
              <a:t>di sepeda motor anda </a:t>
            </a:r>
            <a:r>
              <a:rPr lang="id-ID" sz="2400" dirty="0"/>
              <a:t>menunjukkan bahwa tangki bensin </a:t>
            </a:r>
            <a:r>
              <a:rPr lang="id-ID" sz="2400" dirty="0" smtClean="0"/>
              <a:t>anda </a:t>
            </a:r>
            <a:r>
              <a:rPr lang="id-ID" sz="2400" dirty="0"/>
              <a:t>hanya </a:t>
            </a:r>
            <a:r>
              <a:rPr lang="id-ID" sz="2400" dirty="0" smtClean="0"/>
              <a:t>terisi seperempat. </a:t>
            </a:r>
            <a:r>
              <a:rPr lang="id-ID" sz="2400" dirty="0"/>
              <a:t>Anda tahu bahwa </a:t>
            </a:r>
            <a:r>
              <a:rPr lang="id-ID" sz="2400" dirty="0" smtClean="0"/>
              <a:t>daya tampung tangki bensin anda adalah </a:t>
            </a:r>
            <a:r>
              <a:rPr lang="id-ID" sz="2400" dirty="0"/>
              <a:t>12 </a:t>
            </a:r>
            <a:r>
              <a:rPr lang="id-ID" sz="2400" dirty="0" smtClean="0"/>
              <a:t>liter bensin </a:t>
            </a:r>
            <a:r>
              <a:rPr lang="id-ID" sz="2400" dirty="0"/>
              <a:t>dan </a:t>
            </a:r>
            <a:r>
              <a:rPr lang="id-ID" sz="2400" dirty="0" smtClean="0"/>
              <a:t>rata-rata konsumsi bensin sepeda motor anda </a:t>
            </a:r>
            <a:r>
              <a:rPr lang="id-ID" sz="2400" dirty="0"/>
              <a:t>sekitar 25 </a:t>
            </a:r>
            <a:r>
              <a:rPr lang="id-ID" sz="2400" dirty="0" smtClean="0"/>
              <a:t>km </a:t>
            </a:r>
            <a:r>
              <a:rPr lang="id-ID" sz="2400" dirty="0"/>
              <a:t>per </a:t>
            </a:r>
            <a:r>
              <a:rPr lang="id-ID" sz="2400" dirty="0" smtClean="0"/>
              <a:t>liter. </a:t>
            </a:r>
            <a:r>
              <a:rPr lang="id-ID" sz="2400" dirty="0"/>
              <a:t>Apakah </a:t>
            </a:r>
            <a:r>
              <a:rPr lang="id-ID" sz="2400" dirty="0" smtClean="0"/>
              <a:t>anda </a:t>
            </a:r>
            <a:r>
              <a:rPr lang="id-ID" sz="2400" dirty="0"/>
              <a:t>perlu </a:t>
            </a:r>
            <a:r>
              <a:rPr lang="id-ID" sz="2400" dirty="0" smtClean="0"/>
              <a:t>berhenti di SPBU </a:t>
            </a:r>
            <a:r>
              <a:rPr lang="id-ID" sz="2400" dirty="0"/>
              <a:t>untuk </a:t>
            </a:r>
            <a:r>
              <a:rPr lang="id-ID" sz="2400" dirty="0" smtClean="0"/>
              <a:t>membeli bensin ?</a:t>
            </a:r>
          </a:p>
          <a:p>
            <a:pPr marL="624043" indent="-514350" algn="just">
              <a:buClr>
                <a:srgbClr val="C00000"/>
              </a:buClr>
              <a:buFont typeface="+mj-lt"/>
              <a:buAutoNum type="arabicPeriod"/>
            </a:pPr>
            <a:endParaRPr lang="id-ID" sz="2200" dirty="0" smtClean="0"/>
          </a:p>
          <a:p>
            <a:pPr marL="624043" indent="-514350" algn="just">
              <a:buClr>
                <a:srgbClr val="C00000"/>
              </a:buClr>
              <a:buFont typeface="+mj-lt"/>
              <a:buAutoNum type="arabicPeriod"/>
            </a:pPr>
            <a:endParaRPr lang="id-ID" sz="2200" dirty="0" smtClean="0"/>
          </a:p>
          <a:p>
            <a:pPr marL="624043" indent="-514350" algn="just">
              <a:buClr>
                <a:srgbClr val="C00000"/>
              </a:buClr>
              <a:buFont typeface="+mj-lt"/>
              <a:buAutoNum type="arabicPeriod"/>
            </a:pPr>
            <a:endParaRPr lang="id-ID" sz="2200" dirty="0" smtClean="0"/>
          </a:p>
          <a:p>
            <a:pPr marL="624043" indent="-514350" algn="just">
              <a:buClr>
                <a:srgbClr val="C00000"/>
              </a:buClr>
              <a:buFont typeface="+mj-lt"/>
              <a:buAutoNum type="arabicPeriod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4427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id-ID" sz="4400" dirty="0" smtClean="0"/>
              <a:t>JAWABAN </a:t>
            </a:r>
            <a:r>
              <a:rPr lang="en-US" sz="4400" dirty="0" smtClean="0"/>
              <a:t>QUIZ</a:t>
            </a:r>
            <a:r>
              <a:rPr lang="id-ID" sz="4400" dirty="0" smtClean="0"/>
              <a:t> 2 !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412776"/>
                <a:ext cx="8229600" cy="4968552"/>
              </a:xfrm>
            </p:spPr>
            <p:txBody>
              <a:bodyPr>
                <a:noAutofit/>
              </a:bodyPr>
              <a:lstStyle/>
              <a:p>
                <a:pPr marL="624043" indent="-514350" algn="just">
                  <a:buClr>
                    <a:srgbClr val="C00000"/>
                  </a:buClr>
                  <a:buFont typeface="+mj-lt"/>
                  <a:buAutoNum type="arabicPeriod"/>
                </a:pPr>
                <a:r>
                  <a:rPr lang="id-ID" sz="1800" dirty="0" smtClean="0"/>
                  <a:t>Sebuah mobil berjalan sejauh 25 km dalam setengah jam, berapa kecepatan mobil tersebut ?</a:t>
                </a:r>
              </a:p>
              <a:p>
                <a:pPr marL="109693" indent="0" algn="just">
                  <a:buClr>
                    <a:srgbClr val="C00000"/>
                  </a:buClr>
                  <a:buNone/>
                </a:pPr>
                <a:endParaRPr lang="id-ID" sz="1800" dirty="0" smtClean="0"/>
              </a:p>
              <a:p>
                <a:pPr marL="109693" indent="0" algn="just">
                  <a:buClr>
                    <a:srgbClr val="C00000"/>
                  </a:buClr>
                  <a:buNone/>
                </a:pPr>
                <a:r>
                  <a:rPr lang="id-ID" sz="1800" dirty="0"/>
                  <a:t>	</a:t>
                </a:r>
                <a:r>
                  <a:rPr lang="id-ID" sz="1800" dirty="0" smtClean="0"/>
                  <a:t>25 km </a:t>
                </a:r>
                <a14:m>
                  <m:oMath xmlns:m="http://schemas.openxmlformats.org/officeDocument/2006/math">
                    <m:r>
                      <a:rPr lang="id-ID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id-ID" sz="18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1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1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d-ID" sz="1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id-ID" sz="1800" dirty="0" smtClean="0"/>
                  <a:t>  jam = 25 km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1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id-ID" sz="1800" b="0" i="0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id-ID" sz="1800" b="0" i="0" smtClean="0">
                            <a:latin typeface="Cambria Math" panose="02040503050406030204" pitchFamily="18" charset="0"/>
                          </a:rPr>
                          <m:t>jam</m:t>
                        </m:r>
                      </m:den>
                    </m:f>
                  </m:oMath>
                </a14:m>
                <a:r>
                  <a:rPr lang="id-ID" sz="1800" dirty="0" smtClean="0"/>
                  <a:t>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1800" b="0" i="0" smtClean="0">
                            <a:latin typeface="Cambria Math" panose="02040503050406030204" pitchFamily="18" charset="0"/>
                          </a:rPr>
                          <m:t>50 </m:t>
                        </m:r>
                        <m:r>
                          <m:rPr>
                            <m:sty m:val="p"/>
                          </m:rPr>
                          <a:rPr lang="id-ID" sz="1800" b="0" i="0" smtClean="0">
                            <a:latin typeface="Cambria Math" panose="02040503050406030204" pitchFamily="18" charset="0"/>
                          </a:rPr>
                          <m:t>km</m:t>
                        </m:r>
                      </m:num>
                      <m:den>
                        <m:r>
                          <a:rPr lang="id-ID" sz="1800" b="0" i="0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id-ID" sz="1800" b="0" i="0" smtClean="0">
                            <a:latin typeface="Cambria Math" panose="02040503050406030204" pitchFamily="18" charset="0"/>
                          </a:rPr>
                          <m:t>jam</m:t>
                        </m:r>
                      </m:den>
                    </m:f>
                  </m:oMath>
                </a14:m>
                <a:r>
                  <a:rPr lang="id-ID" sz="1800" dirty="0" smtClean="0"/>
                  <a:t> = 50 km / jam</a:t>
                </a:r>
              </a:p>
              <a:p>
                <a:pPr marL="624043" indent="-514350" algn="just">
                  <a:buClr>
                    <a:srgbClr val="C00000"/>
                  </a:buClr>
                  <a:buFont typeface="+mj-lt"/>
                  <a:buAutoNum type="arabicPeriod"/>
                </a:pPr>
                <a:endParaRPr lang="id-ID" sz="1800" dirty="0" smtClean="0"/>
              </a:p>
              <a:p>
                <a:pPr marL="624043" indent="-514350" algn="just">
                  <a:buClr>
                    <a:srgbClr val="C00000"/>
                  </a:buClr>
                  <a:buFont typeface="+mj-lt"/>
                  <a:buAutoNum type="arabicPeriod" startAt="2"/>
                </a:pPr>
                <a:r>
                  <a:rPr lang="id-ID" sz="1800" dirty="0" smtClean="0"/>
                  <a:t>Pak Tono membeli lahan kebun seluas 13 hektar dengan harga 10 juta rupiah per hektar, berapa total harga yang harus dibayar Pak Tono ?</a:t>
                </a:r>
              </a:p>
              <a:p>
                <a:pPr marL="109693" indent="0" algn="just">
                  <a:buClr>
                    <a:srgbClr val="C00000"/>
                  </a:buClr>
                  <a:buNone/>
                </a:pPr>
                <a:r>
                  <a:rPr lang="id-ID" sz="1800" dirty="0"/>
                  <a:t>	</a:t>
                </a:r>
                <a:endParaRPr lang="id-ID" sz="1800" dirty="0" smtClean="0"/>
              </a:p>
              <a:p>
                <a:pPr marL="109693" indent="0" algn="just">
                  <a:buClr>
                    <a:srgbClr val="C00000"/>
                  </a:buClr>
                  <a:buNone/>
                </a:pPr>
                <a:r>
                  <a:rPr lang="id-ID" sz="1800" dirty="0" smtClean="0"/>
                  <a:t>	13 hektar   x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id-ID" sz="1800" b="0" i="0" smtClean="0">
                            <a:latin typeface="Cambria Math" panose="02040503050406030204" pitchFamily="18" charset="0"/>
                          </a:rPr>
                          <m:t>Rp</m:t>
                        </m:r>
                        <m:r>
                          <a:rPr lang="id-ID" sz="1800" b="0" i="0" smtClean="0">
                            <a:latin typeface="Cambria Math" panose="02040503050406030204" pitchFamily="18" charset="0"/>
                          </a:rPr>
                          <m:t> 10 </m:t>
                        </m:r>
                        <m:r>
                          <m:rPr>
                            <m:sty m:val="p"/>
                          </m:rPr>
                          <a:rPr lang="id-ID" sz="1800" b="0" i="0" smtClean="0">
                            <a:latin typeface="Cambria Math" panose="02040503050406030204" pitchFamily="18" charset="0"/>
                          </a:rPr>
                          <m:t>juta</m:t>
                        </m:r>
                      </m:num>
                      <m:den>
                        <m:r>
                          <a:rPr lang="id-ID" sz="1800" b="0" i="0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id-ID" sz="1800" b="0" i="0" smtClean="0">
                            <a:latin typeface="Cambria Math" panose="02040503050406030204" pitchFamily="18" charset="0"/>
                          </a:rPr>
                          <m:t>hektar</m:t>
                        </m:r>
                      </m:den>
                    </m:f>
                  </m:oMath>
                </a14:m>
                <a:r>
                  <a:rPr lang="id-ID" sz="1800" dirty="0" smtClean="0"/>
                  <a:t>   =   Rp. 130 juta</a:t>
                </a:r>
              </a:p>
              <a:p>
                <a:pPr marL="109693" indent="0" algn="just">
                  <a:buClr>
                    <a:srgbClr val="C00000"/>
                  </a:buClr>
                  <a:buNone/>
                </a:pPr>
                <a:endParaRPr lang="id-ID" sz="1800" dirty="0" smtClean="0"/>
              </a:p>
              <a:p>
                <a:pPr marL="624043" indent="-514350" algn="just">
                  <a:buClr>
                    <a:srgbClr val="C00000"/>
                  </a:buClr>
                  <a:buFont typeface="+mj-lt"/>
                  <a:buAutoNum type="arabicPeriod" startAt="3"/>
                </a:pPr>
                <a:r>
                  <a:rPr lang="id-ID" sz="1800" dirty="0" smtClean="0"/>
                  <a:t>Anita membeli 5 kg apel dengan harga Rp. 7.000 per kg. Berapa yang harus Anita bayar ?</a:t>
                </a:r>
              </a:p>
              <a:p>
                <a:pPr marL="109693" indent="0" algn="just">
                  <a:buClr>
                    <a:srgbClr val="C00000"/>
                  </a:buClr>
                  <a:buNone/>
                </a:pPr>
                <a:endParaRPr lang="id-ID" sz="1800" dirty="0"/>
              </a:p>
              <a:p>
                <a:pPr marL="109693" indent="0" algn="just">
                  <a:buClr>
                    <a:srgbClr val="C00000"/>
                  </a:buClr>
                  <a:buNone/>
                </a:pPr>
                <a:r>
                  <a:rPr lang="id-ID" sz="1800" dirty="0" smtClean="0"/>
                  <a:t>	5 kg   x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1800" b="0" i="1" smtClean="0">
                            <a:latin typeface="Cambria Math" panose="02040503050406030204" pitchFamily="18" charset="0"/>
                          </a:rPr>
                          <m:t>𝑅𝑝</m:t>
                        </m:r>
                        <m:r>
                          <a:rPr lang="id-ID" sz="1800" b="0" i="1" smtClean="0">
                            <a:latin typeface="Cambria Math" panose="02040503050406030204" pitchFamily="18" charset="0"/>
                          </a:rPr>
                          <m:t>. 7000</m:t>
                        </m:r>
                      </m:num>
                      <m:den>
                        <m:r>
                          <a:rPr lang="id-ID" sz="1800" b="0" i="1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a:rPr lang="id-ID" sz="1800" b="0" i="1" smtClean="0">
                            <a:latin typeface="Cambria Math" panose="02040503050406030204" pitchFamily="18" charset="0"/>
                          </a:rPr>
                          <m:t>𝑘𝑔</m:t>
                        </m:r>
                      </m:den>
                    </m:f>
                  </m:oMath>
                </a14:m>
                <a:r>
                  <a:rPr lang="id-ID" sz="1800" dirty="0" smtClean="0"/>
                  <a:t>   =   Rp. 35.000</a:t>
                </a:r>
              </a:p>
              <a:p>
                <a:pPr marL="624043" indent="-514350" algn="just">
                  <a:buClr>
                    <a:srgbClr val="C00000"/>
                  </a:buClr>
                  <a:buFont typeface="+mj-lt"/>
                  <a:buAutoNum type="arabicPeriod"/>
                </a:pPr>
                <a:endParaRPr lang="id-ID" sz="1800" dirty="0" smtClean="0"/>
              </a:p>
              <a:p>
                <a:pPr marL="624043" indent="-514350" algn="just">
                  <a:buClr>
                    <a:srgbClr val="C00000"/>
                  </a:buClr>
                  <a:buFont typeface="+mj-lt"/>
                  <a:buAutoNum type="arabicPeriod"/>
                </a:pPr>
                <a:endParaRPr lang="id-ID" sz="1800" dirty="0" smtClean="0"/>
              </a:p>
              <a:p>
                <a:pPr marL="624043" indent="-514350" algn="just">
                  <a:buClr>
                    <a:srgbClr val="C00000"/>
                  </a:buClr>
                  <a:buFont typeface="+mj-lt"/>
                  <a:buAutoNum type="arabicPeriod"/>
                </a:pP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412776"/>
                <a:ext cx="8229600" cy="4968552"/>
              </a:xfrm>
              <a:blipFill rotWithShape="0">
                <a:blip r:embed="rId2"/>
                <a:stretch>
                  <a:fillRect t="-736" r="-593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118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587" y="47667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id-ID" sz="4400" dirty="0" smtClean="0"/>
              <a:t>JAWABAN </a:t>
            </a:r>
            <a:r>
              <a:rPr lang="en-US" sz="4400" dirty="0" smtClean="0"/>
              <a:t>QUIZ</a:t>
            </a:r>
            <a:r>
              <a:rPr lang="id-ID" sz="4400" dirty="0" smtClean="0"/>
              <a:t> 2 !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4587" y="1196752"/>
                <a:ext cx="8229600" cy="5472608"/>
              </a:xfrm>
            </p:spPr>
            <p:txBody>
              <a:bodyPr>
                <a:normAutofit lnSpcReduction="10000"/>
              </a:bodyPr>
              <a:lstStyle/>
              <a:p>
                <a:pPr marL="566893" indent="-457200" algn="just">
                  <a:buClr>
                    <a:srgbClr val="C00000"/>
                  </a:buClr>
                  <a:buFont typeface="+mj-lt"/>
                  <a:buAutoNum type="arabicPeriod" startAt="4"/>
                </a:pPr>
                <a:r>
                  <a:rPr lang="id-ID" sz="1800" dirty="0" smtClean="0"/>
                  <a:t>Tujuan perjalanan anda </a:t>
                </a:r>
                <a:r>
                  <a:rPr lang="id-ID" sz="1800" dirty="0"/>
                  <a:t>adalah 90 </a:t>
                </a:r>
                <a:r>
                  <a:rPr lang="id-ID" sz="1800" dirty="0" smtClean="0"/>
                  <a:t>km </a:t>
                </a:r>
                <a:r>
                  <a:rPr lang="id-ID" sz="1800" dirty="0"/>
                  <a:t>jauhnya, dan pengukur bahan bakar </a:t>
                </a:r>
                <a:r>
                  <a:rPr lang="id-ID" sz="1800" dirty="0" smtClean="0"/>
                  <a:t>di sepeda motor anda </a:t>
                </a:r>
                <a:r>
                  <a:rPr lang="id-ID" sz="1800" dirty="0"/>
                  <a:t>menunjukkan bahwa tangki bensin </a:t>
                </a:r>
                <a:r>
                  <a:rPr lang="id-ID" sz="1800" dirty="0" smtClean="0"/>
                  <a:t>anda </a:t>
                </a:r>
                <a:r>
                  <a:rPr lang="id-ID" sz="1800" dirty="0"/>
                  <a:t>hanya </a:t>
                </a:r>
                <a:r>
                  <a:rPr lang="id-ID" sz="1800" dirty="0" smtClean="0"/>
                  <a:t>terisi seperempat. </a:t>
                </a:r>
                <a:r>
                  <a:rPr lang="id-ID" sz="1800" dirty="0"/>
                  <a:t>Anda tahu bahwa </a:t>
                </a:r>
                <a:r>
                  <a:rPr lang="id-ID" sz="1800" dirty="0" smtClean="0"/>
                  <a:t>daya tampung tangki bensin anda adalah </a:t>
                </a:r>
                <a:r>
                  <a:rPr lang="id-ID" sz="1800" dirty="0"/>
                  <a:t>12 </a:t>
                </a:r>
                <a:r>
                  <a:rPr lang="id-ID" sz="1800" dirty="0" smtClean="0"/>
                  <a:t>liter bensin </a:t>
                </a:r>
                <a:r>
                  <a:rPr lang="id-ID" sz="1800" dirty="0"/>
                  <a:t>dan </a:t>
                </a:r>
                <a:r>
                  <a:rPr lang="id-ID" sz="1800" dirty="0" smtClean="0"/>
                  <a:t>rata-rata konsumsi bensin sepeda motor anda </a:t>
                </a:r>
                <a:r>
                  <a:rPr lang="id-ID" sz="1800" dirty="0"/>
                  <a:t>sekitar 25 </a:t>
                </a:r>
                <a:r>
                  <a:rPr lang="id-ID" sz="1800" dirty="0" smtClean="0"/>
                  <a:t>km </a:t>
                </a:r>
                <a:r>
                  <a:rPr lang="id-ID" sz="1800" dirty="0"/>
                  <a:t>per </a:t>
                </a:r>
                <a:r>
                  <a:rPr lang="id-ID" sz="1800" dirty="0" smtClean="0"/>
                  <a:t>liter. </a:t>
                </a:r>
                <a:r>
                  <a:rPr lang="id-ID" sz="1800" dirty="0"/>
                  <a:t>Apakah </a:t>
                </a:r>
                <a:r>
                  <a:rPr lang="id-ID" sz="1800" dirty="0" smtClean="0"/>
                  <a:t>anda </a:t>
                </a:r>
                <a:r>
                  <a:rPr lang="id-ID" sz="1800" dirty="0"/>
                  <a:t>perlu </a:t>
                </a:r>
                <a:r>
                  <a:rPr lang="id-ID" sz="1800" dirty="0" smtClean="0"/>
                  <a:t>berhenti di SPBU </a:t>
                </a:r>
                <a:r>
                  <a:rPr lang="id-ID" sz="1800" dirty="0"/>
                  <a:t>untuk </a:t>
                </a:r>
                <a:r>
                  <a:rPr lang="id-ID" sz="1800" dirty="0" smtClean="0"/>
                  <a:t>membeli bensin ?</a:t>
                </a:r>
              </a:p>
              <a:p>
                <a:pPr marL="109693" indent="0" algn="just">
                  <a:buClr>
                    <a:srgbClr val="C00000"/>
                  </a:buClr>
                  <a:buNone/>
                </a:pPr>
                <a:endParaRPr lang="id-ID" sz="1800" dirty="0" smtClean="0"/>
              </a:p>
              <a:p>
                <a:pPr marL="901700" indent="-792163" algn="just">
                  <a:buClr>
                    <a:srgbClr val="C00000"/>
                  </a:buClr>
                  <a:buNone/>
                </a:pPr>
                <a:r>
                  <a:rPr lang="id-ID" sz="1800" dirty="0"/>
                  <a:t>	</a:t>
                </a:r>
                <a:r>
                  <a:rPr lang="id-ID" sz="1800" dirty="0" smtClean="0"/>
                  <a:t>Sebetulnya pertanyaannya berhubungan dengan “berapa banyak bensin yang diperlukan ?”</a:t>
                </a:r>
              </a:p>
              <a:p>
                <a:pPr marL="901700" indent="-792163" algn="just">
                  <a:buClr>
                    <a:srgbClr val="C00000"/>
                  </a:buClr>
                  <a:buNone/>
                </a:pPr>
                <a:endParaRPr lang="id-ID" sz="1800" dirty="0"/>
              </a:p>
              <a:p>
                <a:pPr marL="901700" indent="-792163" algn="just">
                  <a:buClr>
                    <a:srgbClr val="C00000"/>
                  </a:buClr>
                  <a:buNone/>
                </a:pPr>
                <a:r>
                  <a:rPr lang="id-ID" sz="1800" dirty="0" smtClean="0"/>
                  <a:t>	90 km   </a:t>
                </a:r>
                <a14:m>
                  <m:oMath xmlns:m="http://schemas.openxmlformats.org/officeDocument/2006/math">
                    <m:r>
                      <a:rPr lang="id-ID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id-ID" sz="1800" dirty="0" smtClean="0"/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1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1800" b="0" i="1" dirty="0" smtClean="0">
                            <a:latin typeface="Cambria Math" panose="02040503050406030204" pitchFamily="18" charset="0"/>
                          </a:rPr>
                          <m:t>25 </m:t>
                        </m:r>
                        <m:r>
                          <a:rPr lang="id-ID" sz="1800" b="0" i="1" dirty="0" smtClean="0">
                            <a:latin typeface="Cambria Math" panose="02040503050406030204" pitchFamily="18" charset="0"/>
                          </a:rPr>
                          <m:t>𝑘𝑚</m:t>
                        </m:r>
                      </m:num>
                      <m:den>
                        <m:r>
                          <a:rPr lang="id-ID" sz="1800" b="0" i="1" dirty="0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a:rPr lang="id-ID" sz="1800" b="0" i="1" dirty="0" smtClean="0">
                            <a:latin typeface="Cambria Math" panose="02040503050406030204" pitchFamily="18" charset="0"/>
                          </a:rPr>
                          <m:t>𝑙𝑖𝑡𝑒𝑟</m:t>
                        </m:r>
                      </m:den>
                    </m:f>
                  </m:oMath>
                </a14:m>
                <a:r>
                  <a:rPr lang="id-ID" sz="1800" dirty="0" smtClean="0"/>
                  <a:t>   =  90 km   x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1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1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id-ID" sz="18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d-ID" sz="1800" b="0" i="1" dirty="0" smtClean="0">
                            <a:latin typeface="Cambria Math" panose="02040503050406030204" pitchFamily="18" charset="0"/>
                          </a:rPr>
                          <m:t>𝑙𝑖𝑡𝑒𝑟</m:t>
                        </m:r>
                        <m:r>
                          <a:rPr lang="id-ID" sz="18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id-ID" sz="1800" b="0" i="1" dirty="0" smtClean="0">
                            <a:latin typeface="Cambria Math" panose="02040503050406030204" pitchFamily="18" charset="0"/>
                          </a:rPr>
                          <m:t>25 </m:t>
                        </m:r>
                        <m:r>
                          <a:rPr lang="id-ID" sz="1800" b="0" i="1" dirty="0" smtClean="0">
                            <a:latin typeface="Cambria Math" panose="02040503050406030204" pitchFamily="18" charset="0"/>
                          </a:rPr>
                          <m:t>𝑘𝑚</m:t>
                        </m:r>
                      </m:den>
                    </m:f>
                  </m:oMath>
                </a14:m>
                <a:r>
                  <a:rPr lang="id-ID" sz="1800" dirty="0" smtClean="0"/>
                  <a:t>   =   3.6 liter</a:t>
                </a:r>
              </a:p>
              <a:p>
                <a:pPr marL="901700" indent="-792163" algn="just">
                  <a:buClr>
                    <a:srgbClr val="C00000"/>
                  </a:buClr>
                  <a:buNone/>
                </a:pPr>
                <a:endParaRPr lang="id-ID" sz="1800" dirty="0"/>
              </a:p>
              <a:p>
                <a:pPr marL="901700" indent="-792163" algn="just">
                  <a:buClr>
                    <a:srgbClr val="C00000"/>
                  </a:buClr>
                  <a:buNone/>
                </a:pPr>
                <a:r>
                  <a:rPr lang="id-ID" sz="1800" dirty="0" smtClean="0"/>
                  <a:t>	Isi dari tangki bensin anda saat ini adalah ¼ x 12 liter = 3 liter &lt; dari yang dibutuhkan</a:t>
                </a:r>
              </a:p>
              <a:p>
                <a:pPr marL="901700" indent="-792163" algn="just">
                  <a:buClr>
                    <a:srgbClr val="C00000"/>
                  </a:buClr>
                  <a:buNone/>
                </a:pPr>
                <a:endParaRPr lang="id-ID" sz="1800" dirty="0" smtClean="0"/>
              </a:p>
              <a:p>
                <a:pPr marL="901700" indent="-792163" algn="just">
                  <a:buClr>
                    <a:srgbClr val="C00000"/>
                  </a:buClr>
                  <a:buNone/>
                </a:pPr>
                <a:r>
                  <a:rPr lang="id-ID" sz="1800" dirty="0"/>
                  <a:t>	</a:t>
                </a:r>
                <a:r>
                  <a:rPr lang="id-ID" sz="1800" dirty="0" smtClean="0"/>
                  <a:t>Berarti anda harus berhenti di SPBU untuk mengisi ulang bensin sebanyak 3.6 liter – 3 liter = 0.6 liter</a:t>
                </a:r>
                <a:endParaRPr lang="id-ID" sz="1800" dirty="0"/>
              </a:p>
              <a:p>
                <a:pPr marL="109693" indent="0" algn="just">
                  <a:buClr>
                    <a:srgbClr val="C00000"/>
                  </a:buClr>
                  <a:buNone/>
                </a:pPr>
                <a:r>
                  <a:rPr lang="id-ID" sz="1800" dirty="0" smtClean="0"/>
                  <a:t>	</a:t>
                </a:r>
              </a:p>
              <a:p>
                <a:pPr marL="624043" indent="-514350" algn="just">
                  <a:buClr>
                    <a:srgbClr val="C00000"/>
                  </a:buClr>
                  <a:buFont typeface="+mj-lt"/>
                  <a:buAutoNum type="arabicPeriod"/>
                </a:pPr>
                <a:endParaRPr lang="id-ID" sz="1800" dirty="0" smtClean="0"/>
              </a:p>
              <a:p>
                <a:pPr marL="624043" indent="-514350" algn="just">
                  <a:buClr>
                    <a:srgbClr val="C00000"/>
                  </a:buClr>
                  <a:buFont typeface="+mj-lt"/>
                  <a:buAutoNum type="arabicPeriod"/>
                </a:pPr>
                <a:endParaRPr lang="id-ID" sz="1800" dirty="0" smtClean="0"/>
              </a:p>
              <a:p>
                <a:pPr marL="624043" indent="-514350" algn="just">
                  <a:buClr>
                    <a:srgbClr val="C00000"/>
                  </a:buClr>
                  <a:buFont typeface="+mj-lt"/>
                  <a:buAutoNum type="arabicPeriod"/>
                </a:pPr>
                <a:endParaRPr lang="id-ID" sz="1800" dirty="0" smtClean="0"/>
              </a:p>
              <a:p>
                <a:pPr marL="624043" indent="-514350" algn="just">
                  <a:buClr>
                    <a:srgbClr val="C00000"/>
                  </a:buClr>
                  <a:buFont typeface="+mj-lt"/>
                  <a:buAutoNum type="arabicPeriod"/>
                </a:pP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4587" y="1196752"/>
                <a:ext cx="8229600" cy="5472608"/>
              </a:xfrm>
              <a:blipFill rotWithShape="0">
                <a:blip r:embed="rId2"/>
                <a:stretch>
                  <a:fillRect t="-1002" r="-593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362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d-I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TERIMA KASIH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7" y="1772815"/>
            <a:ext cx="7220006" cy="451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1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66800"/>
          </a:xfrm>
        </p:spPr>
        <p:txBody>
          <a:bodyPr/>
          <a:lstStyle/>
          <a:p>
            <a:r>
              <a:rPr lang="id-ID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8814"/>
            <a:ext cx="8229600" cy="4325112"/>
          </a:xfrm>
        </p:spPr>
        <p:txBody>
          <a:bodyPr/>
          <a:lstStyle/>
          <a:p>
            <a:pPr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d-ID" sz="3200" dirty="0" smtClean="0"/>
              <a:t>Mengenal satuan (</a:t>
            </a:r>
            <a:r>
              <a:rPr lang="id-ID" sz="3200" i="1" dirty="0" smtClean="0"/>
              <a:t>units</a:t>
            </a:r>
            <a:r>
              <a:rPr lang="id-ID" sz="3200" dirty="0" smtClean="0"/>
              <a:t>)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d-ID" sz="3200" dirty="0" smtClean="0"/>
              <a:t>Mampu melakukan analisa satuan (</a:t>
            </a:r>
            <a:r>
              <a:rPr lang="id-ID" sz="3200" i="1" dirty="0" smtClean="0"/>
              <a:t>units</a:t>
            </a:r>
            <a:r>
              <a:rPr lang="id-ID" sz="3200" dirty="0" smtClean="0"/>
              <a:t>)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d-ID" sz="3200" dirty="0" smtClean="0"/>
              <a:t>Mampu mengekplorasi tehnik-tehnik konversi satuan (</a:t>
            </a:r>
            <a:r>
              <a:rPr lang="id-ID" sz="3200" i="1" dirty="0" smtClean="0"/>
              <a:t>units</a:t>
            </a:r>
            <a:r>
              <a:rPr lang="id-ID" sz="3200" dirty="0" smtClean="0"/>
              <a:t>) baik untuk memecahkan masalah sehari-hari maupun untuk memeriksa kebenaran dari suatu jawaban permasalahan</a:t>
            </a:r>
          </a:p>
          <a:p>
            <a:pPr marL="109693" indent="0" algn="just">
              <a:buNone/>
            </a:pPr>
            <a:endParaRPr lang="id-ID" dirty="0" smtClean="0"/>
          </a:p>
        </p:txBody>
      </p:sp>
    </p:spTree>
    <p:extLst>
      <p:ext uri="{BB962C8B-B14F-4D97-AF65-F5344CB8AC3E}">
        <p14:creationId xmlns:p14="http://schemas.microsoft.com/office/powerpoint/2010/main" val="122891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AKTIVITY : PENCAIRAN ES GLOBAL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4150792"/>
            <a:ext cx="7272808" cy="2554545"/>
          </a:xfrm>
          <a:prstGeom prst="rect">
            <a:avLst/>
          </a:prstGeom>
          <a:noFill/>
          <a:ln w="19050"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just"/>
            <a:r>
              <a:rPr lang="id-ID" sz="2000" dirty="0" smtClean="0">
                <a:solidFill>
                  <a:srgbClr val="002060"/>
                </a:solidFill>
              </a:rPr>
              <a:t>FAKTA-FAKTA :</a:t>
            </a:r>
          </a:p>
          <a:p>
            <a:pPr algn="just"/>
            <a:endParaRPr lang="id-ID" sz="2000" dirty="0" smtClean="0">
              <a:solidFill>
                <a:srgbClr val="002060"/>
              </a:solidFill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d-ID" sz="2000" dirty="0" smtClean="0">
                <a:solidFill>
                  <a:srgbClr val="002060"/>
                </a:solidFill>
              </a:rPr>
              <a:t>Total luas daerah Antartica adalah 14 juta square kilometers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d-ID" sz="2000" dirty="0" smtClean="0">
                <a:solidFill>
                  <a:srgbClr val="002060"/>
                </a:solidFill>
              </a:rPr>
              <a:t>Rata-rata ketebalan es di Antartica adalah 2.15 kilometers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d-ID" sz="2000" dirty="0" smtClean="0">
                <a:solidFill>
                  <a:srgbClr val="002060"/>
                </a:solidFill>
              </a:rPr>
              <a:t>Lautan bumi menutupi total permukaan area sekitar 340 juta square kilometers</a:t>
            </a:r>
            <a:endParaRPr lang="id-ID" sz="2000" dirty="0">
              <a:solidFill>
                <a:srgbClr val="002060"/>
              </a:solidFill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d-ID" sz="2000" dirty="0" smtClean="0">
                <a:solidFill>
                  <a:srgbClr val="002060"/>
                </a:solidFill>
              </a:rPr>
              <a:t>Pada saat es mencair menjadi air, akan menghasilkan volume air sekitar 5/6 dari volume asal es</a:t>
            </a:r>
            <a:endParaRPr lang="id-ID" sz="2000" dirty="0">
              <a:solidFill>
                <a:srgbClr val="00206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24744"/>
            <a:ext cx="4706180" cy="2949648"/>
          </a:xfrm>
        </p:spPr>
      </p:pic>
    </p:spTree>
    <p:extLst>
      <p:ext uri="{BB962C8B-B14F-4D97-AF65-F5344CB8AC3E}">
        <p14:creationId xmlns:p14="http://schemas.microsoft.com/office/powerpoint/2010/main" val="242647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557" y="62068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PERMASALAHAN AKIBAT PENCAIRAN ES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557" y="1844824"/>
            <a:ext cx="8229600" cy="4325112"/>
          </a:xfrm>
        </p:spPr>
        <p:txBody>
          <a:bodyPr>
            <a:normAutofit lnSpcReduction="10000"/>
          </a:bodyPr>
          <a:lstStyle/>
          <a:p>
            <a:pPr marL="624043" indent="-514350" algn="just">
              <a:buClr>
                <a:srgbClr val="C00000"/>
              </a:buClr>
              <a:buFont typeface="+mj-lt"/>
              <a:buAutoNum type="arabicPeriod"/>
            </a:pPr>
            <a:r>
              <a:rPr lang="id-ID" dirty="0" smtClean="0">
                <a:solidFill>
                  <a:srgbClr val="002060"/>
                </a:solidFill>
              </a:rPr>
              <a:t>Berapa total volume seluruh es yang ada di Antartica dalam cubic kilometers ?</a:t>
            </a:r>
          </a:p>
          <a:p>
            <a:pPr marL="109693" indent="0" algn="just">
              <a:buClr>
                <a:srgbClr val="C00000"/>
              </a:buClr>
              <a:buNone/>
            </a:pPr>
            <a:endParaRPr lang="id-ID" dirty="0" smtClean="0">
              <a:solidFill>
                <a:srgbClr val="002060"/>
              </a:solidFill>
            </a:endParaRPr>
          </a:p>
          <a:p>
            <a:pPr marL="624043" indent="-514350" algn="just">
              <a:buClr>
                <a:srgbClr val="C00000"/>
              </a:buClr>
              <a:buFont typeface="+mj-lt"/>
              <a:buAutoNum type="arabicPeriod" startAt="2"/>
            </a:pPr>
            <a:r>
              <a:rPr lang="id-ID" dirty="0" smtClean="0">
                <a:solidFill>
                  <a:srgbClr val="002060"/>
                </a:solidFill>
              </a:rPr>
              <a:t>Jika seluruh es yang ada mencair, berapa banyak volume air yang dihasilkan ?</a:t>
            </a:r>
          </a:p>
          <a:p>
            <a:pPr marL="109693" indent="0" algn="just">
              <a:buClr>
                <a:srgbClr val="C00000"/>
              </a:buClr>
              <a:buNone/>
            </a:pPr>
            <a:endParaRPr lang="id-ID" dirty="0" smtClean="0">
              <a:solidFill>
                <a:srgbClr val="002060"/>
              </a:solidFill>
            </a:endParaRPr>
          </a:p>
          <a:p>
            <a:pPr marL="624043" indent="-514350" algn="just">
              <a:buClr>
                <a:srgbClr val="C00000"/>
              </a:buClr>
              <a:buFont typeface="+mj-lt"/>
              <a:buAutoNum type="arabicPeriod" startAt="3"/>
            </a:pPr>
            <a:r>
              <a:rPr lang="id-ID" dirty="0">
                <a:solidFill>
                  <a:srgbClr val="002060"/>
                </a:solidFill>
              </a:rPr>
              <a:t>Misalkan semua air dari </a:t>
            </a:r>
            <a:r>
              <a:rPr lang="id-ID" dirty="0" smtClean="0">
                <a:solidFill>
                  <a:srgbClr val="002060"/>
                </a:solidFill>
              </a:rPr>
              <a:t>hasil es </a:t>
            </a:r>
            <a:r>
              <a:rPr lang="id-ID" dirty="0">
                <a:solidFill>
                  <a:srgbClr val="002060"/>
                </a:solidFill>
              </a:rPr>
              <a:t>mencair mengalir ke lautan bumi. Asumsikan bahwa total luas permukaan lautan tidak </a:t>
            </a:r>
            <a:r>
              <a:rPr lang="id-ID" dirty="0" smtClean="0">
                <a:solidFill>
                  <a:srgbClr val="002060"/>
                </a:solidFill>
              </a:rPr>
              <a:t>berubah. </a:t>
            </a:r>
            <a:r>
              <a:rPr lang="id-ID" dirty="0">
                <a:solidFill>
                  <a:srgbClr val="002060"/>
                </a:solidFill>
              </a:rPr>
              <a:t>Berapa banyak akan naik permukaan </a:t>
            </a:r>
            <a:r>
              <a:rPr lang="id-ID" dirty="0" smtClean="0">
                <a:solidFill>
                  <a:srgbClr val="002060"/>
                </a:solidFill>
              </a:rPr>
              <a:t>air laut ? </a:t>
            </a:r>
          </a:p>
          <a:p>
            <a:pPr marL="624043" indent="-514350">
              <a:buClr>
                <a:srgbClr val="C00000"/>
              </a:buClr>
              <a:buFont typeface="+mj-lt"/>
              <a:buAutoNum type="arabicPeriod" startAt="3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30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80" y="620688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SATUAN (</a:t>
            </a:r>
            <a:r>
              <a:rPr lang="id-ID" i="1" dirty="0" smtClean="0"/>
              <a:t>UNITS</a:t>
            </a:r>
            <a:r>
              <a:rPr lang="id-ID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80" y="1340768"/>
            <a:ext cx="8229600" cy="4104456"/>
          </a:xfrm>
        </p:spPr>
        <p:txBody>
          <a:bodyPr>
            <a:normAutofit fontScale="85000" lnSpcReduction="20000"/>
          </a:bodyPr>
          <a:lstStyle/>
          <a:p>
            <a:r>
              <a:rPr lang="id-ID" dirty="0" smtClean="0"/>
              <a:t>Bilangan untuk suatu benda tertentu biasanya </a:t>
            </a:r>
            <a:r>
              <a:rPr lang="id-ID" dirty="0"/>
              <a:t>mewakili </a:t>
            </a:r>
            <a:r>
              <a:rPr lang="id-ID" dirty="0">
                <a:solidFill>
                  <a:srgbClr val="C00000"/>
                </a:solidFill>
              </a:rPr>
              <a:t>kuantitas</a:t>
            </a:r>
            <a:r>
              <a:rPr lang="id-ID" dirty="0"/>
              <a:t> </a:t>
            </a:r>
            <a:r>
              <a:rPr lang="id-ID" dirty="0" smtClean="0"/>
              <a:t>dari benda tersebut, yang mana kita sebut dengan </a:t>
            </a:r>
            <a:r>
              <a:rPr lang="id-ID" dirty="0" smtClean="0">
                <a:solidFill>
                  <a:srgbClr val="C00000"/>
                </a:solidFill>
              </a:rPr>
              <a:t>satuan atau unit</a:t>
            </a:r>
          </a:p>
          <a:p>
            <a:pPr marL="109693" indent="0">
              <a:buNone/>
            </a:pPr>
            <a:endParaRPr lang="id-ID" dirty="0">
              <a:solidFill>
                <a:srgbClr val="C00000"/>
              </a:solidFill>
            </a:endParaRPr>
          </a:p>
          <a:p>
            <a:r>
              <a:rPr lang="id-ID" dirty="0" smtClean="0"/>
              <a:t>Jika </a:t>
            </a:r>
            <a:r>
              <a:rPr lang="id-ID" dirty="0"/>
              <a:t>kita menghitung jumlah apel </a:t>
            </a:r>
            <a:r>
              <a:rPr lang="id-ID" dirty="0" smtClean="0"/>
              <a:t>dalam suatu </a:t>
            </a:r>
            <a:r>
              <a:rPr lang="id-ID" dirty="0"/>
              <a:t>keranjang, hasilnya </a:t>
            </a:r>
            <a:r>
              <a:rPr lang="id-ID" dirty="0" smtClean="0"/>
              <a:t>adalah </a:t>
            </a:r>
            <a:r>
              <a:rPr lang="id-ID" dirty="0" smtClean="0">
                <a:solidFill>
                  <a:srgbClr val="C00000"/>
                </a:solidFill>
              </a:rPr>
              <a:t>satuan apel</a:t>
            </a:r>
          </a:p>
          <a:p>
            <a:pPr marL="109693" indent="0">
              <a:buNone/>
            </a:pPr>
            <a:endParaRPr lang="id-ID" dirty="0" smtClean="0">
              <a:solidFill>
                <a:srgbClr val="C00000"/>
              </a:solidFill>
            </a:endParaRPr>
          </a:p>
          <a:p>
            <a:r>
              <a:rPr lang="id-ID" dirty="0" smtClean="0"/>
              <a:t>Jika kita mengukur panjang dari suatu ruangan, hasilnya adalah satuan </a:t>
            </a:r>
            <a:r>
              <a:rPr lang="id-ID" dirty="0" smtClean="0">
                <a:solidFill>
                  <a:srgbClr val="C00000"/>
                </a:solidFill>
              </a:rPr>
              <a:t>meter</a:t>
            </a:r>
          </a:p>
          <a:p>
            <a:pPr marL="109693" indent="0">
              <a:buNone/>
            </a:pPr>
            <a:endParaRPr lang="id-ID" dirty="0" smtClean="0">
              <a:solidFill>
                <a:srgbClr val="C00000"/>
              </a:solidFill>
            </a:endParaRPr>
          </a:p>
          <a:p>
            <a:r>
              <a:rPr lang="id-ID" dirty="0" smtClean="0"/>
              <a:t>Jika kita bertanya kecepatan mobil dalam suatu perjalanan, hasilnya adalah </a:t>
            </a:r>
            <a:r>
              <a:rPr lang="id-ID" dirty="0" smtClean="0">
                <a:solidFill>
                  <a:srgbClr val="C00000"/>
                </a:solidFill>
              </a:rPr>
              <a:t>kilometer per jam</a:t>
            </a:r>
            <a:r>
              <a:rPr lang="id-ID" dirty="0" smtClean="0"/>
              <a:t>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49551" y="5589240"/>
            <a:ext cx="7366865" cy="1080120"/>
          </a:xfrm>
          <a:prstGeom prst="rect">
            <a:avLst/>
          </a:prstGeom>
          <a:ln w="19050">
            <a:solidFill>
              <a:srgbClr val="002060"/>
            </a:solidFill>
            <a:prstDash val="dash"/>
          </a:ln>
        </p:spPr>
        <p:txBody>
          <a:bodyPr vert="horz" lIns="91411" tIns="45705" rIns="91411" bIns="45705">
            <a:normAutofit/>
          </a:bodyPr>
          <a:lstStyle>
            <a:lvl1pPr marL="365643" indent="-25595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157" indent="-246809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23249" indent="-21938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198" indent="-201104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443" indent="-182821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8829" indent="-182821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215" indent="-182821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318" indent="-182821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39563" indent="-182821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693" indent="0" algn="ctr" defTabSz="914400">
              <a:buNone/>
            </a:pPr>
            <a:r>
              <a:rPr lang="id-ID" dirty="0"/>
              <a:t>Satuan kuantitas menggambarkan apa yang diukur atau dihitung</a:t>
            </a:r>
            <a:endParaRPr lang="id-ID" dirty="0" smtClean="0"/>
          </a:p>
        </p:txBody>
      </p:sp>
    </p:spTree>
    <p:extLst>
      <p:ext uri="{BB962C8B-B14F-4D97-AF65-F5344CB8AC3E}">
        <p14:creationId xmlns:p14="http://schemas.microsoft.com/office/powerpoint/2010/main" val="334278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80" y="764704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SATUAN (</a:t>
            </a:r>
            <a:r>
              <a:rPr lang="id-ID" i="1" dirty="0" smtClean="0"/>
              <a:t>UNITS</a:t>
            </a:r>
            <a:r>
              <a:rPr lang="id-ID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80" y="1412776"/>
            <a:ext cx="8229600" cy="2952328"/>
          </a:xfrm>
        </p:spPr>
        <p:txBody>
          <a:bodyPr>
            <a:normAutofit/>
          </a:bodyPr>
          <a:lstStyle/>
          <a:p>
            <a:r>
              <a:rPr lang="id-ID" dirty="0" smtClean="0"/>
              <a:t>Penambahan atau pengurangan tidak bisa dilakukan pada satuan quantitas yang berbeda</a:t>
            </a:r>
          </a:p>
          <a:p>
            <a:r>
              <a:rPr lang="id-ID" dirty="0" smtClean="0"/>
              <a:t>Contoh :</a:t>
            </a:r>
          </a:p>
          <a:p>
            <a:pPr lvl="1"/>
            <a:r>
              <a:rPr lang="id-ID" dirty="0" smtClean="0">
                <a:solidFill>
                  <a:srgbClr val="002060"/>
                </a:solidFill>
              </a:rPr>
              <a:t>3 Apel + 2 Apel     =  5 Apel</a:t>
            </a:r>
          </a:p>
          <a:p>
            <a:pPr lvl="1"/>
            <a:r>
              <a:rPr lang="id-ID" dirty="0" smtClean="0">
                <a:solidFill>
                  <a:srgbClr val="002060"/>
                </a:solidFill>
              </a:rPr>
              <a:t>4 Jeruk + 3 Jeruk =  7 Jeruk</a:t>
            </a:r>
          </a:p>
          <a:p>
            <a:pPr lvl="1"/>
            <a:r>
              <a:rPr lang="id-ID" dirty="0" smtClean="0">
                <a:solidFill>
                  <a:srgbClr val="002060"/>
                </a:solidFill>
              </a:rPr>
              <a:t>5 Apel + 2 Jeruk   =  5 Apel + 2 Jeruk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99592" y="4653136"/>
            <a:ext cx="7366865" cy="1080120"/>
          </a:xfrm>
          <a:prstGeom prst="rect">
            <a:avLst/>
          </a:prstGeom>
          <a:ln w="19050">
            <a:solidFill>
              <a:srgbClr val="002060"/>
            </a:solidFill>
            <a:prstDash val="dash"/>
          </a:ln>
        </p:spPr>
        <p:txBody>
          <a:bodyPr vert="horz" lIns="91411" tIns="45705" rIns="91411" bIns="45705">
            <a:normAutofit/>
          </a:bodyPr>
          <a:lstStyle>
            <a:lvl1pPr marL="365643" indent="-25595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157" indent="-246809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23249" indent="-21938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198" indent="-201104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443" indent="-182821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8829" indent="-182821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215" indent="-182821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318" indent="-182821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39563" indent="-182821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693" indent="0" algn="ctr" defTabSz="914400">
              <a:buNone/>
            </a:pPr>
            <a:r>
              <a:rPr lang="id-ID" dirty="0" smtClean="0"/>
              <a:t>Penjumlahan atau pengurangan hanya bisa dilakukan pada satuan (</a:t>
            </a:r>
            <a:r>
              <a:rPr lang="id-ID" i="1" dirty="0" smtClean="0"/>
              <a:t>units</a:t>
            </a:r>
            <a:r>
              <a:rPr lang="id-ID" dirty="0" smtClean="0"/>
              <a:t>) yang sama</a:t>
            </a:r>
          </a:p>
        </p:txBody>
      </p:sp>
    </p:spTree>
    <p:extLst>
      <p:ext uri="{BB962C8B-B14F-4D97-AF65-F5344CB8AC3E}">
        <p14:creationId xmlns:p14="http://schemas.microsoft.com/office/powerpoint/2010/main" val="309111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80" y="54868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SATUAN (</a:t>
            </a:r>
            <a:r>
              <a:rPr lang="id-ID" i="1" dirty="0" smtClean="0"/>
              <a:t>UNITS</a:t>
            </a:r>
            <a:r>
              <a:rPr lang="id-ID" dirty="0" smtClean="0"/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38980" y="1340768"/>
                <a:ext cx="8229600" cy="4896544"/>
              </a:xfrm>
            </p:spPr>
            <p:txBody>
              <a:bodyPr>
                <a:normAutofit/>
              </a:bodyPr>
              <a:lstStyle/>
              <a:p>
                <a:r>
                  <a:rPr lang="id-ID" dirty="0" smtClean="0"/>
                  <a:t>Perkalian atau pembagian dapat dilakukan pada satuan </a:t>
                </a:r>
                <a:r>
                  <a:rPr lang="id-ID" dirty="0"/>
                  <a:t>quantitas yang </a:t>
                </a:r>
                <a:r>
                  <a:rPr lang="id-ID" dirty="0" smtClean="0"/>
                  <a:t>berbeda</a:t>
                </a:r>
              </a:p>
              <a:p>
                <a:r>
                  <a:rPr lang="id-ID" dirty="0" smtClean="0"/>
                  <a:t>Contoh :</a:t>
                </a:r>
              </a:p>
              <a:p>
                <a:pPr marL="925698" lvl="1" indent="-514350">
                  <a:buClr>
                    <a:srgbClr val="C00000"/>
                  </a:buClr>
                  <a:buFont typeface="+mj-lt"/>
                  <a:buAutoNum type="arabicPeriod"/>
                </a:pPr>
                <a:r>
                  <a:rPr lang="id-ID" dirty="0" smtClean="0">
                    <a:solidFill>
                      <a:srgbClr val="002060"/>
                    </a:solidFill>
                  </a:rPr>
                  <a:t>Andi mengendarai mobil 100 km ditempuh dalam waktu 2 jam, sehingga rata-rata kecepatan mobil yang dikendarai Andi adalah :</a:t>
                </a:r>
              </a:p>
              <a:p>
                <a:pPr marL="411348" lvl="1" indent="0">
                  <a:buClr>
                    <a:srgbClr val="C00000"/>
                  </a:buClr>
                  <a:buNone/>
                </a:pPr>
                <a:endParaRPr lang="id-ID" dirty="0" smtClean="0">
                  <a:solidFill>
                    <a:srgbClr val="002060"/>
                  </a:solidFill>
                </a:endParaRPr>
              </a:p>
              <a:p>
                <a:pPr marL="411348" lvl="1" indent="0">
                  <a:buNone/>
                </a:pPr>
                <a:r>
                  <a:rPr lang="id-ID" dirty="0">
                    <a:solidFill>
                      <a:srgbClr val="002060"/>
                    </a:solidFill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100 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km</m:t>
                        </m:r>
                      </m:num>
                      <m:den>
                        <m:r>
                          <a:rPr lang="id-ID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jam</m:t>
                        </m:r>
                      </m:den>
                    </m:f>
                  </m:oMath>
                </a14:m>
                <a:r>
                  <a:rPr lang="id-ID" dirty="0" smtClean="0">
                    <a:solidFill>
                      <a:srgbClr val="00206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50 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km</m:t>
                        </m:r>
                      </m:num>
                      <m:den>
                        <m:r>
                          <a:rPr lang="id-ID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jam</m:t>
                        </m:r>
                      </m:den>
                    </m:f>
                  </m:oMath>
                </a14:m>
                <a:r>
                  <a:rPr lang="id-ID" dirty="0" smtClean="0">
                    <a:solidFill>
                      <a:srgbClr val="002060"/>
                    </a:solidFill>
                  </a:rPr>
                  <a:t> = 50 km/jam </a:t>
                </a:r>
                <a:r>
                  <a:rPr lang="id-ID" sz="1600" dirty="0" smtClean="0">
                    <a:solidFill>
                      <a:srgbClr val="002060"/>
                    </a:solidFill>
                  </a:rPr>
                  <a:t>(dibaca : 50 kilometer per jam)</a:t>
                </a:r>
              </a:p>
              <a:p>
                <a:pPr marL="109693" indent="0">
                  <a:buNone/>
                </a:pPr>
                <a:r>
                  <a:rPr lang="id-ID" sz="2200" dirty="0"/>
                  <a:t>	</a:t>
                </a:r>
                <a:endParaRPr lang="id-ID" sz="2200" dirty="0" smtClean="0"/>
              </a:p>
              <a:p>
                <a:pPr marL="109693" indent="0">
                  <a:buNone/>
                </a:pPr>
                <a:r>
                  <a:rPr lang="id-ID" sz="2200" dirty="0"/>
                  <a:t>	</a:t>
                </a:r>
                <a:r>
                  <a:rPr lang="id-ID" sz="2200" dirty="0" smtClean="0"/>
                  <a:t>Note : kata </a:t>
                </a:r>
                <a:r>
                  <a:rPr lang="id-ID" sz="2200" i="1" dirty="0" smtClean="0"/>
                  <a:t>“per” </a:t>
                </a:r>
                <a:r>
                  <a:rPr lang="id-ID" sz="2200" dirty="0" smtClean="0"/>
                  <a:t>diartikan sebagai </a:t>
                </a:r>
                <a:r>
                  <a:rPr lang="id-ID" sz="2200" i="1" dirty="0" smtClean="0"/>
                  <a:t>“divided by” </a:t>
                </a:r>
                <a:r>
                  <a:rPr lang="id-ID" sz="2200" dirty="0" smtClean="0"/>
                  <a:t>atau </a:t>
                </a:r>
              </a:p>
              <a:p>
                <a:pPr marL="109693" indent="0">
                  <a:buNone/>
                </a:pPr>
                <a:r>
                  <a:rPr lang="id-ID" sz="2200" i="1" dirty="0"/>
                  <a:t>	</a:t>
                </a:r>
                <a:r>
                  <a:rPr lang="id-ID" sz="2200" i="1" dirty="0" smtClean="0"/>
                  <a:t>“for every”</a:t>
                </a:r>
                <a:endParaRPr lang="en-US" sz="2200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8980" y="1340768"/>
                <a:ext cx="8229600" cy="4896544"/>
              </a:xfrm>
              <a:blipFill rotWithShape="0">
                <a:blip r:embed="rId3"/>
                <a:stretch>
                  <a:fillRect t="-1370" r="-1333" b="-1868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040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80" y="764704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SATUAN (</a:t>
            </a:r>
            <a:r>
              <a:rPr lang="id-ID" i="1" dirty="0" smtClean="0"/>
              <a:t>UNITS</a:t>
            </a:r>
            <a:r>
              <a:rPr lang="id-ID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8229600" cy="3960440"/>
          </a:xfrm>
        </p:spPr>
        <p:txBody>
          <a:bodyPr>
            <a:normAutofit/>
          </a:bodyPr>
          <a:lstStyle/>
          <a:p>
            <a:pPr marL="925698" lvl="1" indent="-514350" algn="just">
              <a:buClr>
                <a:srgbClr val="C00000"/>
              </a:buClr>
              <a:buFont typeface="+mj-lt"/>
              <a:buAutoNum type="arabicPeriod" startAt="2"/>
            </a:pPr>
            <a:r>
              <a:rPr lang="id-ID" dirty="0" smtClean="0">
                <a:solidFill>
                  <a:srgbClr val="002060"/>
                </a:solidFill>
              </a:rPr>
              <a:t>Untuk mengukur luas ruang, kita mengalikan panjang dan lebar dari suatu ruang, misal panjangnya 12 meter dan lebarnya 10 meter, maka luas ruangan adalah :</a:t>
            </a:r>
          </a:p>
          <a:p>
            <a:pPr marL="411348" lvl="1" indent="0">
              <a:buClr>
                <a:srgbClr val="C00000"/>
              </a:buClr>
              <a:buNone/>
            </a:pPr>
            <a:endParaRPr lang="id-ID" dirty="0" smtClean="0">
              <a:solidFill>
                <a:srgbClr val="002060"/>
              </a:solidFill>
            </a:endParaRPr>
          </a:p>
          <a:p>
            <a:pPr marL="411348" lvl="1" indent="0">
              <a:buClr>
                <a:srgbClr val="C00000"/>
              </a:buClr>
              <a:buNone/>
            </a:pPr>
            <a:r>
              <a:rPr lang="id-ID" dirty="0" smtClean="0">
                <a:solidFill>
                  <a:srgbClr val="002060"/>
                </a:solidFill>
              </a:rPr>
              <a:t> 	12 meter x 10 meter = 120 (m x m)</a:t>
            </a:r>
          </a:p>
          <a:p>
            <a:pPr marL="411348" lvl="1" indent="0">
              <a:buClr>
                <a:srgbClr val="C00000"/>
              </a:buClr>
              <a:buNone/>
            </a:pPr>
            <a:r>
              <a:rPr lang="id-ID" dirty="0">
                <a:solidFill>
                  <a:srgbClr val="002060"/>
                </a:solidFill>
              </a:rPr>
              <a:t>	</a:t>
            </a:r>
            <a:r>
              <a:rPr lang="id-ID" dirty="0" smtClean="0">
                <a:solidFill>
                  <a:srgbClr val="002060"/>
                </a:solidFill>
              </a:rPr>
              <a:t>			   = 120 m</a:t>
            </a:r>
            <a:r>
              <a:rPr lang="id-ID" sz="2000" baseline="50000" dirty="0" smtClean="0">
                <a:solidFill>
                  <a:srgbClr val="002060"/>
                </a:solidFill>
              </a:rPr>
              <a:t>2 </a:t>
            </a:r>
            <a:endParaRPr lang="id-ID" sz="2000" dirty="0" smtClean="0">
              <a:solidFill>
                <a:srgbClr val="002060"/>
              </a:solidFill>
            </a:endParaRPr>
          </a:p>
          <a:p>
            <a:pPr marL="411348" lvl="1" indent="0">
              <a:buClr>
                <a:srgbClr val="C00000"/>
              </a:buClr>
              <a:buNone/>
            </a:pPr>
            <a:endParaRPr lang="id-ID" sz="2000" dirty="0" smtClean="0">
              <a:solidFill>
                <a:srgbClr val="002060"/>
              </a:solidFill>
            </a:endParaRPr>
          </a:p>
          <a:p>
            <a:pPr marL="411348" lvl="1" indent="0">
              <a:buClr>
                <a:srgbClr val="C00000"/>
              </a:buClr>
              <a:buNone/>
            </a:pPr>
            <a:r>
              <a:rPr lang="id-ID" sz="2000" dirty="0" smtClean="0">
                <a:solidFill>
                  <a:srgbClr val="002060"/>
                </a:solidFill>
              </a:rPr>
              <a:t>	</a:t>
            </a:r>
            <a:r>
              <a:rPr lang="id-ID" dirty="0" smtClean="0">
                <a:solidFill>
                  <a:srgbClr val="002060"/>
                </a:solidFill>
              </a:rPr>
              <a:t>dibaca 120 square meter atau 120 meter persegi</a:t>
            </a:r>
            <a:endParaRPr lang="id-ID" dirty="0">
              <a:solidFill>
                <a:srgbClr val="002060"/>
              </a:solidFill>
            </a:endParaRPr>
          </a:p>
          <a:p>
            <a:pPr marL="411348" lvl="1" indent="0">
              <a:buClr>
                <a:srgbClr val="C00000"/>
              </a:buClr>
              <a:buNone/>
            </a:pPr>
            <a:endParaRPr lang="id-ID" sz="2000" baseline="500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94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10521</TotalTime>
  <Words>1214</Words>
  <Application>Microsoft Office PowerPoint</Application>
  <PresentationFormat>On-screen Show (4:3)</PresentationFormat>
  <Paragraphs>299</Paragraphs>
  <Slides>28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Baskerville Old Face</vt:lpstr>
      <vt:lpstr>Calibri</vt:lpstr>
      <vt:lpstr>Cambria Math</vt:lpstr>
      <vt:lpstr>Comic Sans MS</vt:lpstr>
      <vt:lpstr>Georgia</vt:lpstr>
      <vt:lpstr>Symbol</vt:lpstr>
      <vt:lpstr>Trebuchet MS</vt:lpstr>
      <vt:lpstr>Wingdings</vt:lpstr>
      <vt:lpstr>Wingdings 2</vt:lpstr>
      <vt:lpstr>Urban</vt:lpstr>
      <vt:lpstr>Dasar Logika Matematika</vt:lpstr>
      <vt:lpstr>PowerPoint Presentation</vt:lpstr>
      <vt:lpstr>Objectives</vt:lpstr>
      <vt:lpstr>AKTIVITY : PENCAIRAN ES GLOBAL</vt:lpstr>
      <vt:lpstr>PERMASALAHAN AKIBAT PENCAIRAN ES GLOBAL</vt:lpstr>
      <vt:lpstr>SATUAN (UNITS)</vt:lpstr>
      <vt:lpstr>SATUAN (UNITS)</vt:lpstr>
      <vt:lpstr>SATUAN (UNITS)</vt:lpstr>
      <vt:lpstr>SATUAN (UNITS)</vt:lpstr>
      <vt:lpstr>SATUAN (UNITS)</vt:lpstr>
      <vt:lpstr>SATUAN (UNITS)</vt:lpstr>
      <vt:lpstr>SATUAN (UNITS)</vt:lpstr>
      <vt:lpstr>QUIZ 1 !</vt:lpstr>
      <vt:lpstr>KONVERSI SATUAN</vt:lpstr>
      <vt:lpstr>FAKTOR KONVERSI</vt:lpstr>
      <vt:lpstr>FAKTOR KONVERSI</vt:lpstr>
      <vt:lpstr>FAKTOR KONVERSI</vt:lpstr>
      <vt:lpstr>FAKTOR KONVERSI</vt:lpstr>
      <vt:lpstr>FAKTOR KONVERSI Untuk Square dan Cubic </vt:lpstr>
      <vt:lpstr>FAKTOR KONVERSI Untuk Square dan Cubic </vt:lpstr>
      <vt:lpstr>FAKTOR KONVERSI Untuk Square dan Cubic </vt:lpstr>
      <vt:lpstr>KONVERSI MATA UANG</vt:lpstr>
      <vt:lpstr>KONVERSI MATA UANG</vt:lpstr>
      <vt:lpstr>KONVERSI MATA UANG</vt:lpstr>
      <vt:lpstr>QUIZ 2 !</vt:lpstr>
      <vt:lpstr>JAWABAN QUIZ 2 !</vt:lpstr>
      <vt:lpstr>JAWABAN QUIZ 2 !</vt:lpstr>
      <vt:lpstr>TERIMA KASIH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Pengantar Sistem Informasi</dc:title>
  <dc:creator>Marcello Singadji</dc:creator>
  <cp:lastModifiedBy>Chaerul Anwar</cp:lastModifiedBy>
  <cp:revision>670</cp:revision>
  <dcterms:created xsi:type="dcterms:W3CDTF">2011-09-16T02:11:44Z</dcterms:created>
  <dcterms:modified xsi:type="dcterms:W3CDTF">2019-11-06T23:21:53Z</dcterms:modified>
</cp:coreProperties>
</file>