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256" r:id="rId2"/>
    <p:sldId id="262" r:id="rId3"/>
    <p:sldId id="270" r:id="rId4"/>
    <p:sldId id="271" r:id="rId5"/>
    <p:sldId id="290" r:id="rId6"/>
    <p:sldId id="292" r:id="rId7"/>
    <p:sldId id="293" r:id="rId8"/>
    <p:sldId id="291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3" r:id="rId18"/>
    <p:sldId id="304" r:id="rId19"/>
    <p:sldId id="305" r:id="rId20"/>
    <p:sldId id="289" r:id="rId21"/>
    <p:sldId id="306" r:id="rId22"/>
    <p:sldId id="302" r:id="rId23"/>
    <p:sldId id="269" r:id="rId24"/>
  </p:sldIdLst>
  <p:sldSz cx="9144000" cy="6858000" type="screen4x3"/>
  <p:notesSz cx="6858000" cy="9144000"/>
  <p:defaultTextStyle>
    <a:defPPr>
      <a:defRPr lang="id-ID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0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3D0E5D-772B-4D66-A921-CFC1B6A21B2B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0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12315DE-85C9-4B8C-B952-A18EBAD6942B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872237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Dimulai dengan quiz untuk mengetahui seberapa jauh mahasiswa tentang Proposition &amp; Truth Values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92FB9396-190D-49E9-B0F4-01D18A734F5B}" type="slidenum">
              <a:rPr lang="id-ID" altLang="en-US">
                <a:latin typeface="Calibri" panose="020F0502020204030204" pitchFamily="34" charset="0"/>
              </a:rPr>
              <a:pPr/>
              <a:t>2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0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693"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/>
              <a:t>“if</a:t>
            </a:r>
            <a:r>
              <a:rPr lang="en-US"/>
              <a:t> Bintaro berada di tangerang selatan </a:t>
            </a:r>
            <a:r>
              <a:rPr lang="en-US" b="1"/>
              <a:t>then</a:t>
            </a:r>
            <a:r>
              <a:rPr lang="en-US"/>
              <a:t> Kamu tinggal di bintaro” </a:t>
            </a:r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3090863" algn="l"/>
              </a:tabLst>
              <a:defRPr/>
            </a:pPr>
            <a:r>
              <a:rPr lang="en-US"/>
              <a:t>Converse	: </a:t>
            </a:r>
            <a:r>
              <a:rPr lang="en-US" b="1" u="sng"/>
              <a:t>if</a:t>
            </a:r>
            <a:r>
              <a:rPr lang="en-US" u="sng"/>
              <a:t> Kamu tinggal di bintaro </a:t>
            </a:r>
            <a:r>
              <a:rPr lang="en-US" b="1" u="sng"/>
              <a:t>then</a:t>
            </a:r>
            <a:r>
              <a:rPr lang="en-US" u="sng"/>
              <a:t> Bintaro berada di tangerang selatan</a:t>
            </a:r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3090863" algn="l"/>
              </a:tabLst>
              <a:defRPr/>
            </a:pPr>
            <a:r>
              <a:rPr lang="en-US"/>
              <a:t>Inverse	: </a:t>
            </a:r>
            <a:r>
              <a:rPr lang="en-US" b="1" u="sng"/>
              <a:t>if</a:t>
            </a:r>
            <a:r>
              <a:rPr lang="en-US" u="sng"/>
              <a:t> Bintaro tidak berada di tangerang selatan </a:t>
            </a:r>
            <a:r>
              <a:rPr lang="en-US" b="1" u="sng"/>
              <a:t>then</a:t>
            </a:r>
            <a:r>
              <a:rPr lang="en-US" u="sng"/>
              <a:t> Kamu tidak tinggal di bintaro</a:t>
            </a:r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3090863" algn="l"/>
              </a:tabLst>
              <a:defRPr/>
            </a:pPr>
            <a:r>
              <a:rPr lang="en-US"/>
              <a:t>Contrapositive	: </a:t>
            </a:r>
            <a:r>
              <a:rPr lang="en-US" b="1" u="sng"/>
              <a:t>if</a:t>
            </a:r>
            <a:r>
              <a:rPr lang="en-US" u="sng"/>
              <a:t> Kamu tidak tinggal di bintaro </a:t>
            </a:r>
            <a:r>
              <a:rPr lang="en-US" b="1" u="sng"/>
              <a:t>then</a:t>
            </a:r>
            <a:r>
              <a:rPr lang="en-US" u="sng"/>
              <a:t> Bintaro tidak berada di tangerang selatan</a:t>
            </a:r>
          </a:p>
          <a:p>
            <a:pPr indent="-54847"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3090863" algn="l"/>
              </a:tabLst>
              <a:defRPr/>
            </a:pPr>
            <a:r>
              <a:rPr lang="en-US"/>
              <a:t>----------------------------</a:t>
            </a:r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 startAt="4"/>
              <a:tabLst>
                <a:tab pos="3090863" algn="l"/>
              </a:tabLst>
              <a:defRPr/>
            </a:pPr>
            <a:r>
              <a:rPr lang="en-US"/>
              <a:t>Tempat tinggal kamu di bintaro:  </a:t>
            </a:r>
            <a:r>
              <a:rPr lang="en-US" u="sng"/>
              <a:t>Ya</a:t>
            </a:r>
          </a:p>
          <a:p>
            <a:pPr marL="402207" lvl="1" defTabSz="914107" fontAlgn="auto">
              <a:spcBef>
                <a:spcPts val="0"/>
              </a:spcBef>
              <a:spcAft>
                <a:spcPts val="0"/>
              </a:spcAft>
              <a:tabLst>
                <a:tab pos="3090863" algn="l"/>
              </a:tabLst>
              <a:defRPr/>
            </a:pPr>
            <a:r>
              <a:rPr lang="en-US" b="1"/>
              <a:t>Berdasarkan jawaban d</a:t>
            </a:r>
            <a:r>
              <a:rPr lang="en-US"/>
              <a:t>, maka;</a:t>
            </a:r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  <a:tabLst>
                <a:tab pos="3090863" algn="l"/>
              </a:tabLst>
              <a:defRPr/>
            </a:pPr>
            <a:r>
              <a:rPr lang="en-US"/>
              <a:t>Truth value untuk conditional: </a:t>
            </a:r>
            <a:r>
              <a:rPr lang="en-US" u="sng"/>
              <a:t>True</a:t>
            </a:r>
            <a:endParaRPr lang="en-US"/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  <a:tabLst>
                <a:tab pos="3090863" algn="l"/>
              </a:tabLst>
              <a:defRPr/>
            </a:pPr>
            <a:r>
              <a:rPr lang="en-US"/>
              <a:t>Truth value untuk converse: </a:t>
            </a:r>
            <a:r>
              <a:rPr lang="en-US" u="sng"/>
              <a:t>True</a:t>
            </a:r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  <a:tabLst>
                <a:tab pos="3090863" algn="l"/>
              </a:tabLst>
              <a:defRPr/>
            </a:pPr>
            <a:r>
              <a:rPr lang="en-US"/>
              <a:t>Truth value untuk inverse: </a:t>
            </a:r>
            <a:r>
              <a:rPr lang="en-US" u="sng"/>
              <a:t>True</a:t>
            </a:r>
            <a:r>
              <a:rPr lang="en-US"/>
              <a:t> </a:t>
            </a:r>
            <a:endParaRPr lang="en-US" u="sng"/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  <a:tabLst>
                <a:tab pos="3090863" algn="l"/>
              </a:tabLst>
              <a:defRPr/>
            </a:pPr>
            <a:r>
              <a:rPr lang="en-US"/>
              <a:t>Truth value untuk contrapositive: </a:t>
            </a:r>
            <a:r>
              <a:rPr lang="en-US" u="sng"/>
              <a:t>True</a:t>
            </a:r>
            <a:r>
              <a:rPr lang="en-US"/>
              <a:t> </a:t>
            </a:r>
            <a:endParaRPr lang="en-US" u="sng"/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----------------------------</a:t>
            </a:r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 startAt="4"/>
              <a:tabLst>
                <a:tab pos="3090863" algn="l"/>
              </a:tabLst>
              <a:defRPr/>
            </a:pPr>
            <a:r>
              <a:rPr lang="en-US"/>
              <a:t>Tempat tinggal kamu di bintaro:  </a:t>
            </a:r>
            <a:r>
              <a:rPr lang="en-US" u="sng"/>
              <a:t>Tidak</a:t>
            </a:r>
          </a:p>
          <a:p>
            <a:pPr marL="402207" lvl="1" defTabSz="914107" fontAlgn="auto">
              <a:spcBef>
                <a:spcPts val="0"/>
              </a:spcBef>
              <a:spcAft>
                <a:spcPts val="0"/>
              </a:spcAft>
              <a:tabLst>
                <a:tab pos="3090863" algn="l"/>
              </a:tabLst>
              <a:defRPr/>
            </a:pPr>
            <a:r>
              <a:rPr lang="en-US" b="1"/>
              <a:t>Berdasarkan jawaban d</a:t>
            </a:r>
            <a:r>
              <a:rPr lang="en-US"/>
              <a:t>, maka;</a:t>
            </a:r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  <a:tabLst>
                <a:tab pos="3090863" algn="l"/>
              </a:tabLst>
              <a:defRPr/>
            </a:pPr>
            <a:r>
              <a:rPr lang="en-US"/>
              <a:t>Truth value untuk conditional: </a:t>
            </a:r>
            <a:r>
              <a:rPr lang="en-US" u="sng"/>
              <a:t>False</a:t>
            </a:r>
            <a:endParaRPr lang="en-US"/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  <a:tabLst>
                <a:tab pos="3090863" algn="l"/>
              </a:tabLst>
              <a:defRPr/>
            </a:pPr>
            <a:r>
              <a:rPr lang="en-US"/>
              <a:t>Truth value untuk converse: </a:t>
            </a:r>
            <a:r>
              <a:rPr lang="en-US" u="sng"/>
              <a:t>True</a:t>
            </a:r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  <a:tabLst>
                <a:tab pos="3090863" algn="l"/>
              </a:tabLst>
              <a:defRPr/>
            </a:pPr>
            <a:r>
              <a:rPr lang="en-US"/>
              <a:t>Truth value untuk inverse: </a:t>
            </a:r>
            <a:r>
              <a:rPr lang="en-US" u="sng"/>
              <a:t>True</a:t>
            </a:r>
            <a:r>
              <a:rPr lang="en-US"/>
              <a:t> </a:t>
            </a:r>
            <a:endParaRPr lang="en-US" u="sng"/>
          </a:p>
          <a:p>
            <a:pPr marL="916557" lvl="1" indent="-51435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 startAt="5"/>
              <a:tabLst>
                <a:tab pos="3090863" algn="l"/>
              </a:tabLst>
              <a:defRPr/>
            </a:pPr>
            <a:r>
              <a:rPr lang="en-US"/>
              <a:t>Truth value untuk contrapositive: </a:t>
            </a:r>
            <a:r>
              <a:rPr lang="en-US" u="sng"/>
              <a:t>False</a:t>
            </a:r>
            <a:r>
              <a:rPr lang="en-US"/>
              <a:t> </a:t>
            </a:r>
            <a:endParaRPr lang="en-US" u="sng"/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51D181BE-7134-4A06-9F77-AF89DA722165}" type="slidenum">
              <a:rPr lang="id-ID" altLang="en-US">
                <a:latin typeface="Calibri" panose="020F0502020204030204" pitchFamily="34" charset="0"/>
              </a:rPr>
              <a:pPr/>
              <a:t>21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69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 u="sng">
                <a:sym typeface="Wingdings" panose="05000000000000000000" pitchFamily="2" charset="2"/>
              </a:rPr>
              <a:t>Q if P / Q jika P</a:t>
            </a:r>
          </a:p>
          <a:p>
            <a:pPr>
              <a:spcBef>
                <a:spcPct val="0"/>
              </a:spcBef>
            </a:pPr>
            <a:r>
              <a:rPr lang="en-US" altLang="en-US">
                <a:sym typeface="Wingdings" panose="05000000000000000000" pitchFamily="2" charset="2"/>
              </a:rPr>
              <a:t>Bahasa sehari-hari:</a:t>
            </a:r>
          </a:p>
          <a:p>
            <a:pPr>
              <a:spcBef>
                <a:spcPct val="0"/>
              </a:spcBef>
            </a:pPr>
            <a:r>
              <a:rPr lang="en-US" altLang="en-US">
                <a:sym typeface="Wingdings" panose="05000000000000000000" pitchFamily="2" charset="2"/>
              </a:rPr>
              <a:t>	</a:t>
            </a:r>
            <a:r>
              <a:rPr lang="en-US" altLang="en-US" u="sng">
                <a:sym typeface="Wingdings" panose="05000000000000000000" pitchFamily="2" charset="2"/>
              </a:rPr>
              <a:t>kampung saya akan banjir </a:t>
            </a:r>
            <a:r>
              <a:rPr lang="en-US" altLang="en-US" b="1" u="sng">
                <a:sym typeface="Wingdings" panose="05000000000000000000" pitchFamily="2" charset="2"/>
              </a:rPr>
              <a:t>jika </a:t>
            </a:r>
            <a:r>
              <a:rPr lang="en-US" altLang="en-US" u="sng">
                <a:sym typeface="Wingdings" panose="05000000000000000000" pitchFamily="2" charset="2"/>
              </a:rPr>
              <a:t>Hujan turun lagi</a:t>
            </a:r>
          </a:p>
          <a:p>
            <a:pPr>
              <a:spcBef>
                <a:spcPct val="0"/>
              </a:spcBef>
            </a:pPr>
            <a:r>
              <a:rPr lang="en-US" altLang="en-US"/>
              <a:t>If…then statement:</a:t>
            </a:r>
          </a:p>
          <a:p>
            <a:pPr>
              <a:spcBef>
                <a:spcPct val="0"/>
              </a:spcBef>
            </a:pPr>
            <a:r>
              <a:rPr lang="en-US" altLang="en-US"/>
              <a:t>	</a:t>
            </a:r>
            <a:r>
              <a:rPr lang="en-US" altLang="en-US" b="1" u="sng"/>
              <a:t>if</a:t>
            </a:r>
            <a:r>
              <a:rPr lang="en-US" altLang="en-US" u="sng"/>
              <a:t> hujan turun lagi </a:t>
            </a:r>
            <a:r>
              <a:rPr lang="en-US" altLang="en-US" b="1" u="sng"/>
              <a:t>then</a:t>
            </a:r>
            <a:r>
              <a:rPr lang="en-US" altLang="en-US" u="sng"/>
              <a:t> kampung saya akan banjir</a:t>
            </a:r>
          </a:p>
          <a:p>
            <a:pPr>
              <a:spcBef>
                <a:spcPct val="0"/>
              </a:spcBef>
              <a:buFont typeface="+mj-lt"/>
              <a:buNone/>
            </a:pPr>
            <a:r>
              <a:rPr lang="en-US" altLang="en-US">
                <a:sym typeface="Wingdings" panose="05000000000000000000" pitchFamily="2" charset="2"/>
              </a:rPr>
              <a:t>Penjelasan:</a:t>
            </a:r>
          </a:p>
          <a:p>
            <a:pPr>
              <a:spcBef>
                <a:spcPct val="0"/>
              </a:spcBef>
              <a:buFont typeface="+mj-lt"/>
              <a:buNone/>
            </a:pPr>
            <a:r>
              <a:rPr lang="en-US" altLang="en-US">
                <a:sym typeface="Wingdings" panose="05000000000000000000" pitchFamily="2" charset="2"/>
              </a:rPr>
              <a:t>if…then statement di atas pasti </a:t>
            </a:r>
            <a:r>
              <a:rPr lang="en-US" altLang="en-US" b="1">
                <a:sym typeface="Wingdings" panose="05000000000000000000" pitchFamily="2" charset="2"/>
              </a:rPr>
              <a:t>true</a:t>
            </a:r>
            <a:r>
              <a:rPr lang="en-US" altLang="en-US">
                <a:sym typeface="Wingdings" panose="05000000000000000000" pitchFamily="2" charset="2"/>
              </a:rPr>
              <a:t>, jika ;  </a:t>
            </a:r>
            <a:r>
              <a:rPr lang="en-US" altLang="en-US" b="1" u="sng">
                <a:sym typeface="Wingdings" panose="05000000000000000000" pitchFamily="2" charset="2"/>
              </a:rPr>
              <a:t>kampung saya akan banjir= true</a:t>
            </a:r>
            <a:r>
              <a:rPr lang="en-US" altLang="en-US">
                <a:sym typeface="Wingdings" panose="05000000000000000000" pitchFamily="2" charset="2"/>
              </a:rPr>
              <a:t>. </a:t>
            </a:r>
          </a:p>
          <a:p>
            <a:pPr>
              <a:spcBef>
                <a:spcPct val="0"/>
              </a:spcBef>
              <a:buFont typeface="+mj-lt"/>
              <a:buNone/>
            </a:pPr>
            <a:r>
              <a:rPr lang="en-US" altLang="en-US">
                <a:sym typeface="Wingdings" panose="05000000000000000000" pitchFamily="2" charset="2"/>
              </a:rPr>
              <a:t>If…then statement di atas mungkin bernilai false ?   </a:t>
            </a:r>
            <a:r>
              <a:rPr lang="en-US" altLang="en-US" u="sng">
                <a:sym typeface="Wingdings" panose="05000000000000000000" pitchFamily="2" charset="2"/>
              </a:rPr>
              <a:t>Ya</a:t>
            </a:r>
            <a:r>
              <a:rPr lang="en-US" altLang="en-US">
                <a:sym typeface="Wingdings" panose="05000000000000000000" pitchFamily="2" charset="2"/>
              </a:rPr>
              <a:t> </a:t>
            </a:r>
          </a:p>
          <a:p>
            <a:pPr>
              <a:spcBef>
                <a:spcPct val="0"/>
              </a:spcBef>
              <a:buFont typeface="+mj-lt"/>
              <a:buNone/>
            </a:pPr>
            <a:r>
              <a:rPr lang="en-US" altLang="en-US">
                <a:sym typeface="Wingdings" panose="05000000000000000000" pitchFamily="2" charset="2"/>
              </a:rPr>
              <a:t>Penjelasan :  </a:t>
            </a:r>
            <a:r>
              <a:rPr lang="en-US" altLang="en-US" i="1" u="sng">
                <a:sym typeface="Wingdings" panose="05000000000000000000" pitchFamily="2" charset="2"/>
              </a:rPr>
              <a:t>karena mungkin saja hujan turun lagi tapi kampung saya tidak banjir, sehingga </a:t>
            </a:r>
            <a:r>
              <a:rPr lang="en-US" altLang="en-US" b="1" i="1" u="sng">
                <a:sym typeface="Wingdings" panose="05000000000000000000" pitchFamily="2" charset="2"/>
              </a:rPr>
              <a:t>hujan turun lagi = true</a:t>
            </a:r>
            <a:r>
              <a:rPr lang="en-US" altLang="en-US" i="1" u="sng">
                <a:sym typeface="Wingdings" panose="05000000000000000000" pitchFamily="2" charset="2"/>
              </a:rPr>
              <a:t> tetapi </a:t>
            </a:r>
            <a:r>
              <a:rPr lang="en-US" altLang="en-US" b="1" i="1" u="sng">
                <a:sym typeface="Wingdings" panose="05000000000000000000" pitchFamily="2" charset="2"/>
              </a:rPr>
              <a:t>kampung saya akan banjir = false,</a:t>
            </a:r>
            <a:r>
              <a:rPr lang="en-US" altLang="en-US" i="1" u="sng">
                <a:sym typeface="Wingdings" panose="05000000000000000000" pitchFamily="2" charset="2"/>
              </a:rPr>
              <a:t> </a:t>
            </a:r>
            <a:r>
              <a:rPr lang="sv-SE" altLang="en-US" i="1" u="sng">
                <a:sym typeface="Wingdings" panose="05000000000000000000" pitchFamily="2" charset="2"/>
              </a:rPr>
              <a:t>sehingga:  </a:t>
            </a:r>
            <a:r>
              <a:rPr lang="sv-SE" altLang="en-US" b="1" i="1" u="sng">
                <a:sym typeface="Wingdings" panose="05000000000000000000" pitchFamily="2" charset="2"/>
              </a:rPr>
              <a:t>if hujan turun lagi then kampung saya akan banjir = false</a:t>
            </a:r>
            <a:endParaRPr lang="en-US" altLang="en-US" b="1" u="sng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 typeface="+mj-lt"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</a:pPr>
            <a:r>
              <a:rPr lang="en-US" altLang="en-US" b="1" u="sng">
                <a:sym typeface="Wingdings" panose="05000000000000000000" pitchFamily="2" charset="2"/>
              </a:rPr>
              <a:t>P berarti Q / P implikasi Q</a:t>
            </a:r>
          </a:p>
          <a:p>
            <a:pPr>
              <a:spcBef>
                <a:spcPct val="0"/>
              </a:spcBef>
            </a:pPr>
            <a:r>
              <a:rPr lang="en-US" altLang="en-US">
                <a:sym typeface="Wingdings" panose="05000000000000000000" pitchFamily="2" charset="2"/>
              </a:rPr>
              <a:t>Bahasa sehari-hari:</a:t>
            </a:r>
          </a:p>
          <a:p>
            <a:pPr>
              <a:spcBef>
                <a:spcPct val="0"/>
              </a:spcBef>
            </a:pPr>
            <a:r>
              <a:rPr lang="en-US" altLang="en-US">
                <a:sym typeface="Wingdings" panose="05000000000000000000" pitchFamily="2" charset="2"/>
              </a:rPr>
              <a:t>	</a:t>
            </a:r>
            <a:r>
              <a:rPr lang="en-US" altLang="en-US" u="sng">
                <a:sym typeface="Wingdings" panose="05000000000000000000" pitchFamily="2" charset="2"/>
              </a:rPr>
              <a:t>Hujan turun lagi </a:t>
            </a:r>
            <a:r>
              <a:rPr lang="en-US" altLang="en-US" b="1" u="sng">
                <a:sym typeface="Wingdings" panose="05000000000000000000" pitchFamily="2" charset="2"/>
              </a:rPr>
              <a:t>berarti</a:t>
            </a:r>
            <a:r>
              <a:rPr lang="en-US" altLang="en-US" u="sng">
                <a:sym typeface="Wingdings" panose="05000000000000000000" pitchFamily="2" charset="2"/>
              </a:rPr>
              <a:t> kampung saya akan banjir</a:t>
            </a:r>
            <a:r>
              <a:rPr lang="en-US" altLang="en-US" b="1" u="sng">
                <a:sym typeface="Wingdings" panose="05000000000000000000" pitchFamily="2" charset="2"/>
              </a:rPr>
              <a:t> </a:t>
            </a:r>
            <a:endParaRPr lang="en-US" altLang="en-US" u="sng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</a:pPr>
            <a:r>
              <a:rPr lang="en-US" altLang="en-US"/>
              <a:t>If…then statement:</a:t>
            </a:r>
          </a:p>
          <a:p>
            <a:pPr>
              <a:spcBef>
                <a:spcPct val="0"/>
              </a:spcBef>
            </a:pPr>
            <a:r>
              <a:rPr lang="en-US" altLang="en-US"/>
              <a:t>	</a:t>
            </a:r>
            <a:r>
              <a:rPr lang="en-US" altLang="en-US" b="1" u="sng"/>
              <a:t>if</a:t>
            </a:r>
            <a:r>
              <a:rPr lang="en-US" altLang="en-US" u="sng"/>
              <a:t> hujan turun lagi </a:t>
            </a:r>
            <a:r>
              <a:rPr lang="en-US" altLang="en-US" b="1" u="sng"/>
              <a:t>then</a:t>
            </a:r>
            <a:r>
              <a:rPr lang="en-US" altLang="en-US" u="sng"/>
              <a:t> kampung saya akan banjir</a:t>
            </a:r>
          </a:p>
          <a:p>
            <a:pPr>
              <a:spcBef>
                <a:spcPct val="0"/>
              </a:spcBef>
              <a:buFont typeface="+mj-lt"/>
              <a:buNone/>
            </a:pPr>
            <a:r>
              <a:rPr lang="en-US" altLang="en-US">
                <a:sym typeface="Wingdings" panose="05000000000000000000" pitchFamily="2" charset="2"/>
              </a:rPr>
              <a:t>Penjelasan:</a:t>
            </a:r>
          </a:p>
          <a:p>
            <a:pPr>
              <a:spcBef>
                <a:spcPct val="0"/>
              </a:spcBef>
              <a:buFont typeface="+mj-lt"/>
              <a:buNone/>
            </a:pPr>
            <a:r>
              <a:rPr lang="en-US" altLang="en-US">
                <a:sym typeface="Wingdings" panose="05000000000000000000" pitchFamily="2" charset="2"/>
              </a:rPr>
              <a:t>if…then statement di atas pasti </a:t>
            </a:r>
            <a:r>
              <a:rPr lang="en-US" altLang="en-US" b="1">
                <a:sym typeface="Wingdings" panose="05000000000000000000" pitchFamily="2" charset="2"/>
              </a:rPr>
              <a:t>true</a:t>
            </a:r>
            <a:r>
              <a:rPr lang="en-US" altLang="en-US">
                <a:sym typeface="Wingdings" panose="05000000000000000000" pitchFamily="2" charset="2"/>
              </a:rPr>
              <a:t>, jika ;  </a:t>
            </a:r>
            <a:r>
              <a:rPr lang="en-US" altLang="en-US" b="1" u="sng">
                <a:sym typeface="Wingdings" panose="05000000000000000000" pitchFamily="2" charset="2"/>
              </a:rPr>
              <a:t>kampung saya akan banjir= true</a:t>
            </a:r>
            <a:r>
              <a:rPr lang="en-US" altLang="en-US">
                <a:sym typeface="Wingdings" panose="05000000000000000000" pitchFamily="2" charset="2"/>
              </a:rPr>
              <a:t>. </a:t>
            </a:r>
          </a:p>
          <a:p>
            <a:pPr>
              <a:spcBef>
                <a:spcPct val="0"/>
              </a:spcBef>
              <a:buFont typeface="+mj-lt"/>
              <a:buNone/>
            </a:pPr>
            <a:r>
              <a:rPr lang="en-US" altLang="en-US">
                <a:sym typeface="Wingdings" panose="05000000000000000000" pitchFamily="2" charset="2"/>
              </a:rPr>
              <a:t>If…then statement di atas mungkin bernilai false ?   </a:t>
            </a:r>
            <a:r>
              <a:rPr lang="en-US" altLang="en-US" u="sng">
                <a:sym typeface="Wingdings" panose="05000000000000000000" pitchFamily="2" charset="2"/>
              </a:rPr>
              <a:t>Ya</a:t>
            </a:r>
            <a:r>
              <a:rPr lang="en-US" altLang="en-US">
                <a:sym typeface="Wingdings" panose="05000000000000000000" pitchFamily="2" charset="2"/>
              </a:rPr>
              <a:t> </a:t>
            </a:r>
          </a:p>
          <a:p>
            <a:pPr>
              <a:spcBef>
                <a:spcPct val="0"/>
              </a:spcBef>
              <a:buFont typeface="+mj-lt"/>
              <a:buNone/>
            </a:pPr>
            <a:r>
              <a:rPr lang="en-US" altLang="en-US">
                <a:sym typeface="Wingdings" panose="05000000000000000000" pitchFamily="2" charset="2"/>
              </a:rPr>
              <a:t>Penjelasan :  </a:t>
            </a:r>
            <a:r>
              <a:rPr lang="en-US" altLang="en-US" i="1" u="sng">
                <a:sym typeface="Wingdings" panose="05000000000000000000" pitchFamily="2" charset="2"/>
              </a:rPr>
              <a:t>karena mungkin saja hujan turun lagi tapi kampung saya tidak banjir, sehingga </a:t>
            </a:r>
            <a:r>
              <a:rPr lang="en-US" altLang="en-US" b="1" i="1" u="sng">
                <a:sym typeface="Wingdings" panose="05000000000000000000" pitchFamily="2" charset="2"/>
              </a:rPr>
              <a:t>hujan turun lagi = true</a:t>
            </a:r>
            <a:r>
              <a:rPr lang="en-US" altLang="en-US" i="1" u="sng">
                <a:sym typeface="Wingdings" panose="05000000000000000000" pitchFamily="2" charset="2"/>
              </a:rPr>
              <a:t> tetapi </a:t>
            </a:r>
            <a:r>
              <a:rPr lang="en-US" altLang="en-US" b="1" i="1" u="sng">
                <a:sym typeface="Wingdings" panose="05000000000000000000" pitchFamily="2" charset="2"/>
              </a:rPr>
              <a:t>kampung saya akan banjir = false,</a:t>
            </a:r>
            <a:r>
              <a:rPr lang="en-US" altLang="en-US" i="1" u="sng">
                <a:sym typeface="Wingdings" panose="05000000000000000000" pitchFamily="2" charset="2"/>
              </a:rPr>
              <a:t> </a:t>
            </a:r>
            <a:r>
              <a:rPr lang="sv-SE" altLang="en-US" i="1" u="sng">
                <a:sym typeface="Wingdings" panose="05000000000000000000" pitchFamily="2" charset="2"/>
              </a:rPr>
              <a:t>sehingga:  </a:t>
            </a:r>
            <a:r>
              <a:rPr lang="sv-SE" altLang="en-US" b="1" i="1" u="sng">
                <a:sym typeface="Wingdings" panose="05000000000000000000" pitchFamily="2" charset="2"/>
              </a:rPr>
              <a:t>if hujan turun lagi then kampung saya akan banjir = false</a:t>
            </a:r>
            <a:endParaRPr lang="en-US" altLang="en-US" b="1" u="sng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 typeface="+mj-lt"/>
              <a:buNone/>
            </a:pPr>
            <a:endParaRPr lang="en-US" altLang="en-US" b="1" u="sng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 typeface="+mj-lt"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</a:pPr>
            <a:r>
              <a:rPr lang="en-US" altLang="en-US" b="1" u="sng">
                <a:sym typeface="Wingdings" panose="05000000000000000000" pitchFamily="2" charset="2"/>
              </a:rPr>
              <a:t>Q whenever P</a:t>
            </a:r>
          </a:p>
          <a:p>
            <a:pPr>
              <a:spcBef>
                <a:spcPct val="0"/>
              </a:spcBef>
            </a:pPr>
            <a:r>
              <a:rPr lang="en-US" altLang="en-US">
                <a:sym typeface="Wingdings" panose="05000000000000000000" pitchFamily="2" charset="2"/>
              </a:rPr>
              <a:t>Bahasa sehari-hari:</a:t>
            </a:r>
          </a:p>
          <a:p>
            <a:pPr>
              <a:spcBef>
                <a:spcPct val="0"/>
              </a:spcBef>
            </a:pPr>
            <a:r>
              <a:rPr lang="en-US" altLang="en-US">
                <a:sym typeface="Wingdings" panose="05000000000000000000" pitchFamily="2" charset="2"/>
              </a:rPr>
              <a:t>	</a:t>
            </a:r>
            <a:r>
              <a:rPr lang="en-US" altLang="en-US" u="sng">
                <a:sym typeface="Wingdings" panose="05000000000000000000" pitchFamily="2" charset="2"/>
              </a:rPr>
              <a:t>kampung saya akan banjir </a:t>
            </a:r>
            <a:r>
              <a:rPr lang="en-US" altLang="en-US" b="1" u="sng">
                <a:sym typeface="Wingdings" panose="05000000000000000000" pitchFamily="2" charset="2"/>
              </a:rPr>
              <a:t>sewaktu-waktu </a:t>
            </a:r>
            <a:r>
              <a:rPr lang="en-US" altLang="en-US" u="sng">
                <a:sym typeface="Wingdings" panose="05000000000000000000" pitchFamily="2" charset="2"/>
              </a:rPr>
              <a:t>Hujan turun lagi</a:t>
            </a:r>
          </a:p>
          <a:p>
            <a:pPr>
              <a:spcBef>
                <a:spcPct val="0"/>
              </a:spcBef>
            </a:pPr>
            <a:r>
              <a:rPr lang="en-US" altLang="en-US"/>
              <a:t>If…then statement:</a:t>
            </a:r>
          </a:p>
          <a:p>
            <a:pPr>
              <a:spcBef>
                <a:spcPct val="0"/>
              </a:spcBef>
            </a:pPr>
            <a:r>
              <a:rPr lang="en-US" altLang="en-US"/>
              <a:t>	</a:t>
            </a:r>
            <a:r>
              <a:rPr lang="en-US" altLang="en-US" b="1" u="sng"/>
              <a:t>if</a:t>
            </a:r>
            <a:r>
              <a:rPr lang="en-US" altLang="en-US" u="sng"/>
              <a:t> hujan turun lagi </a:t>
            </a:r>
            <a:r>
              <a:rPr lang="en-US" altLang="en-US" b="1" u="sng"/>
              <a:t>then</a:t>
            </a:r>
            <a:r>
              <a:rPr lang="en-US" altLang="en-US" u="sng"/>
              <a:t> kampung saya akan banjir</a:t>
            </a:r>
          </a:p>
          <a:p>
            <a:pPr>
              <a:spcBef>
                <a:spcPct val="0"/>
              </a:spcBef>
              <a:buFont typeface="+mj-lt"/>
              <a:buNone/>
            </a:pPr>
            <a:r>
              <a:rPr lang="en-US" altLang="en-US">
                <a:sym typeface="Wingdings" panose="05000000000000000000" pitchFamily="2" charset="2"/>
              </a:rPr>
              <a:t>Penjelasan:</a:t>
            </a:r>
          </a:p>
          <a:p>
            <a:pPr>
              <a:spcBef>
                <a:spcPct val="0"/>
              </a:spcBef>
              <a:buFont typeface="+mj-lt"/>
              <a:buNone/>
            </a:pPr>
            <a:r>
              <a:rPr lang="en-US" altLang="en-US">
                <a:sym typeface="Wingdings" panose="05000000000000000000" pitchFamily="2" charset="2"/>
              </a:rPr>
              <a:t>if…then statement di atas pasti </a:t>
            </a:r>
            <a:r>
              <a:rPr lang="en-US" altLang="en-US" b="1">
                <a:sym typeface="Wingdings" panose="05000000000000000000" pitchFamily="2" charset="2"/>
              </a:rPr>
              <a:t>true</a:t>
            </a:r>
            <a:r>
              <a:rPr lang="en-US" altLang="en-US">
                <a:sym typeface="Wingdings" panose="05000000000000000000" pitchFamily="2" charset="2"/>
              </a:rPr>
              <a:t>, jika ;  </a:t>
            </a:r>
            <a:r>
              <a:rPr lang="en-US" altLang="en-US" b="1" u="sng">
                <a:sym typeface="Wingdings" panose="05000000000000000000" pitchFamily="2" charset="2"/>
              </a:rPr>
              <a:t>kampung saya akan banjir= true</a:t>
            </a:r>
            <a:r>
              <a:rPr lang="en-US" altLang="en-US">
                <a:sym typeface="Wingdings" panose="05000000000000000000" pitchFamily="2" charset="2"/>
              </a:rPr>
              <a:t>. </a:t>
            </a:r>
          </a:p>
          <a:p>
            <a:pPr>
              <a:spcBef>
                <a:spcPct val="0"/>
              </a:spcBef>
              <a:buFont typeface="+mj-lt"/>
              <a:buNone/>
            </a:pPr>
            <a:r>
              <a:rPr lang="en-US" altLang="en-US">
                <a:sym typeface="Wingdings" panose="05000000000000000000" pitchFamily="2" charset="2"/>
              </a:rPr>
              <a:t>If…then statement di atas mungkin bernilai false ?   </a:t>
            </a:r>
            <a:r>
              <a:rPr lang="en-US" altLang="en-US" u="sng">
                <a:sym typeface="Wingdings" panose="05000000000000000000" pitchFamily="2" charset="2"/>
              </a:rPr>
              <a:t>Ya</a:t>
            </a:r>
            <a:r>
              <a:rPr lang="en-US" altLang="en-US">
                <a:sym typeface="Wingdings" panose="05000000000000000000" pitchFamily="2" charset="2"/>
              </a:rPr>
              <a:t> </a:t>
            </a:r>
          </a:p>
          <a:p>
            <a:pPr>
              <a:spcBef>
                <a:spcPct val="0"/>
              </a:spcBef>
              <a:buFont typeface="+mj-lt"/>
              <a:buNone/>
            </a:pPr>
            <a:r>
              <a:rPr lang="en-US" altLang="en-US">
                <a:sym typeface="Wingdings" panose="05000000000000000000" pitchFamily="2" charset="2"/>
              </a:rPr>
              <a:t>Penjelasan :  </a:t>
            </a:r>
            <a:r>
              <a:rPr lang="en-US" altLang="en-US" i="1" u="sng">
                <a:sym typeface="Wingdings" panose="05000000000000000000" pitchFamily="2" charset="2"/>
              </a:rPr>
              <a:t>karena mungkin saja hujan turun lagi tapi kampung saya tidak banjir, sehingga </a:t>
            </a:r>
            <a:r>
              <a:rPr lang="en-US" altLang="en-US" b="1" i="1" u="sng">
                <a:sym typeface="Wingdings" panose="05000000000000000000" pitchFamily="2" charset="2"/>
              </a:rPr>
              <a:t>hujan turun lagi = true</a:t>
            </a:r>
            <a:r>
              <a:rPr lang="en-US" altLang="en-US" i="1" u="sng">
                <a:sym typeface="Wingdings" panose="05000000000000000000" pitchFamily="2" charset="2"/>
              </a:rPr>
              <a:t> tetapi </a:t>
            </a:r>
            <a:r>
              <a:rPr lang="en-US" altLang="en-US" b="1" i="1" u="sng">
                <a:sym typeface="Wingdings" panose="05000000000000000000" pitchFamily="2" charset="2"/>
              </a:rPr>
              <a:t>kampung saya akan banjir = false,</a:t>
            </a:r>
            <a:r>
              <a:rPr lang="en-US" altLang="en-US" i="1" u="sng">
                <a:sym typeface="Wingdings" panose="05000000000000000000" pitchFamily="2" charset="2"/>
              </a:rPr>
              <a:t> </a:t>
            </a:r>
            <a:r>
              <a:rPr lang="sv-SE" altLang="en-US" i="1" u="sng">
                <a:sym typeface="Wingdings" panose="05000000000000000000" pitchFamily="2" charset="2"/>
              </a:rPr>
              <a:t>sehingga:  </a:t>
            </a:r>
            <a:r>
              <a:rPr lang="sv-SE" altLang="en-US" b="1" i="1" u="sng">
                <a:sym typeface="Wingdings" panose="05000000000000000000" pitchFamily="2" charset="2"/>
              </a:rPr>
              <a:t>if hujan turun lagi then kampung saya akan banjir = false</a:t>
            </a:r>
            <a:endParaRPr lang="en-US" altLang="en-US" b="1" u="sng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 typeface="+mj-lt"/>
              <a:buNone/>
            </a:pPr>
            <a:endParaRPr lang="en-US" altLang="en-US" b="1" i="1" u="sng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 typeface="+mj-lt"/>
              <a:buNone/>
            </a:pPr>
            <a:endParaRPr lang="en-US" altLang="en-US">
              <a:sym typeface="Wingdings" panose="05000000000000000000" pitchFamily="2" charset="2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B904DC8D-2108-41D7-A034-0D8F55699849}" type="slidenum">
              <a:rPr lang="id-ID" altLang="en-US">
                <a:latin typeface="Calibri" panose="020F0502020204030204" pitchFamily="34" charset="0"/>
              </a:rPr>
              <a:pPr/>
              <a:t>22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7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Statement: “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ABD4875D-DAD7-4B9C-8655-575E33F4E851}" type="slidenum">
              <a:rPr lang="id-ID" altLang="en-US">
                <a:latin typeface="Calibri" panose="020F0502020204030204" pitchFamily="34" charset="0"/>
              </a:rPr>
              <a:pPr/>
              <a:t>3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0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45D39F61-E454-4D0D-B74F-273613B3D5C1}" type="slidenum">
              <a:rPr lang="id-ID" altLang="en-US">
                <a:latin typeface="Calibri" panose="020F0502020204030204" pitchFamily="34" charset="0"/>
              </a:rPr>
              <a:pPr/>
              <a:t>4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7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213C9AB3-C305-4D7E-9C11-CE87CD6E25DF}" type="slidenum">
              <a:rPr lang="id-ID" altLang="en-US">
                <a:latin typeface="Calibri" panose="020F0502020204030204" pitchFamily="34" charset="0"/>
              </a:rPr>
              <a:pPr/>
              <a:t>5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2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Perhatikan kalimat berikut:</a:t>
            </a:r>
          </a:p>
          <a:p>
            <a:pPr marL="0" lvl="2"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ym typeface="Wingdings" panose="05000000000000000000" pitchFamily="2" charset="2"/>
              </a:rPr>
              <a:t>If </a:t>
            </a:r>
            <a:r>
              <a:rPr lang="en-US">
                <a:sym typeface="Wingdings" panose="05000000000000000000" pitchFamily="2" charset="2"/>
              </a:rPr>
              <a:t>Saya sakit flu, </a:t>
            </a:r>
            <a:r>
              <a:rPr lang="en-US" b="1">
                <a:sym typeface="Wingdings" panose="05000000000000000000" pitchFamily="2" charset="2"/>
              </a:rPr>
              <a:t>then </a:t>
            </a:r>
            <a:r>
              <a:rPr lang="en-US">
                <a:sym typeface="Wingdings" panose="05000000000000000000" pitchFamily="2" charset="2"/>
              </a:rPr>
              <a:t>badan saya tidak nyaman</a:t>
            </a:r>
          </a:p>
          <a:p>
            <a:pPr marL="171450" lvl="2" indent="-171450" defTabSz="91410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ym typeface="Wingdings" panose="05000000000000000000" pitchFamily="2" charset="2"/>
              </a:rPr>
              <a:t>Kalau ternyata proposisi </a:t>
            </a:r>
            <a:r>
              <a:rPr lang="en-US" b="1">
                <a:sym typeface="Wingdings" panose="05000000000000000000" pitchFamily="2" charset="2"/>
              </a:rPr>
              <a:t>Saya sakit flu=false</a:t>
            </a:r>
            <a:r>
              <a:rPr lang="en-US">
                <a:sym typeface="Wingdings" panose="05000000000000000000" pitchFamily="2" charset="2"/>
              </a:rPr>
              <a:t>, proposisi </a:t>
            </a:r>
            <a:r>
              <a:rPr lang="en-US" b="1">
                <a:sym typeface="Wingdings" panose="05000000000000000000" pitchFamily="2" charset="2"/>
              </a:rPr>
              <a:t>badan saya tidak nyaman=false</a:t>
            </a:r>
            <a:r>
              <a:rPr lang="en-US">
                <a:sym typeface="Wingdings" panose="05000000000000000000" pitchFamily="2" charset="2"/>
              </a:rPr>
              <a:t>, kalimat </a:t>
            </a:r>
            <a:r>
              <a:rPr lang="en-US" b="1">
                <a:sym typeface="Wingdings" panose="05000000000000000000" pitchFamily="2" charset="2"/>
              </a:rPr>
              <a:t>if…then tersebut = true</a:t>
            </a:r>
            <a:r>
              <a:rPr lang="en-US">
                <a:sym typeface="Wingdings" panose="05000000000000000000" pitchFamily="2" charset="2"/>
              </a:rPr>
              <a:t>. Karena kalau Saya “</a:t>
            </a:r>
            <a:r>
              <a:rPr lang="en-US" i="1">
                <a:sym typeface="Wingdings" panose="05000000000000000000" pitchFamily="2" charset="2"/>
              </a:rPr>
              <a:t>tidak</a:t>
            </a:r>
            <a:r>
              <a:rPr lang="en-US">
                <a:sym typeface="Wingdings" panose="05000000000000000000" pitchFamily="2" charset="2"/>
              </a:rPr>
              <a:t>” sakit flu maka badan saya nyaman (= “</a:t>
            </a:r>
            <a:r>
              <a:rPr lang="en-US" i="1">
                <a:sym typeface="Wingdings" panose="05000000000000000000" pitchFamily="2" charset="2"/>
              </a:rPr>
              <a:t>tidak”</a:t>
            </a:r>
            <a:r>
              <a:rPr lang="en-US">
                <a:sym typeface="Wingdings" panose="05000000000000000000" pitchFamily="2" charset="2"/>
              </a:rPr>
              <a:t> tidak nyaman).</a:t>
            </a:r>
          </a:p>
          <a:p>
            <a:pPr marL="171450" lvl="2" indent="-171450" defTabSz="91410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ym typeface="Wingdings" panose="05000000000000000000" pitchFamily="2" charset="2"/>
              </a:rPr>
              <a:t>Kalau ternyata proposisi </a:t>
            </a:r>
            <a:r>
              <a:rPr lang="en-US" b="1">
                <a:sym typeface="Wingdings" panose="05000000000000000000" pitchFamily="2" charset="2"/>
              </a:rPr>
              <a:t>Saya sakit flu=false</a:t>
            </a:r>
            <a:r>
              <a:rPr lang="en-US">
                <a:sym typeface="Wingdings" panose="05000000000000000000" pitchFamily="2" charset="2"/>
              </a:rPr>
              <a:t>, proposisi </a:t>
            </a:r>
            <a:r>
              <a:rPr lang="en-US" b="1">
                <a:sym typeface="Wingdings" panose="05000000000000000000" pitchFamily="2" charset="2"/>
              </a:rPr>
              <a:t>badan saya tidak nyaman=true</a:t>
            </a:r>
            <a:r>
              <a:rPr lang="en-US">
                <a:sym typeface="Wingdings" panose="05000000000000000000" pitchFamily="2" charset="2"/>
              </a:rPr>
              <a:t>, kalimat </a:t>
            </a:r>
            <a:r>
              <a:rPr lang="en-US" b="1">
                <a:sym typeface="Wingdings" panose="05000000000000000000" pitchFamily="2" charset="2"/>
              </a:rPr>
              <a:t>if…then tersebut = true</a:t>
            </a:r>
            <a:r>
              <a:rPr lang="en-US">
                <a:sym typeface="Wingdings" panose="05000000000000000000" pitchFamily="2" charset="2"/>
              </a:rPr>
              <a:t>. Karena kalau Saya “</a:t>
            </a:r>
            <a:r>
              <a:rPr lang="en-US" i="1">
                <a:sym typeface="Wingdings" panose="05000000000000000000" pitchFamily="2" charset="2"/>
              </a:rPr>
              <a:t>tidak</a:t>
            </a:r>
            <a:r>
              <a:rPr lang="en-US">
                <a:sym typeface="Wingdings" panose="05000000000000000000" pitchFamily="2" charset="2"/>
              </a:rPr>
              <a:t>” sakit flu maka badan saya mungkin untuk tidak nyaman (karena hal yang lain). </a:t>
            </a:r>
          </a:p>
          <a:p>
            <a:pPr marL="171450" lvl="2" indent="-171450" defTabSz="91410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ym typeface="Wingdings" panose="05000000000000000000" pitchFamily="2" charset="2"/>
              </a:rPr>
              <a:t>Kalau ternyata proposisi </a:t>
            </a:r>
            <a:r>
              <a:rPr lang="en-US" b="1">
                <a:sym typeface="Wingdings" panose="05000000000000000000" pitchFamily="2" charset="2"/>
              </a:rPr>
              <a:t>Saya sakit flu=true</a:t>
            </a:r>
            <a:r>
              <a:rPr lang="en-US">
                <a:sym typeface="Wingdings" panose="05000000000000000000" pitchFamily="2" charset="2"/>
              </a:rPr>
              <a:t>, proposisi </a:t>
            </a:r>
            <a:r>
              <a:rPr lang="en-US" b="1">
                <a:sym typeface="Wingdings" panose="05000000000000000000" pitchFamily="2" charset="2"/>
              </a:rPr>
              <a:t>badan saya tidak nyaman=false</a:t>
            </a:r>
            <a:r>
              <a:rPr lang="en-US">
                <a:sym typeface="Wingdings" panose="05000000000000000000" pitchFamily="2" charset="2"/>
              </a:rPr>
              <a:t>, kalimat </a:t>
            </a:r>
            <a:r>
              <a:rPr lang="en-US" b="1">
                <a:sym typeface="Wingdings" panose="05000000000000000000" pitchFamily="2" charset="2"/>
              </a:rPr>
              <a:t>if…then tersebut = false</a:t>
            </a:r>
            <a:r>
              <a:rPr lang="en-US">
                <a:sym typeface="Wingdings" panose="05000000000000000000" pitchFamily="2" charset="2"/>
              </a:rPr>
              <a:t>. Karena kalau Saya sakit flu maka pasti badan saya tidak nyaman.</a:t>
            </a:r>
          </a:p>
          <a:p>
            <a:pPr marL="171450" lvl="2" indent="-171450" defTabSz="91410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ym typeface="Wingdings" panose="05000000000000000000" pitchFamily="2" charset="2"/>
              </a:rPr>
              <a:t>Kalau ternyata proposisi </a:t>
            </a:r>
            <a:r>
              <a:rPr lang="en-US" b="1">
                <a:sym typeface="Wingdings" panose="05000000000000000000" pitchFamily="2" charset="2"/>
              </a:rPr>
              <a:t>Saya sakit flu=true</a:t>
            </a:r>
            <a:r>
              <a:rPr lang="en-US">
                <a:sym typeface="Wingdings" panose="05000000000000000000" pitchFamily="2" charset="2"/>
              </a:rPr>
              <a:t>, proposisi </a:t>
            </a:r>
            <a:r>
              <a:rPr lang="en-US" b="1">
                <a:sym typeface="Wingdings" panose="05000000000000000000" pitchFamily="2" charset="2"/>
              </a:rPr>
              <a:t>badan saya tidak nyaman=true</a:t>
            </a:r>
            <a:r>
              <a:rPr lang="en-US">
                <a:sym typeface="Wingdings" panose="05000000000000000000" pitchFamily="2" charset="2"/>
              </a:rPr>
              <a:t>, kalimat </a:t>
            </a:r>
            <a:r>
              <a:rPr lang="en-US" b="1">
                <a:sym typeface="Wingdings" panose="05000000000000000000" pitchFamily="2" charset="2"/>
              </a:rPr>
              <a:t>if…then tersebut = true</a:t>
            </a:r>
            <a:r>
              <a:rPr lang="en-US">
                <a:sym typeface="Wingdings" panose="05000000000000000000" pitchFamily="2" charset="2"/>
              </a:rPr>
              <a:t>. Karena kalau Saya sakit flu maka badan saya tidak nyaman.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8AEEFA5C-EF7A-4803-9440-EEFC51CA7F90}" type="slidenum">
              <a:rPr lang="id-ID" altLang="en-US">
                <a:latin typeface="Calibri" panose="020F0502020204030204" pitchFamily="34" charset="0"/>
              </a:rPr>
              <a:pPr/>
              <a:t>8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56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10244"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/>
              <a:t>Jawab</a:t>
            </a:r>
            <a:r>
              <a:rPr lang="sv-SE"/>
              <a:t>:</a:t>
            </a:r>
          </a:p>
          <a:p>
            <a:pPr marL="246810" lvl="1"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/>
              <a:t>Proposition: </a:t>
            </a:r>
          </a:p>
          <a:p>
            <a:pPr marL="502758" lvl="2"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/>
              <a:t>P: x – 1 = 2 dan y – 1 = 2</a:t>
            </a:r>
          </a:p>
          <a:p>
            <a:pPr marL="502758" lvl="2"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/>
              <a:t>Q: </a:t>
            </a:r>
            <a:r>
              <a:rPr lang="en-US"/>
              <a:t>x + y + 1 = 7</a:t>
            </a:r>
            <a:endParaRPr lang="sv-SE"/>
          </a:p>
          <a:p>
            <a:pPr marL="246810" lvl="1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  <a:p>
            <a:pPr marL="246810" lvl="1"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/>
              <a:t>Maka agar if P then Q bernilai true, maka Q (</a:t>
            </a:r>
            <a:r>
              <a:rPr lang="en-US"/>
              <a:t>x + y + 1 = 7</a:t>
            </a:r>
            <a:r>
              <a:rPr lang="sv-SE"/>
              <a:t>) harus bernilai true. </a:t>
            </a:r>
          </a:p>
          <a:p>
            <a:pPr marL="246810" lvl="1"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/>
              <a:t>Karena dengan Q bernilai true, apapun nilai P maka ”if P then Q” akan bernilai true.</a:t>
            </a:r>
            <a:endParaRPr lang="en-US"/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0BF45B53-36D4-4D6B-87A4-707901200CCA}" type="slidenum">
              <a:rPr lang="id-ID" altLang="en-US">
                <a:latin typeface="Calibri" panose="020F0502020204030204" pitchFamily="34" charset="0"/>
              </a:rPr>
              <a:pPr/>
              <a:t>11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34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/>
              <a:t>Eating</a:t>
            </a:r>
            <a:r>
              <a:rPr lang="en-US"/>
              <a:t> is a sufficient condition for being </a:t>
            </a:r>
            <a:r>
              <a:rPr lang="en-US" b="1"/>
              <a:t>alive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eating (masih makan) bisa dikatakan alive (masih hidup). </a:t>
            </a:r>
            <a:r>
              <a:rPr lang="en-US" b="1">
                <a:sym typeface="Wingdings" panose="05000000000000000000" pitchFamily="2" charset="2"/>
              </a:rPr>
              <a:t>Eating berarti alive, tapi alive bukan berarti harus eating</a:t>
            </a:r>
            <a:r>
              <a:rPr lang="en-US">
                <a:sym typeface="Wingdings" panose="05000000000000000000" pitchFamily="2" charset="2"/>
              </a:rPr>
              <a:t> (Bukan hanya makan saja yang menyebabkan hidup,  tetapi ada hal lain yang diperlukan untuk hidup).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</a:t>
            </a:r>
            <a:r>
              <a:rPr lang="en-US" b="1"/>
              <a:t>If you are eating then you are alive</a:t>
            </a:r>
            <a:r>
              <a:rPr lang="en-US"/>
              <a:t> </a:t>
            </a:r>
            <a:endParaRPr lang="en-US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if…then statement di atas pasti true jika </a:t>
            </a:r>
            <a:r>
              <a:rPr lang="en-US" b="1">
                <a:sym typeface="Wingdings" panose="05000000000000000000" pitchFamily="2" charset="2"/>
              </a:rPr>
              <a:t>you are alive = true</a:t>
            </a:r>
            <a:r>
              <a:rPr lang="en-US">
                <a:sym typeface="Wingdings" panose="05000000000000000000" pitchFamily="2" charset="2"/>
              </a:rPr>
              <a:t>.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Karena;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kalau </a:t>
            </a:r>
            <a:r>
              <a:rPr lang="en-US" b="1">
                <a:sym typeface="Wingdings" panose="05000000000000000000" pitchFamily="2" charset="2"/>
              </a:rPr>
              <a:t>you are eating = true</a:t>
            </a:r>
            <a:r>
              <a:rPr lang="en-US">
                <a:sym typeface="Wingdings" panose="05000000000000000000" pitchFamily="2" charset="2"/>
              </a:rPr>
              <a:t>, maka </a:t>
            </a:r>
            <a:r>
              <a:rPr lang="en-US" b="1">
                <a:sym typeface="Wingdings" panose="05000000000000000000" pitchFamily="2" charset="2"/>
              </a:rPr>
              <a:t>you are alive tidak boleh false</a:t>
            </a:r>
            <a:r>
              <a:rPr lang="en-US">
                <a:sym typeface="Wingdings" panose="05000000000000000000" pitchFamily="2" charset="2"/>
              </a:rPr>
              <a:t> (Tidak mungkin eating kalau tidak alive).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Kalau </a:t>
            </a:r>
            <a:r>
              <a:rPr lang="en-US" b="1">
                <a:sym typeface="Wingdings" panose="05000000000000000000" pitchFamily="2" charset="2"/>
              </a:rPr>
              <a:t>you are alive = false</a:t>
            </a:r>
            <a:r>
              <a:rPr lang="en-US">
                <a:sym typeface="Wingdings" panose="05000000000000000000" pitchFamily="2" charset="2"/>
              </a:rPr>
              <a:t>, maka </a:t>
            </a:r>
            <a:r>
              <a:rPr lang="en-US" b="1">
                <a:sym typeface="Wingdings" panose="05000000000000000000" pitchFamily="2" charset="2"/>
              </a:rPr>
              <a:t>you are eating</a:t>
            </a:r>
            <a:r>
              <a:rPr lang="en-US">
                <a:sym typeface="Wingdings" panose="05000000000000000000" pitchFamily="2" charset="2"/>
              </a:rPr>
              <a:t> = </a:t>
            </a:r>
            <a:r>
              <a:rPr lang="en-US" b="1">
                <a:sym typeface="Wingdings" panose="05000000000000000000" pitchFamily="2" charset="2"/>
              </a:rPr>
              <a:t>false </a:t>
            </a:r>
            <a:r>
              <a:rPr lang="en-US">
                <a:sym typeface="Wingdings" panose="05000000000000000000" pitchFamily="2" charset="2"/>
              </a:rPr>
              <a:t>(tidak alive pasti tidak eating), agar if…then statement tersebut true. </a:t>
            </a:r>
            <a:endParaRPr lang="en-US" b="1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>
              <a:sym typeface="Wingdings" panose="05000000000000000000" pitchFamily="2" charset="2"/>
            </a:endParaRPr>
          </a:p>
          <a:p>
            <a:pPr marL="228600" indent="-22860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b="1">
                <a:sym typeface="Wingdings" panose="05000000000000000000" pitchFamily="2" charset="2"/>
              </a:rPr>
              <a:t>Tinggal di bogor </a:t>
            </a:r>
            <a:r>
              <a:rPr lang="en-US">
                <a:sym typeface="Wingdings" panose="05000000000000000000" pitchFamily="2" charset="2"/>
              </a:rPr>
              <a:t>dapat dikatakan </a:t>
            </a:r>
            <a:r>
              <a:rPr lang="en-US" b="1">
                <a:sym typeface="Wingdings" panose="05000000000000000000" pitchFamily="2" charset="2"/>
              </a:rPr>
              <a:t>tinggal di jawa barat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b="1">
                <a:sym typeface="Wingdings" panose="05000000000000000000" pitchFamily="2" charset="2"/>
              </a:rPr>
              <a:t>Tinggal di bogor berarti tinggal di jawa barat, tapi tinggal di jawa barat bukan berarti harus tinggal di bogor</a:t>
            </a:r>
            <a:r>
              <a:rPr lang="en-US">
                <a:sym typeface="Wingdings" panose="05000000000000000000" pitchFamily="2" charset="2"/>
              </a:rPr>
              <a:t>. karena bogor berada di jawa barat, tapi bukan hanya bogor yang berada di jawa barat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	</a:t>
            </a:r>
            <a:r>
              <a:rPr lang="sv-SE" b="1"/>
              <a:t>If Kamu tinggal di bogor then Kamu tinggal di jawa barat</a:t>
            </a:r>
            <a:endParaRPr lang="sv-SE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>
                <a:sym typeface="Wingdings" panose="05000000000000000000" pitchFamily="2" charset="2"/>
              </a:rPr>
              <a:t>	if...then statement di atas pasti true jika </a:t>
            </a:r>
            <a:r>
              <a:rPr lang="sv-SE" b="1">
                <a:sym typeface="Wingdings" panose="05000000000000000000" pitchFamily="2" charset="2"/>
              </a:rPr>
              <a:t>Kamu tinggal di jawa barat = true</a:t>
            </a:r>
            <a:r>
              <a:rPr lang="sv-SE">
                <a:sym typeface="Wingdings" panose="05000000000000000000" pitchFamily="2" charset="2"/>
              </a:rPr>
              <a:t>.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>
                <a:sym typeface="Wingdings" panose="05000000000000000000" pitchFamily="2" charset="2"/>
              </a:rPr>
              <a:t>	Karena;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>
                <a:sym typeface="Wingdings" panose="05000000000000000000" pitchFamily="2" charset="2"/>
              </a:rPr>
              <a:t>	kalau </a:t>
            </a:r>
            <a:r>
              <a:rPr lang="sv-SE" b="1">
                <a:sym typeface="Wingdings" panose="05000000000000000000" pitchFamily="2" charset="2"/>
              </a:rPr>
              <a:t>Kamu tinggal di bogor = true</a:t>
            </a:r>
            <a:r>
              <a:rPr lang="sv-SE">
                <a:sym typeface="Wingdings" panose="05000000000000000000" pitchFamily="2" charset="2"/>
              </a:rPr>
              <a:t>, maka </a:t>
            </a:r>
            <a:r>
              <a:rPr lang="sv-SE" b="1">
                <a:sym typeface="Wingdings" panose="05000000000000000000" pitchFamily="2" charset="2"/>
              </a:rPr>
              <a:t>Kamu tinggal di jawab barat tidak boleh false</a:t>
            </a:r>
            <a:r>
              <a:rPr lang="sv-SE">
                <a:sym typeface="Wingdings" panose="05000000000000000000" pitchFamily="2" charset="2"/>
              </a:rPr>
              <a:t> (tidak mungkin kalau tinggal di bogor tapi tidak tinggal di jawa 	barat).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>
                <a:sym typeface="Wingdings" panose="05000000000000000000" pitchFamily="2" charset="2"/>
              </a:rPr>
              <a:t>	Kalau </a:t>
            </a:r>
            <a:r>
              <a:rPr lang="sv-SE" b="1">
                <a:sym typeface="Wingdings" panose="05000000000000000000" pitchFamily="2" charset="2"/>
              </a:rPr>
              <a:t>Kamu tinggal di jawa barat = false</a:t>
            </a:r>
            <a:r>
              <a:rPr lang="sv-SE">
                <a:sym typeface="Wingdings" panose="05000000000000000000" pitchFamily="2" charset="2"/>
              </a:rPr>
              <a:t>, maka </a:t>
            </a:r>
            <a:r>
              <a:rPr lang="sv-SE" b="1">
                <a:sym typeface="Wingdings" panose="05000000000000000000" pitchFamily="2" charset="2"/>
              </a:rPr>
              <a:t>Kamu tinggal di bogor=false </a:t>
            </a:r>
            <a:r>
              <a:rPr lang="sv-SE">
                <a:sym typeface="Wingdings" panose="05000000000000000000" pitchFamily="2" charset="2"/>
              </a:rPr>
              <a:t>(tidak tinggal di jawa barat pasti tidak tinggal di bogor), agar if...then 	statement tersebut true.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8B663232-C65D-42A7-89AC-E03EC832DE49}" type="slidenum">
              <a:rPr lang="id-ID" altLang="en-US">
                <a:latin typeface="Calibri" panose="020F0502020204030204" pitchFamily="34" charset="0"/>
              </a:rPr>
              <a:pPr/>
              <a:t>14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69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/>
              <a:t>Eating</a:t>
            </a:r>
            <a:r>
              <a:rPr lang="en-US"/>
              <a:t> is necessary for being </a:t>
            </a:r>
            <a:r>
              <a:rPr lang="en-US" b="1"/>
              <a:t>alive </a:t>
            </a:r>
            <a:r>
              <a:rPr lang="en-US">
                <a:sym typeface="Wingdings" panose="05000000000000000000" pitchFamily="2" charset="2"/>
              </a:rPr>
              <a:t> eating diperlukan untuk alive (meskipun bukan berarti eating itu satu-satunya yang diperlukan untuk alive, tetapi ada hal lain yang diperlukan untuk alive).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</a:t>
            </a:r>
            <a:r>
              <a:rPr lang="en-US" b="1"/>
              <a:t>If you are alive then you are eating</a:t>
            </a:r>
            <a:r>
              <a:rPr lang="en-US"/>
              <a:t> </a:t>
            </a:r>
            <a:endParaRPr lang="en-US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if…then statement di atas pasti </a:t>
            </a:r>
            <a:r>
              <a:rPr lang="en-US" b="1">
                <a:sym typeface="Wingdings" panose="05000000000000000000" pitchFamily="2" charset="2"/>
              </a:rPr>
              <a:t>true</a:t>
            </a:r>
            <a:r>
              <a:rPr lang="en-US">
                <a:sym typeface="Wingdings" panose="05000000000000000000" pitchFamily="2" charset="2"/>
              </a:rPr>
              <a:t> ; jika </a:t>
            </a:r>
            <a:r>
              <a:rPr lang="en-US" b="1">
                <a:sym typeface="Wingdings" panose="05000000000000000000" pitchFamily="2" charset="2"/>
              </a:rPr>
              <a:t>you are eating= true</a:t>
            </a:r>
            <a:r>
              <a:rPr lang="en-US">
                <a:sym typeface="Wingdings" panose="05000000000000000000" pitchFamily="2" charset="2"/>
              </a:rPr>
              <a:t>.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Karena;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kalau </a:t>
            </a:r>
            <a:r>
              <a:rPr lang="en-US" b="1">
                <a:sym typeface="Wingdings" panose="05000000000000000000" pitchFamily="2" charset="2"/>
              </a:rPr>
              <a:t>you are alive = true</a:t>
            </a:r>
            <a:r>
              <a:rPr lang="en-US">
                <a:sym typeface="Wingdings" panose="05000000000000000000" pitchFamily="2" charset="2"/>
              </a:rPr>
              <a:t>, maka </a:t>
            </a:r>
            <a:r>
              <a:rPr lang="en-US" b="1">
                <a:sym typeface="Wingdings" panose="05000000000000000000" pitchFamily="2" charset="2"/>
              </a:rPr>
              <a:t>you are eating tidak boleh false</a:t>
            </a:r>
            <a:r>
              <a:rPr lang="en-US">
                <a:sym typeface="Wingdings" panose="05000000000000000000" pitchFamily="2" charset="2"/>
              </a:rPr>
              <a:t>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         </a:t>
            </a:r>
            <a:r>
              <a:rPr lang="en-US" b="1" u="sng">
                <a:solidFill>
                  <a:srgbClr val="FF0000"/>
                </a:solidFill>
                <a:sym typeface="Wingdings" panose="05000000000000000000" pitchFamily="2" charset="2"/>
              </a:rPr>
              <a:t>note</a:t>
            </a:r>
            <a:r>
              <a:rPr lang="en-US">
                <a:sym typeface="Wingdings" panose="05000000000000000000" pitchFamily="2" charset="2"/>
              </a:rPr>
              <a:t>: </a:t>
            </a:r>
            <a:r>
              <a:rPr lang="en-US" i="1">
                <a:sym typeface="Wingdings" panose="05000000000000000000" pitchFamily="2" charset="2"/>
              </a:rPr>
              <a:t>if…then statement di atas berarti bisa bernilai </a:t>
            </a:r>
            <a:r>
              <a:rPr lang="en-US" b="1" i="1">
                <a:sym typeface="Wingdings" panose="05000000000000000000" pitchFamily="2" charset="2"/>
              </a:rPr>
              <a:t>false</a:t>
            </a:r>
            <a:r>
              <a:rPr lang="en-US" i="1">
                <a:sym typeface="Wingdings" panose="05000000000000000000" pitchFamily="2" charset="2"/>
              </a:rPr>
              <a:t> , karena; mungkin saja alive tapi no eating (tidak makan), asupan tubuh bisa lewat infus.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Kalau </a:t>
            </a:r>
            <a:r>
              <a:rPr lang="en-US" b="1">
                <a:sym typeface="Wingdings" panose="05000000000000000000" pitchFamily="2" charset="2"/>
              </a:rPr>
              <a:t>you are eating = false</a:t>
            </a:r>
            <a:r>
              <a:rPr lang="en-US">
                <a:sym typeface="Wingdings" panose="05000000000000000000" pitchFamily="2" charset="2"/>
              </a:rPr>
              <a:t>, maka </a:t>
            </a:r>
            <a:r>
              <a:rPr lang="en-US" b="1">
                <a:sym typeface="Wingdings" panose="05000000000000000000" pitchFamily="2" charset="2"/>
              </a:rPr>
              <a:t>you are alive</a:t>
            </a:r>
            <a:r>
              <a:rPr lang="en-US">
                <a:sym typeface="Wingdings" panose="05000000000000000000" pitchFamily="2" charset="2"/>
              </a:rPr>
              <a:t> = </a:t>
            </a:r>
            <a:r>
              <a:rPr lang="en-US" b="1">
                <a:sym typeface="Wingdings" panose="05000000000000000000" pitchFamily="2" charset="2"/>
              </a:rPr>
              <a:t>false</a:t>
            </a:r>
            <a:r>
              <a:rPr lang="en-US">
                <a:sym typeface="Wingdings" panose="05000000000000000000" pitchFamily="2" charset="2"/>
              </a:rPr>
              <a:t>, agar if…then statement tersebut true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(namun kenyataannya </a:t>
            </a:r>
            <a:r>
              <a:rPr lang="en-US" b="1">
                <a:sym typeface="Wingdings" panose="05000000000000000000" pitchFamily="2" charset="2"/>
              </a:rPr>
              <a:t>you are eating = false</a:t>
            </a:r>
            <a:r>
              <a:rPr lang="en-US">
                <a:sym typeface="Wingdings" panose="05000000000000000000" pitchFamily="2" charset="2"/>
              </a:rPr>
              <a:t>, maka belum tentu </a:t>
            </a:r>
            <a:r>
              <a:rPr lang="en-US" b="1">
                <a:sym typeface="Wingdings" panose="05000000000000000000" pitchFamily="2" charset="2"/>
              </a:rPr>
              <a:t>you are alive</a:t>
            </a:r>
            <a:r>
              <a:rPr lang="en-US">
                <a:sym typeface="Wingdings" panose="05000000000000000000" pitchFamily="2" charset="2"/>
              </a:rPr>
              <a:t> = </a:t>
            </a:r>
            <a:r>
              <a:rPr lang="en-US" b="1">
                <a:sym typeface="Wingdings" panose="05000000000000000000" pitchFamily="2" charset="2"/>
              </a:rPr>
              <a:t>false</a:t>
            </a:r>
            <a:r>
              <a:rPr lang="en-US">
                <a:sym typeface="Wingdings" panose="05000000000000000000" pitchFamily="2" charset="2"/>
              </a:rPr>
              <a:t>, alive bisa true tanpa eating, asupan tubuh bisa lewat infus).</a:t>
            </a:r>
            <a:endParaRPr lang="en-US" b="1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>
              <a:sym typeface="Wingdings" panose="05000000000000000000" pitchFamily="2" charset="2"/>
            </a:endParaRPr>
          </a:p>
          <a:p>
            <a:pPr marL="228600" indent="-228600" defTabSz="914107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b="1">
                <a:sym typeface="Wingdings" panose="05000000000000000000" pitchFamily="2" charset="2"/>
              </a:rPr>
              <a:t>Bernafas </a:t>
            </a:r>
            <a:r>
              <a:rPr lang="en-US">
                <a:sym typeface="Wingdings" panose="05000000000000000000" pitchFamily="2" charset="2"/>
              </a:rPr>
              <a:t>diperlukan </a:t>
            </a:r>
            <a:r>
              <a:rPr lang="en-US" b="1">
                <a:sym typeface="Wingdings" panose="05000000000000000000" pitchFamily="2" charset="2"/>
              </a:rPr>
              <a:t>untuk hidup</a:t>
            </a:r>
            <a:r>
              <a:rPr lang="en-US">
                <a:sym typeface="Wingdings" panose="05000000000000000000" pitchFamily="2" charset="2"/>
              </a:rPr>
              <a:t>  karena kalau tidak bernafas pasti tidak hidup.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</a:t>
            </a:r>
            <a:r>
              <a:rPr lang="en-US" b="1"/>
              <a:t>If kamu hidup then kamu bernafas</a:t>
            </a:r>
            <a:r>
              <a:rPr lang="en-US"/>
              <a:t> </a:t>
            </a:r>
            <a:endParaRPr lang="en-US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if…then statement di atas pasti true jika </a:t>
            </a:r>
            <a:r>
              <a:rPr lang="en-US" b="1">
                <a:sym typeface="Wingdings" panose="05000000000000000000" pitchFamily="2" charset="2"/>
              </a:rPr>
              <a:t>kamu bernafas = true</a:t>
            </a:r>
            <a:r>
              <a:rPr lang="en-US">
                <a:sym typeface="Wingdings" panose="05000000000000000000" pitchFamily="2" charset="2"/>
              </a:rPr>
              <a:t>.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Karena;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kalau </a:t>
            </a:r>
            <a:r>
              <a:rPr lang="en-US" b="1">
                <a:sym typeface="Wingdings" panose="05000000000000000000" pitchFamily="2" charset="2"/>
              </a:rPr>
              <a:t>kamu bernafas = true</a:t>
            </a:r>
            <a:r>
              <a:rPr lang="en-US">
                <a:sym typeface="Wingdings" panose="05000000000000000000" pitchFamily="2" charset="2"/>
              </a:rPr>
              <a:t>, maka </a:t>
            </a:r>
            <a:r>
              <a:rPr lang="en-US" b="1">
                <a:sym typeface="Wingdings" panose="05000000000000000000" pitchFamily="2" charset="2"/>
              </a:rPr>
              <a:t>kamu hidup tidak boleh false</a:t>
            </a:r>
            <a:r>
              <a:rPr lang="en-US">
                <a:sym typeface="Wingdings" panose="05000000000000000000" pitchFamily="2" charset="2"/>
              </a:rPr>
              <a:t> (Tidak mungkin bernafas kalau tidak hidup).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Kalau </a:t>
            </a:r>
            <a:r>
              <a:rPr lang="en-US" b="1">
                <a:sym typeface="Wingdings" panose="05000000000000000000" pitchFamily="2" charset="2"/>
              </a:rPr>
              <a:t>kamu hidup = false</a:t>
            </a:r>
            <a:r>
              <a:rPr lang="en-US">
                <a:sym typeface="Wingdings" panose="05000000000000000000" pitchFamily="2" charset="2"/>
              </a:rPr>
              <a:t>, maka </a:t>
            </a:r>
            <a:r>
              <a:rPr lang="en-US" b="1">
                <a:sym typeface="Wingdings" panose="05000000000000000000" pitchFamily="2" charset="2"/>
              </a:rPr>
              <a:t>kamu bernafas</a:t>
            </a:r>
            <a:r>
              <a:rPr lang="en-US">
                <a:sym typeface="Wingdings" panose="05000000000000000000" pitchFamily="2" charset="2"/>
              </a:rPr>
              <a:t> = </a:t>
            </a:r>
            <a:r>
              <a:rPr lang="en-US" b="1">
                <a:sym typeface="Wingdings" panose="05000000000000000000" pitchFamily="2" charset="2"/>
              </a:rPr>
              <a:t>false </a:t>
            </a:r>
            <a:r>
              <a:rPr lang="en-US">
                <a:sym typeface="Wingdings" panose="05000000000000000000" pitchFamily="2" charset="2"/>
              </a:rPr>
              <a:t>(tidak hidup pasti tidak bernafas), agar if…then statement tersebut true. </a:t>
            </a:r>
            <a:endParaRPr lang="en-US" b="1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>
              <a:sym typeface="Wingdings" panose="05000000000000000000" pitchFamily="2" charset="2"/>
            </a:endParaRPr>
          </a:p>
          <a:p>
            <a:pPr indent="-52094"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	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BC2A2CA1-B3E9-48BE-8335-1FB523CC06FE}" type="slidenum">
              <a:rPr lang="id-ID" altLang="en-US">
                <a:latin typeface="Calibri" panose="020F0502020204030204" pitchFamily="34" charset="0"/>
              </a:rPr>
              <a:pPr/>
              <a:t>15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3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b="1"/>
              <a:t>1. More rain </a:t>
            </a:r>
            <a:r>
              <a:rPr lang="en-US"/>
              <a:t>will lead to </a:t>
            </a:r>
            <a:r>
              <a:rPr lang="en-US" b="1"/>
              <a:t>a flood </a:t>
            </a:r>
            <a:r>
              <a:rPr lang="en-US">
                <a:sym typeface="Wingdings" panose="05000000000000000000" pitchFamily="2" charset="2"/>
              </a:rPr>
              <a:t> hujan lagi akan menyebabkan banjir.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</a:t>
            </a:r>
            <a:r>
              <a:rPr lang="en-US" b="1"/>
              <a:t>If there is more rain then there will be a flood</a:t>
            </a:r>
            <a:r>
              <a:rPr lang="en-US"/>
              <a:t> </a:t>
            </a:r>
            <a:endParaRPr lang="en-US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if…then statement di atas pasti </a:t>
            </a:r>
            <a:r>
              <a:rPr lang="en-US" b="1">
                <a:sym typeface="Wingdings" panose="05000000000000000000" pitchFamily="2" charset="2"/>
              </a:rPr>
              <a:t>true</a:t>
            </a:r>
            <a:r>
              <a:rPr lang="en-US">
                <a:sym typeface="Wingdings" panose="05000000000000000000" pitchFamily="2" charset="2"/>
              </a:rPr>
              <a:t> ; jika </a:t>
            </a:r>
            <a:r>
              <a:rPr lang="en-US" b="1">
                <a:sym typeface="Wingdings" panose="05000000000000000000" pitchFamily="2" charset="2"/>
              </a:rPr>
              <a:t>there will be a flood= true</a:t>
            </a:r>
            <a:r>
              <a:rPr lang="en-US">
                <a:sym typeface="Wingdings" panose="05000000000000000000" pitchFamily="2" charset="2"/>
              </a:rPr>
              <a:t>.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Karena;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kalau </a:t>
            </a:r>
            <a:r>
              <a:rPr lang="en-US" b="1"/>
              <a:t>there is more rain</a:t>
            </a:r>
            <a:r>
              <a:rPr lang="en-US" b="1">
                <a:sym typeface="Wingdings" panose="05000000000000000000" pitchFamily="2" charset="2"/>
              </a:rPr>
              <a:t> = true</a:t>
            </a:r>
            <a:r>
              <a:rPr lang="en-US">
                <a:sym typeface="Wingdings" panose="05000000000000000000" pitchFamily="2" charset="2"/>
              </a:rPr>
              <a:t>, maka </a:t>
            </a:r>
            <a:r>
              <a:rPr lang="en-US" b="1"/>
              <a:t>there will be a flood</a:t>
            </a:r>
            <a:r>
              <a:rPr lang="en-US" b="1">
                <a:sym typeface="Wingdings" panose="05000000000000000000" pitchFamily="2" charset="2"/>
              </a:rPr>
              <a:t> tidak boleh false</a:t>
            </a:r>
            <a:r>
              <a:rPr lang="en-US">
                <a:sym typeface="Wingdings" panose="05000000000000000000" pitchFamily="2" charset="2"/>
              </a:rPr>
              <a:t>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          </a:t>
            </a:r>
            <a:r>
              <a:rPr lang="en-US" b="1" u="sng">
                <a:sym typeface="Wingdings" panose="05000000000000000000" pitchFamily="2" charset="2"/>
              </a:rPr>
              <a:t>note</a:t>
            </a:r>
            <a:r>
              <a:rPr lang="en-US">
                <a:sym typeface="Wingdings" panose="05000000000000000000" pitchFamily="2" charset="2"/>
              </a:rPr>
              <a:t>: </a:t>
            </a:r>
            <a:r>
              <a:rPr lang="en-US" i="1">
                <a:sym typeface="Wingdings" panose="05000000000000000000" pitchFamily="2" charset="2"/>
              </a:rPr>
              <a:t>if…then statement di atas berarti bisa bernilai </a:t>
            </a:r>
            <a:r>
              <a:rPr lang="en-US" b="1" i="1">
                <a:sym typeface="Wingdings" panose="05000000000000000000" pitchFamily="2" charset="2"/>
              </a:rPr>
              <a:t>false</a:t>
            </a:r>
            <a:r>
              <a:rPr lang="en-US" i="1">
                <a:sym typeface="Wingdings" panose="05000000000000000000" pitchFamily="2" charset="2"/>
              </a:rPr>
              <a:t> , karena; mungkin saja more rain tapi flood (hujan lagi tapi tidak banjir).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Kalau </a:t>
            </a:r>
            <a:r>
              <a:rPr lang="en-US" b="1"/>
              <a:t>there will be a flood</a:t>
            </a:r>
            <a:r>
              <a:rPr lang="en-US" b="1">
                <a:sym typeface="Wingdings" panose="05000000000000000000" pitchFamily="2" charset="2"/>
              </a:rPr>
              <a:t> = false</a:t>
            </a:r>
            <a:r>
              <a:rPr lang="en-US">
                <a:sym typeface="Wingdings" panose="05000000000000000000" pitchFamily="2" charset="2"/>
              </a:rPr>
              <a:t>, maka </a:t>
            </a:r>
            <a:r>
              <a:rPr lang="en-US" b="1"/>
              <a:t>there is more rain</a:t>
            </a:r>
            <a:r>
              <a:rPr lang="en-US">
                <a:sym typeface="Wingdings" panose="05000000000000000000" pitchFamily="2" charset="2"/>
              </a:rPr>
              <a:t> = </a:t>
            </a:r>
            <a:r>
              <a:rPr lang="en-US" b="1">
                <a:sym typeface="Wingdings" panose="05000000000000000000" pitchFamily="2" charset="2"/>
              </a:rPr>
              <a:t>false</a:t>
            </a:r>
            <a:r>
              <a:rPr lang="en-US">
                <a:sym typeface="Wingdings" panose="05000000000000000000" pitchFamily="2" charset="2"/>
              </a:rPr>
              <a:t>, agar if…then statement tersebut true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(namun kenyataannya </a:t>
            </a:r>
            <a:r>
              <a:rPr lang="en-US" b="1"/>
              <a:t>there will be a flood</a:t>
            </a:r>
            <a:r>
              <a:rPr lang="en-US" b="1">
                <a:sym typeface="Wingdings" panose="05000000000000000000" pitchFamily="2" charset="2"/>
              </a:rPr>
              <a:t> = false</a:t>
            </a:r>
            <a:r>
              <a:rPr lang="en-US">
                <a:sym typeface="Wingdings" panose="05000000000000000000" pitchFamily="2" charset="2"/>
              </a:rPr>
              <a:t>, maka belum tentu </a:t>
            </a:r>
            <a:r>
              <a:rPr lang="en-US" b="1"/>
              <a:t>there is more rain</a:t>
            </a:r>
            <a:r>
              <a:rPr lang="en-US">
                <a:sym typeface="Wingdings" panose="05000000000000000000" pitchFamily="2" charset="2"/>
              </a:rPr>
              <a:t> = </a:t>
            </a:r>
            <a:r>
              <a:rPr lang="en-US" b="1">
                <a:sym typeface="Wingdings" panose="05000000000000000000" pitchFamily="2" charset="2"/>
              </a:rPr>
              <a:t>false</a:t>
            </a:r>
            <a:r>
              <a:rPr lang="en-US">
                <a:sym typeface="Wingdings" panose="05000000000000000000" pitchFamily="2" charset="2"/>
              </a:rPr>
              <a:t>, bisa saja </a:t>
            </a:r>
            <a:r>
              <a:rPr lang="en-US" b="1">
                <a:sym typeface="Wingdings" panose="05000000000000000000" pitchFamily="2" charset="2"/>
              </a:rPr>
              <a:t>there is more rain</a:t>
            </a:r>
            <a:r>
              <a:rPr lang="en-US">
                <a:sym typeface="Wingdings" panose="05000000000000000000" pitchFamily="2" charset="2"/>
              </a:rPr>
              <a:t> tapi </a:t>
            </a:r>
            <a:r>
              <a:rPr lang="en-US" b="1">
                <a:sym typeface="Wingdings" panose="05000000000000000000" pitchFamily="2" charset="2"/>
              </a:rPr>
              <a:t>no flood</a:t>
            </a:r>
            <a:r>
              <a:rPr lang="en-US">
                <a:sym typeface="Wingdings" panose="05000000000000000000" pitchFamily="2" charset="2"/>
              </a:rPr>
              <a:t>  ).</a:t>
            </a:r>
            <a:endParaRPr lang="en-US" b="1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b="1">
                <a:sym typeface="Wingdings" panose="05000000000000000000" pitchFamily="2" charset="2"/>
              </a:rPr>
              <a:t>2. Bernafas </a:t>
            </a:r>
            <a:r>
              <a:rPr lang="en-US">
                <a:sym typeface="Wingdings" panose="05000000000000000000" pitchFamily="2" charset="2"/>
              </a:rPr>
              <a:t>diperlukan </a:t>
            </a:r>
            <a:r>
              <a:rPr lang="en-US" b="1">
                <a:sym typeface="Wingdings" panose="05000000000000000000" pitchFamily="2" charset="2"/>
              </a:rPr>
              <a:t>untuk hidup</a:t>
            </a:r>
            <a:r>
              <a:rPr lang="en-US">
                <a:sym typeface="Wingdings" panose="05000000000000000000" pitchFamily="2" charset="2"/>
              </a:rPr>
              <a:t>  karena kalau tidak bernafas pasti tidak hidup.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</a:t>
            </a:r>
            <a:r>
              <a:rPr lang="en-US" b="1"/>
              <a:t>If kamu hidup then kamu bernafas</a:t>
            </a:r>
            <a:r>
              <a:rPr lang="en-US"/>
              <a:t> </a:t>
            </a:r>
            <a:endParaRPr lang="en-US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if…then statement di atas pasti true jika </a:t>
            </a:r>
            <a:r>
              <a:rPr lang="en-US" b="1">
                <a:sym typeface="Wingdings" panose="05000000000000000000" pitchFamily="2" charset="2"/>
              </a:rPr>
              <a:t>kamu bernafas = true</a:t>
            </a:r>
            <a:r>
              <a:rPr lang="en-US">
                <a:sym typeface="Wingdings" panose="05000000000000000000" pitchFamily="2" charset="2"/>
              </a:rPr>
              <a:t>.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Karena;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kalau </a:t>
            </a:r>
            <a:r>
              <a:rPr lang="en-US" b="1">
                <a:sym typeface="Wingdings" panose="05000000000000000000" pitchFamily="2" charset="2"/>
              </a:rPr>
              <a:t>kamu bernafas = true</a:t>
            </a:r>
            <a:r>
              <a:rPr lang="en-US">
                <a:sym typeface="Wingdings" panose="05000000000000000000" pitchFamily="2" charset="2"/>
              </a:rPr>
              <a:t>, maka </a:t>
            </a:r>
            <a:r>
              <a:rPr lang="en-US" b="1">
                <a:sym typeface="Wingdings" panose="05000000000000000000" pitchFamily="2" charset="2"/>
              </a:rPr>
              <a:t>kamu hidup tidak boleh false</a:t>
            </a:r>
            <a:r>
              <a:rPr lang="en-US">
                <a:sym typeface="Wingdings" panose="05000000000000000000" pitchFamily="2" charset="2"/>
              </a:rPr>
              <a:t> (Tidak mungkin bernafas kalau tidak hidup). 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>
                <a:sym typeface="Wingdings" panose="05000000000000000000" pitchFamily="2" charset="2"/>
              </a:rPr>
              <a:t>	Kalau </a:t>
            </a:r>
            <a:r>
              <a:rPr lang="en-US" b="1">
                <a:sym typeface="Wingdings" panose="05000000000000000000" pitchFamily="2" charset="2"/>
              </a:rPr>
              <a:t>kamu hidup = false</a:t>
            </a:r>
            <a:r>
              <a:rPr lang="en-US">
                <a:sym typeface="Wingdings" panose="05000000000000000000" pitchFamily="2" charset="2"/>
              </a:rPr>
              <a:t>, maka </a:t>
            </a:r>
            <a:r>
              <a:rPr lang="en-US" b="1">
                <a:sym typeface="Wingdings" panose="05000000000000000000" pitchFamily="2" charset="2"/>
              </a:rPr>
              <a:t>kamu bernafas</a:t>
            </a:r>
            <a:r>
              <a:rPr lang="en-US">
                <a:sym typeface="Wingdings" panose="05000000000000000000" pitchFamily="2" charset="2"/>
              </a:rPr>
              <a:t> = </a:t>
            </a:r>
            <a:r>
              <a:rPr lang="en-US" b="1">
                <a:sym typeface="Wingdings" panose="05000000000000000000" pitchFamily="2" charset="2"/>
              </a:rPr>
              <a:t>false </a:t>
            </a:r>
            <a:r>
              <a:rPr lang="en-US">
                <a:sym typeface="Wingdings" panose="05000000000000000000" pitchFamily="2" charset="2"/>
              </a:rPr>
              <a:t>(tidak hidup pasti tidak bernafas), agar if…then statement tersebut true. </a:t>
            </a:r>
            <a:endParaRPr lang="en-US" b="1">
              <a:sym typeface="Wingdings" panose="05000000000000000000" pitchFamily="2" charset="2"/>
            </a:endParaRP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>
              <a:sym typeface="Wingdings" panose="05000000000000000000" pitchFamily="2" charset="2"/>
            </a:endParaRPr>
          </a:p>
          <a:p>
            <a:pPr indent="-52094"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	</a:t>
            </a:r>
          </a:p>
          <a:p>
            <a:pPr indent="-52094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/>
              <a:t>2. Bernafas </a:t>
            </a:r>
            <a:r>
              <a:rPr lang="en-US"/>
              <a:t>diperlukan </a:t>
            </a:r>
            <a:r>
              <a:rPr lang="en-US" b="1"/>
              <a:t>hidup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	If Kamu hidup then Kamu bernafas</a:t>
            </a:r>
          </a:p>
          <a:p>
            <a:pPr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864BC22F-5724-4EBD-9795-560375CCC526}" type="slidenum">
              <a:rPr lang="id-ID" altLang="en-US">
                <a:latin typeface="Calibri" panose="020F0502020204030204" pitchFamily="34" charset="0"/>
              </a:rPr>
              <a:pPr/>
              <a:t>16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3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5038725"/>
            <a:ext cx="18288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506CD-FDD1-4B79-B46D-327B59381A79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FD8D59-C772-4CEE-9B2D-8924C2BE7436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2261655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1ABB-E4AD-4B68-9377-40C2EA4F4B86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FBCF8-B0A0-456D-87F1-B301F83CB756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942060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CEB38-4D48-4A8E-A757-75845AFEE17D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7669D-05E8-401A-948E-67CB7471F060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7302956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-23813"/>
            <a:ext cx="8121650" cy="357188"/>
          </a:xfrm>
          <a:prstGeom prst="rect">
            <a:avLst/>
          </a:prstGeom>
        </p:spPr>
        <p:txBody>
          <a:bodyPr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07" fontAlgn="auto">
              <a:spcAft>
                <a:spcPts val="0"/>
              </a:spcAft>
              <a:defRPr/>
            </a:pPr>
            <a:endParaRPr lang="en-US" sz="1200" i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FC576-A8AF-43D3-A3BB-96F5BA75E8D2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83908-95EC-43E2-ABAE-D47C0CAFB8FF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147912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6B5D-2DAF-4A4C-B7E5-458966504DED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0231F-02A9-4A4E-BACA-3D6640EC18E2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9087974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F9ADE-2914-4725-BA5A-9128479DFE67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7A377-BCD5-4F85-9084-0B877A63F6D9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1908910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A8B5AB-855A-4571-AD0C-A002D54D840B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73BAD2-4B9B-4838-BB61-B3ABD231352D}" type="slidenum">
              <a:rPr lang="id-ID" altLang="en-US"/>
              <a:pPr/>
              <a:t>‹#›</a:t>
            </a:fld>
            <a:endParaRPr lang="id-ID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3885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A8D6-9731-449B-9A57-5103BA69E936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9CA8-226A-4E2E-87B1-0B14869F17A8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0568802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3EE9-B5D5-478C-92EA-4F2DF056461F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6E84E-30B0-4F4A-BAB8-429CF32E61BA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54828818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D6DA-3770-490F-8E7D-EFA4A5467961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F4F34-3CFD-4D14-A77A-CF1931DC4C02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29795022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48B3-9BB8-4659-9865-0537EA48CC90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7D517-5F55-4DB9-B213-509E9EDA5994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8738104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43100"/>
            <a:ext cx="8229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defTabSz="914107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4065C7-54A1-4C7D-BF36-E0EC471BDD1D}" type="datetimeFigureOut">
              <a:rPr lang="id-ID"/>
              <a:pPr>
                <a:defRPr/>
              </a:pPr>
              <a:t>27/08/2019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defTabSz="914107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8E87978A-816E-458C-9126-A2824721BF7F}" type="slidenum">
              <a:rPr lang="id-ID" altLang="en-US"/>
              <a:pPr/>
              <a:t>‹#›</a:t>
            </a:fld>
            <a:endParaRPr lang="id-ID" altLang="en-US"/>
          </a:p>
        </p:txBody>
      </p:sp>
      <p:pic>
        <p:nvPicPr>
          <p:cNvPr id="1044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914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56" r:id="rId3"/>
    <p:sldLayoutId id="2147483857" r:id="rId4"/>
    <p:sldLayoutId id="2147483865" r:id="rId5"/>
    <p:sldLayoutId id="2147483866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9BBB59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7925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9BBB59"/>
        </a:buClr>
        <a:buFont typeface="Georgia" panose="02040502050405020303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hZYKv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hlAES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Logika Matematika</a:t>
            </a:r>
            <a:endParaRPr lang="id-ID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r>
              <a:rPr lang="en-US" altLang="en-US"/>
              <a:t>Proposition &amp; Truth Values </a:t>
            </a:r>
          </a:p>
          <a:p>
            <a:pPr marL="63500"/>
            <a:r>
              <a:rPr lang="en-US" altLang="en-US"/>
              <a:t>(Pernyataan &amp; Nilai Kebenaran) 2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57200" y="5084763"/>
            <a:ext cx="4884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i="1" err="1">
                <a:solidFill>
                  <a:schemeClr val="tx2"/>
                </a:solidFill>
              </a:rPr>
              <a:t>Oleh</a:t>
            </a:r>
            <a:r>
              <a:rPr lang="en-US" altLang="en-US" i="1">
                <a:solidFill>
                  <a:schemeClr val="tx2"/>
                </a:solidFill>
              </a:rPr>
              <a:t>: Team </a:t>
            </a:r>
            <a:r>
              <a:rPr lang="en-US" altLang="en-US" i="1" err="1">
                <a:solidFill>
                  <a:schemeClr val="tx2"/>
                </a:solidFill>
              </a:rPr>
              <a:t>Dosen</a:t>
            </a:r>
            <a:r>
              <a:rPr lang="en-US" altLang="en-US" i="1">
                <a:solidFill>
                  <a:schemeClr val="tx2"/>
                </a:solidFill>
              </a:rPr>
              <a:t> </a:t>
            </a:r>
            <a:r>
              <a:rPr lang="en-US" altLang="en-US" i="1" err="1">
                <a:solidFill>
                  <a:schemeClr val="tx2"/>
                </a:solidFill>
              </a:rPr>
              <a:t>Dasar</a:t>
            </a:r>
            <a:r>
              <a:rPr lang="en-US" altLang="en-US" i="1">
                <a:solidFill>
                  <a:schemeClr val="tx2"/>
                </a:solidFill>
              </a:rPr>
              <a:t> </a:t>
            </a:r>
            <a:r>
              <a:rPr lang="en-US" altLang="en-US" i="1" err="1">
                <a:solidFill>
                  <a:schemeClr val="tx2"/>
                </a:solidFill>
              </a:rPr>
              <a:t>Logika</a:t>
            </a:r>
            <a:r>
              <a:rPr lang="en-US" altLang="en-US" i="1">
                <a:solidFill>
                  <a:schemeClr val="tx2"/>
                </a:solidFill>
              </a:rPr>
              <a:t> </a:t>
            </a:r>
            <a:r>
              <a:rPr lang="en-US" altLang="en-US" i="1" err="1">
                <a:solidFill>
                  <a:schemeClr val="tx2"/>
                </a:solidFill>
              </a:rPr>
              <a:t>Matematika</a:t>
            </a:r>
            <a:endParaRPr lang="id-ID" altLang="en-US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Contoh truth values pada if…then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/>
              <a:t>If</a:t>
            </a:r>
            <a:r>
              <a:rPr lang="en-US"/>
              <a:t> 3 - 2 = 1 </a:t>
            </a:r>
            <a:r>
              <a:rPr lang="en-US" b="1"/>
              <a:t>then</a:t>
            </a:r>
            <a:r>
              <a:rPr lang="en-US"/>
              <a:t> 3 - 1 = 2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v-SE"/>
              <a:t>u: 3 - 2 = 1 : true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v-SE"/>
              <a:t>v: 3 – 1 = 2 : true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v-SE"/>
              <a:t>Maka: </a:t>
            </a:r>
            <a:r>
              <a:rPr lang="sv-SE" b="1"/>
              <a:t>if u then v : true</a:t>
            </a:r>
            <a:endParaRPr lang="en-US"/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/>
              <a:t>If</a:t>
            </a:r>
            <a:r>
              <a:rPr lang="en-US"/>
              <a:t> 3 - 2 = 1 </a:t>
            </a:r>
            <a:r>
              <a:rPr lang="en-US" b="1"/>
              <a:t>then</a:t>
            </a:r>
            <a:r>
              <a:rPr lang="en-US"/>
              <a:t> 7 - 3 = 2 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v-SE"/>
              <a:t>u: 3 - 2 = 1 : true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v-SE"/>
              <a:t>v: 7 – 3 = 2 : false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v-SE"/>
              <a:t>Maka: </a:t>
            </a:r>
            <a:r>
              <a:rPr lang="sv-SE" b="1"/>
              <a:t>if u then v : false</a:t>
            </a:r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/>
              <a:t>If</a:t>
            </a:r>
            <a:r>
              <a:rPr lang="en-US"/>
              <a:t> burung bisa terbang </a:t>
            </a:r>
            <a:r>
              <a:rPr lang="en-US" b="1"/>
              <a:t>then</a:t>
            </a:r>
            <a:r>
              <a:rPr lang="en-US"/>
              <a:t> gajah bisa terbang</a:t>
            </a:r>
          </a:p>
          <a:p>
            <a:pPr marL="667299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A: burung bisa terbang : true</a:t>
            </a:r>
          </a:p>
          <a:p>
            <a:pPr marL="667299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B: </a:t>
            </a:r>
            <a:r>
              <a:rPr lang="en-US" noProof="1"/>
              <a:t>gajah bisa terbang</a:t>
            </a:r>
            <a:r>
              <a:rPr lang="en-US"/>
              <a:t>: false</a:t>
            </a:r>
          </a:p>
          <a:p>
            <a:pPr marL="667299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err="1"/>
              <a:t>Maka</a:t>
            </a:r>
            <a:r>
              <a:rPr lang="en-US"/>
              <a:t>: </a:t>
            </a:r>
            <a:r>
              <a:rPr lang="en-US" b="1"/>
              <a:t>if A then B : false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/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/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Latihan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43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/>
              <a:t>If  x - 1= 2 dan y - 1 = 2, then x + y + 1 = 7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v-SE"/>
              <a:t>Agar if...then statement di atas pasti bernilai true, pilih salah satu dari proposition berikut yang harus bernilai true!</a:t>
            </a:r>
          </a:p>
          <a:p>
            <a:pPr marL="1161063" lvl="2" indent="-4572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/>
              <a:t>P: x - 1= 2 dan y - 1 = 2 </a:t>
            </a:r>
          </a:p>
          <a:p>
            <a:pPr marL="1161063" lvl="2" indent="-4572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sv-SE"/>
              <a:t>Q: x + y + 1 = 7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endParaRPr lang="sv-SE"/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v-SE"/>
              <a:t>Berikan penjelasan atas pilihan anda!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endParaRPr lang="sv-SE"/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Alternative Phrasings of Conditional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Dalam bahasa sehari-hari sering kita temui statement yang sebenarnya merupakan if…then statement, perhatikan contoh berikut:</a:t>
            </a:r>
          </a:p>
          <a:p>
            <a:pPr lvl="1"/>
            <a:r>
              <a:rPr lang="en-US" altLang="en-US"/>
              <a:t>Saya tidak akan kembali kalau saya pergi</a:t>
            </a:r>
          </a:p>
          <a:p>
            <a:pPr marL="676275" lvl="2" indent="0">
              <a:buFont typeface="Wingdings 2" panose="05020102010507070707" pitchFamily="18" charset="2"/>
              <a:buNone/>
            </a:pPr>
            <a:r>
              <a:rPr lang="en-US" altLang="en-US"/>
              <a:t>Dalam if…then statement:</a:t>
            </a:r>
          </a:p>
          <a:p>
            <a:pPr marL="676275" lvl="2" indent="0">
              <a:buFont typeface="Wingdings 2" panose="05020102010507070707" pitchFamily="18" charset="2"/>
              <a:buNone/>
            </a:pPr>
            <a:r>
              <a:rPr lang="en-US" altLang="en-US" b="1"/>
              <a:t>If</a:t>
            </a:r>
            <a:r>
              <a:rPr lang="en-US" altLang="en-US"/>
              <a:t> Saya pergi </a:t>
            </a:r>
            <a:r>
              <a:rPr lang="en-US" altLang="en-US" b="1"/>
              <a:t>then</a:t>
            </a:r>
            <a:r>
              <a:rPr lang="en-US" altLang="en-US"/>
              <a:t> Saya tidak akan kembali</a:t>
            </a:r>
          </a:p>
          <a:p>
            <a:pPr lvl="1"/>
            <a:r>
              <a:rPr lang="en-US" altLang="en-US"/>
              <a:t>Turun hujan lagi akan terjadi banjir</a:t>
            </a:r>
          </a:p>
          <a:p>
            <a:pPr marL="676275" lvl="2" indent="0">
              <a:buFont typeface="Wingdings 2" panose="05020102010507070707" pitchFamily="18" charset="2"/>
              <a:buNone/>
            </a:pPr>
            <a:r>
              <a:rPr lang="en-US" altLang="en-US"/>
              <a:t>Dalam if…then statement:</a:t>
            </a:r>
          </a:p>
          <a:p>
            <a:pPr marL="676275" lvl="2" indent="0">
              <a:buFont typeface="Wingdings 2" panose="05020102010507070707" pitchFamily="18" charset="2"/>
              <a:buNone/>
            </a:pPr>
            <a:r>
              <a:rPr lang="en-US" altLang="en-US" b="1"/>
              <a:t>If</a:t>
            </a:r>
            <a:r>
              <a:rPr lang="en-US" altLang="en-US"/>
              <a:t> Turun hujan lagi </a:t>
            </a:r>
            <a:r>
              <a:rPr lang="en-US" altLang="en-US" b="1"/>
              <a:t>then</a:t>
            </a:r>
            <a:r>
              <a:rPr lang="en-US" altLang="en-US"/>
              <a:t> akan terjadi banjir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Alternative Phrasings of Conditional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Berikut adalah Alternative Phrasing dari</a:t>
            </a:r>
          </a:p>
          <a:p>
            <a:pPr marL="45720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/>
              <a:t> </a:t>
            </a:r>
            <a:r>
              <a:rPr lang="en-US" b="1"/>
              <a:t>if  </a:t>
            </a:r>
            <a:r>
              <a:rPr lang="en-US"/>
              <a:t>P</a:t>
            </a:r>
            <a:r>
              <a:rPr lang="en-US" b="1"/>
              <a:t> then </a:t>
            </a:r>
            <a:r>
              <a:rPr lang="en-US"/>
              <a:t>Q  :</a:t>
            </a:r>
          </a:p>
          <a:p>
            <a:pPr marL="923249" lvl="2" indent="-21938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/>
              <a:t>P is </a:t>
            </a:r>
            <a:r>
              <a:rPr lang="en-US" b="1"/>
              <a:t>sufficient for </a:t>
            </a:r>
            <a:r>
              <a:rPr lang="en-US"/>
              <a:t>Q (=P “mencukupi untuk” / “dapat dikatakan” / “Artinya” Q)</a:t>
            </a:r>
          </a:p>
          <a:p>
            <a:pPr marL="923249" lvl="2" indent="-21938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/>
              <a:t>Q is </a:t>
            </a:r>
            <a:r>
              <a:rPr lang="en-US" b="1"/>
              <a:t>necessary for </a:t>
            </a:r>
            <a:r>
              <a:rPr lang="en-US"/>
              <a:t>P (=Q “diperlukan untuk” P)</a:t>
            </a:r>
          </a:p>
          <a:p>
            <a:pPr marL="923249" lvl="2" indent="-21938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/>
              <a:t>P </a:t>
            </a:r>
            <a:r>
              <a:rPr lang="en-US" b="1"/>
              <a:t>will lead to</a:t>
            </a:r>
            <a:r>
              <a:rPr lang="en-US"/>
              <a:t> Q (=P “akan menyebabkan” Q)</a:t>
            </a:r>
          </a:p>
          <a:p>
            <a:pPr marL="923249" lvl="2" indent="-21938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/>
              <a:t>Q </a:t>
            </a:r>
            <a:r>
              <a:rPr lang="en-US" b="1"/>
              <a:t>if</a:t>
            </a:r>
            <a:r>
              <a:rPr lang="en-US"/>
              <a:t> P (=Q “jika” P)</a:t>
            </a:r>
          </a:p>
          <a:p>
            <a:pPr marL="923249" lvl="2" indent="-21938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/>
              <a:t>P </a:t>
            </a:r>
            <a:r>
              <a:rPr lang="en-US" b="1"/>
              <a:t>implies</a:t>
            </a:r>
            <a:r>
              <a:rPr lang="en-US"/>
              <a:t> Q (=P “berarti” Q atau P “implikasi” Q)</a:t>
            </a:r>
          </a:p>
          <a:p>
            <a:pPr marL="923249" lvl="2" indent="-21938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/>
              <a:t>Q </a:t>
            </a:r>
            <a:r>
              <a:rPr lang="en-US" b="1"/>
              <a:t>whenever</a:t>
            </a:r>
            <a:r>
              <a:rPr lang="en-US"/>
              <a:t> P (=Q “kapan saja” / “sewaktu-waktu” / “setiap kali” P)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Contoh Alternative Phrasing untuk if…then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324350"/>
          </a:xfrm>
        </p:spPr>
        <p:txBody>
          <a:bodyPr>
            <a:normAutofit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P is sufficient for Q</a:t>
            </a:r>
          </a:p>
          <a:p>
            <a:pPr marL="809625" lvl="1" indent="-40798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/>
              <a:t>Eating</a:t>
            </a:r>
            <a:r>
              <a:rPr lang="en-US"/>
              <a:t> is a sufficient condition for being </a:t>
            </a:r>
            <a:r>
              <a:rPr lang="en-US" b="1"/>
              <a:t>alive</a:t>
            </a:r>
          </a:p>
          <a:p>
            <a:pPr marL="86201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If you are eating then you are alive</a:t>
            </a:r>
          </a:p>
          <a:p>
            <a:pPr marL="86201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Jelaskan logikanya!</a:t>
            </a:r>
          </a:p>
          <a:p>
            <a:pPr marL="809625" lvl="1" indent="-3984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/>
              <a:t>Tinggal di bogor </a:t>
            </a:r>
            <a:r>
              <a:rPr lang="en-US"/>
              <a:t>dapat dikatakan </a:t>
            </a:r>
            <a:r>
              <a:rPr lang="en-US" b="1"/>
              <a:t>tinggal di jawa barat</a:t>
            </a:r>
          </a:p>
          <a:p>
            <a:pPr marL="809625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If Kamu tinggal di bogor then Kamu tinggal di jawa barat</a:t>
            </a:r>
          </a:p>
          <a:p>
            <a:pPr marL="809625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Jelaskan logikanya!</a:t>
            </a:r>
          </a:p>
          <a:p>
            <a:pPr marL="658157" lvl="1" indent="-246809" fontAlgn="auto">
              <a:spcAft>
                <a:spcPts val="0"/>
              </a:spcAft>
              <a:buFont typeface="Georgia"/>
              <a:buChar char="▫"/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Contoh Alternative Phrasing untuk if…then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324350"/>
          </a:xfrm>
        </p:spPr>
        <p:txBody>
          <a:bodyPr>
            <a:normAutofit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Q is necessary for P</a:t>
            </a:r>
          </a:p>
          <a:p>
            <a:pPr marL="796925" lvl="1" indent="-39528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/>
              <a:t>Eating</a:t>
            </a:r>
            <a:r>
              <a:rPr lang="en-US"/>
              <a:t> is necessary for being </a:t>
            </a:r>
            <a:r>
              <a:rPr lang="en-US" b="1"/>
              <a:t>alive</a:t>
            </a:r>
          </a:p>
          <a:p>
            <a:pPr marL="86201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If you are alive then you are eating</a:t>
            </a:r>
          </a:p>
          <a:p>
            <a:pPr marL="86201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Jelaskan logikanya!</a:t>
            </a:r>
          </a:p>
          <a:p>
            <a:pPr marL="796925" lvl="1" indent="-3857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/>
              <a:t>Bernafas </a:t>
            </a:r>
            <a:r>
              <a:rPr lang="en-US"/>
              <a:t>diperlukan </a:t>
            </a:r>
            <a:r>
              <a:rPr lang="en-US" b="1"/>
              <a:t>untuk hidup</a:t>
            </a:r>
          </a:p>
          <a:p>
            <a:pPr marL="866775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If Kamu hidup then Kamu bernafas</a:t>
            </a:r>
          </a:p>
          <a:p>
            <a:pPr marL="866775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Jelaskan logikanya!</a:t>
            </a:r>
          </a:p>
          <a:p>
            <a:pPr marL="658157" lvl="1" indent="-246809" fontAlgn="auto">
              <a:spcAft>
                <a:spcPts val="0"/>
              </a:spcAft>
              <a:buFont typeface="Georgia"/>
              <a:buChar char="▫"/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Contoh Alternative Phrasing untuk if…then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324350"/>
          </a:xfrm>
        </p:spPr>
        <p:txBody>
          <a:bodyPr>
            <a:normAutofit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P will lead to Q (=P “akan menyebabkan” Q)</a:t>
            </a:r>
          </a:p>
          <a:p>
            <a:pPr marL="796925" lvl="1" indent="-395288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/>
              <a:t>More rain </a:t>
            </a:r>
            <a:r>
              <a:rPr lang="en-US"/>
              <a:t>will lead to </a:t>
            </a:r>
            <a:r>
              <a:rPr lang="en-US" b="1"/>
              <a:t>a flood</a:t>
            </a:r>
          </a:p>
          <a:p>
            <a:pPr marL="86201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If there is more rain then there will be a flood</a:t>
            </a:r>
          </a:p>
          <a:p>
            <a:pPr marL="86201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Jelaskan logikanya!</a:t>
            </a:r>
          </a:p>
          <a:p>
            <a:pPr marL="796925" lvl="1" indent="-38576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/>
              <a:t>Bernafas </a:t>
            </a:r>
            <a:r>
              <a:rPr lang="en-US"/>
              <a:t>diperlukan </a:t>
            </a:r>
            <a:r>
              <a:rPr lang="en-US" b="1"/>
              <a:t>untuk hidup</a:t>
            </a:r>
          </a:p>
          <a:p>
            <a:pPr marL="866775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If Kamu bernafas then Kamu hidup </a:t>
            </a:r>
          </a:p>
          <a:p>
            <a:pPr marL="866775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Jelaskan logikanya!</a:t>
            </a:r>
          </a:p>
          <a:p>
            <a:pPr marL="658157" lvl="1" indent="-246809" fontAlgn="auto">
              <a:spcAft>
                <a:spcPts val="0"/>
              </a:spcAft>
              <a:buFont typeface="Georgia"/>
              <a:buChar char="▫"/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/>
              <a:t>Converse</a:t>
            </a:r>
            <a:r>
              <a:rPr lang="en-US"/>
              <a:t>, Inverse, &amp; Contrapositive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Urutan/posisi proposition dalam suatu conditional (if…then) sangat berpengaruh.</a:t>
            </a:r>
          </a:p>
          <a:p>
            <a:endParaRPr lang="en-US" altLang="en-US"/>
          </a:p>
          <a:p>
            <a:r>
              <a:rPr lang="en-US" altLang="en-US"/>
              <a:t>Converse merupakan suatu conditional dimana posisi tiap proposition ditukar.</a:t>
            </a:r>
          </a:p>
          <a:p>
            <a:pPr marL="666750" lvl="2" indent="0">
              <a:buFont typeface="Wingdings 2" panose="05020102010507070707" pitchFamily="18" charset="2"/>
              <a:buNone/>
            </a:pPr>
            <a:r>
              <a:rPr lang="en-US" altLang="en-US"/>
              <a:t>Conditional	: if P then Q</a:t>
            </a:r>
          </a:p>
          <a:p>
            <a:pPr marL="666750" lvl="2" indent="0">
              <a:buFont typeface="Wingdings 2" panose="05020102010507070707" pitchFamily="18" charset="2"/>
              <a:buNone/>
            </a:pPr>
            <a:r>
              <a:rPr lang="en-US" altLang="en-US"/>
              <a:t>Converse-nya	: if Q then P  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Converse, </a:t>
            </a:r>
            <a:r>
              <a:rPr lang="en-US" b="1"/>
              <a:t>Inverse</a:t>
            </a:r>
            <a:r>
              <a:rPr lang="en-US"/>
              <a:t>, &amp; </a:t>
            </a:r>
            <a:r>
              <a:rPr lang="en-US" b="1"/>
              <a:t>Contrapositive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Inverse merupakan suatu conditional dimana tiap proposition adalah negation.</a:t>
            </a:r>
          </a:p>
          <a:p>
            <a:pPr marL="666750" lvl="2" indent="0">
              <a:buFont typeface="Wingdings 2" panose="05020102010507070707" pitchFamily="18" charset="2"/>
              <a:buNone/>
            </a:pPr>
            <a:r>
              <a:rPr lang="en-US" altLang="en-US"/>
              <a:t>Conditional	: if P then Q</a:t>
            </a:r>
          </a:p>
          <a:p>
            <a:pPr marL="666750" lvl="2" indent="0">
              <a:buFont typeface="Wingdings 2" panose="05020102010507070707" pitchFamily="18" charset="2"/>
              <a:buNone/>
            </a:pPr>
            <a:r>
              <a:rPr lang="en-US" altLang="en-US"/>
              <a:t>Inverse-nya	: if ~P then ~Q  </a:t>
            </a:r>
          </a:p>
          <a:p>
            <a:endParaRPr lang="en-US" altLang="en-US"/>
          </a:p>
          <a:p>
            <a:r>
              <a:rPr lang="en-US" altLang="en-US"/>
              <a:t>Contrapositive merupakan inverse dari converse.</a:t>
            </a:r>
          </a:p>
          <a:p>
            <a:pPr marL="666750" lvl="2" indent="0">
              <a:buFont typeface="Wingdings 2" panose="05020102010507070707" pitchFamily="18" charset="2"/>
              <a:buNone/>
            </a:pPr>
            <a:r>
              <a:rPr lang="en-US" altLang="en-US"/>
              <a:t>Conditional	: if P then Q</a:t>
            </a:r>
          </a:p>
          <a:p>
            <a:pPr marL="666750" lvl="2" indent="0">
              <a:buFont typeface="Wingdings 2" panose="05020102010507070707" pitchFamily="18" charset="2"/>
              <a:buNone/>
            </a:pPr>
            <a:r>
              <a:rPr lang="en-US" altLang="en-US"/>
              <a:t>Converse-nya	: if Q then P</a:t>
            </a:r>
          </a:p>
          <a:p>
            <a:pPr marL="666750" lvl="2" indent="0">
              <a:buFont typeface="Wingdings 2" panose="05020102010507070707" pitchFamily="18" charset="2"/>
              <a:buNone/>
            </a:pPr>
            <a:r>
              <a:rPr lang="en-US" altLang="en-US"/>
              <a:t>Contrapositive-ya	: if ~Q then ~P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66800"/>
          </a:xfrm>
        </p:spPr>
        <p:txBody>
          <a:bodyPr/>
          <a:lstStyle/>
          <a:p>
            <a:r>
              <a:rPr lang="en-US" altLang="en-US"/>
              <a:t>Contoh &amp; Truth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229600" cy="4324350"/>
          </a:xfrm>
        </p:spPr>
        <p:txBody>
          <a:bodyPr>
            <a:normAutofit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If you are sleeping then you are breathing</a:t>
            </a:r>
          </a:p>
          <a:p>
            <a:pPr marL="344488" lvl="2" indent="0" fontAlgn="auto">
              <a:spcAft>
                <a:spcPts val="0"/>
              </a:spcAft>
              <a:buFont typeface="Wingdings 2"/>
              <a:buNone/>
              <a:tabLst>
                <a:tab pos="2293938" algn="l"/>
              </a:tabLst>
              <a:defRPr/>
            </a:pPr>
            <a:r>
              <a:rPr lang="en-US" sz="2000" b="1"/>
              <a:t>Converse	</a:t>
            </a:r>
            <a:r>
              <a:rPr lang="en-US" sz="2000"/>
              <a:t>: If you are breathing then you are sleeping </a:t>
            </a:r>
          </a:p>
          <a:p>
            <a:pPr marL="344488" lvl="2" indent="0" fontAlgn="auto">
              <a:spcAft>
                <a:spcPts val="0"/>
              </a:spcAft>
              <a:buFont typeface="Wingdings 2"/>
              <a:buNone/>
              <a:tabLst>
                <a:tab pos="2293938" algn="l"/>
              </a:tabLst>
              <a:defRPr/>
            </a:pPr>
            <a:r>
              <a:rPr lang="en-US" sz="2000" b="1"/>
              <a:t>Inverse</a:t>
            </a:r>
            <a:r>
              <a:rPr lang="en-US" sz="2000"/>
              <a:t>	: If you are not sleeping then you are not breathing</a:t>
            </a:r>
          </a:p>
          <a:p>
            <a:pPr marL="344488" lvl="2" indent="0" fontAlgn="auto">
              <a:spcAft>
                <a:spcPts val="0"/>
              </a:spcAft>
              <a:buFont typeface="Wingdings 2"/>
              <a:buNone/>
              <a:tabLst>
                <a:tab pos="2293938" algn="l"/>
              </a:tabLst>
              <a:defRPr/>
            </a:pPr>
            <a:r>
              <a:rPr lang="en-US" sz="2000" b="1"/>
              <a:t>Contrapositive	</a:t>
            </a:r>
            <a:r>
              <a:rPr lang="en-US" sz="2000"/>
              <a:t>: If you are not breathing then you are not sleeping </a:t>
            </a:r>
          </a:p>
          <a:p>
            <a:pPr marL="667299" lvl="2" indent="0"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  <a:p>
            <a:pPr marL="344488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/>
              <a:t>Truth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188" y="3746500"/>
          <a:ext cx="8075612" cy="2203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1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62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282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38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0083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~P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~Q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If P then Q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If Q then P</a:t>
                      </a:r>
                    </a:p>
                    <a:p>
                      <a:pPr algn="ctr"/>
                      <a:r>
                        <a:rPr lang="en-US" sz="1400"/>
                        <a:t>(Converse)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If ~P then ~Q</a:t>
                      </a:r>
                    </a:p>
                    <a:p>
                      <a:pPr algn="ctr"/>
                      <a:r>
                        <a:rPr lang="en-US" sz="1400"/>
                        <a:t>(Inverse)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If ~Q then ~P</a:t>
                      </a:r>
                    </a:p>
                    <a:p>
                      <a:pPr algn="ctr"/>
                      <a:r>
                        <a:rPr lang="en-US" sz="1400"/>
                        <a:t>(Contrapositive)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2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11638" y="4437063"/>
            <a:ext cx="360362" cy="1512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0425" y="4437063"/>
            <a:ext cx="360363" cy="1512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67625" y="4437063"/>
            <a:ext cx="360363" cy="15128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1775" y="4437063"/>
            <a:ext cx="360363" cy="15128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0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Elbow Connector 9"/>
          <p:cNvCxnSpPr>
            <a:endCxn id="7" idx="2"/>
          </p:cNvCxnSpPr>
          <p:nvPr/>
        </p:nvCxnSpPr>
        <p:spPr>
          <a:xfrm>
            <a:off x="2951163" y="5949950"/>
            <a:ext cx="4897437" cy="12700"/>
          </a:xfrm>
          <a:prstGeom prst="bentConnector4">
            <a:avLst>
              <a:gd name="adj1" fmla="val -208"/>
              <a:gd name="adj2" fmla="val 2903283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0"/>
            <a:endCxn id="6" idx="0"/>
          </p:cNvCxnSpPr>
          <p:nvPr/>
        </p:nvCxnSpPr>
        <p:spPr>
          <a:xfrm rot="5400000" flipH="1" flipV="1">
            <a:off x="5256213" y="3573463"/>
            <a:ext cx="12700" cy="1727200"/>
          </a:xfrm>
          <a:prstGeom prst="bentConnector3">
            <a:avLst>
              <a:gd name="adj1" fmla="val 8055740"/>
            </a:avLst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81513" y="3284538"/>
            <a:ext cx="1587500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1200" i="1">
                <a:solidFill>
                  <a:srgbClr val="C00000"/>
                </a:solidFill>
              </a:rPr>
              <a:t>Logically equivalent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81513" y="6176963"/>
            <a:ext cx="15875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1200" i="1">
                <a:solidFill>
                  <a:srgbClr val="C00000"/>
                </a:solidFill>
              </a:rPr>
              <a:t>Logically equivalent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981075"/>
            <a:ext cx="43910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QUIZ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Quiz 1 (link: </a:t>
            </a:r>
            <a:r>
              <a:rPr lang="en-US" u="sng">
                <a:hlinkClick r:id="rId3"/>
              </a:rPr>
              <a:t>http://goo.gl/hZYKvS</a:t>
            </a:r>
            <a:r>
              <a:rPr lang="en-US"/>
              <a:t> )</a:t>
            </a:r>
            <a:br>
              <a:rPr lang="en-US"/>
            </a:br>
            <a:r>
              <a:rPr lang="en-US" sz="2700"/>
              <a:t>(Waktu Pengerjaan: 10 Menit)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4870450"/>
          </a:xfrm>
        </p:spPr>
        <p:txBody>
          <a:bodyPr>
            <a:normAutofit fontScale="92500" lnSpcReduction="10000"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Conditional: </a:t>
            </a:r>
            <a:endParaRPr lang="en-US" b="1"/>
          </a:p>
          <a:p>
            <a:pPr marL="109693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/>
              <a:t>“if</a:t>
            </a:r>
            <a:r>
              <a:rPr lang="en-US"/>
              <a:t> Bintaro berada di tangerang selatan </a:t>
            </a:r>
            <a:r>
              <a:rPr lang="en-US" b="1"/>
              <a:t>then</a:t>
            </a:r>
            <a:r>
              <a:rPr lang="en-US"/>
              <a:t> Kamu tinggal di bintaro” </a:t>
            </a:r>
          </a:p>
          <a:p>
            <a:pPr marL="916557" lvl="1" indent="-514350" fontAlgn="auto">
              <a:spcAft>
                <a:spcPts val="0"/>
              </a:spcAft>
              <a:buFont typeface="+mj-lt"/>
              <a:buAutoNum type="alphaLcParenR"/>
              <a:tabLst>
                <a:tab pos="3090863" algn="l"/>
              </a:tabLst>
              <a:defRPr/>
            </a:pPr>
            <a:r>
              <a:rPr lang="en-US"/>
              <a:t>Converse	: ______________________</a:t>
            </a:r>
          </a:p>
          <a:p>
            <a:pPr marL="916557" lvl="1" indent="-514350" fontAlgn="auto">
              <a:spcAft>
                <a:spcPts val="0"/>
              </a:spcAft>
              <a:buFont typeface="+mj-lt"/>
              <a:buAutoNum type="alphaLcParenR"/>
              <a:tabLst>
                <a:tab pos="3090863" algn="l"/>
              </a:tabLst>
              <a:defRPr/>
            </a:pPr>
            <a:r>
              <a:rPr lang="en-US"/>
              <a:t>Inverse	: ______________________</a:t>
            </a:r>
          </a:p>
          <a:p>
            <a:pPr marL="916557" lvl="1" indent="-514350" fontAlgn="auto">
              <a:spcAft>
                <a:spcPts val="0"/>
              </a:spcAft>
              <a:buFont typeface="+mj-lt"/>
              <a:buAutoNum type="alphaLcParenR"/>
              <a:tabLst>
                <a:tab pos="3090863" algn="l"/>
              </a:tabLst>
              <a:defRPr/>
            </a:pPr>
            <a:r>
              <a:rPr lang="en-US"/>
              <a:t>Contrapositive	: ______________________</a:t>
            </a:r>
          </a:p>
          <a:p>
            <a:pPr marL="916557" lvl="1" indent="-514350" fontAlgn="auto">
              <a:spcAft>
                <a:spcPts val="0"/>
              </a:spcAft>
              <a:buFont typeface="+mj-lt"/>
              <a:buAutoNum type="alphaLcParenR"/>
              <a:tabLst>
                <a:tab pos="3090863" algn="l"/>
              </a:tabLst>
              <a:defRPr/>
            </a:pPr>
            <a:r>
              <a:rPr lang="en-US"/>
              <a:t>Tempat tinggal kamu di bintaro:  </a:t>
            </a:r>
            <a:r>
              <a:rPr lang="en-US" u="sng"/>
              <a:t>Ya</a:t>
            </a:r>
            <a:r>
              <a:rPr lang="en-US"/>
              <a:t> / </a:t>
            </a:r>
            <a:r>
              <a:rPr lang="en-US" u="sng"/>
              <a:t>Tidak</a:t>
            </a:r>
          </a:p>
          <a:p>
            <a:pPr marL="402207" lvl="1" indent="0" fontAlgn="auto">
              <a:spcAft>
                <a:spcPts val="0"/>
              </a:spcAft>
              <a:buFont typeface="Georgia"/>
              <a:buNone/>
              <a:tabLst>
                <a:tab pos="3090863" algn="l"/>
              </a:tabLst>
              <a:defRPr/>
            </a:pPr>
            <a:r>
              <a:rPr lang="en-US" b="1"/>
              <a:t>Berdasarkan jawaban d</a:t>
            </a:r>
            <a:r>
              <a:rPr lang="en-US"/>
              <a:t>, maka;</a:t>
            </a:r>
          </a:p>
          <a:p>
            <a:pPr marL="916557" lvl="1" indent="-514350" fontAlgn="auto">
              <a:spcAft>
                <a:spcPts val="0"/>
              </a:spcAft>
              <a:buFont typeface="+mj-lt"/>
              <a:buAutoNum type="alphaLcParenR" startAt="5"/>
              <a:tabLst>
                <a:tab pos="3090863" algn="l"/>
              </a:tabLst>
              <a:defRPr/>
            </a:pPr>
            <a:r>
              <a:rPr lang="en-US"/>
              <a:t>Truth value untuk conditional: </a:t>
            </a:r>
            <a:r>
              <a:rPr lang="en-US" u="sng"/>
              <a:t>True</a:t>
            </a:r>
            <a:r>
              <a:rPr lang="en-US"/>
              <a:t> / </a:t>
            </a:r>
            <a:r>
              <a:rPr lang="en-US" u="sng"/>
              <a:t>False</a:t>
            </a:r>
            <a:endParaRPr lang="en-US"/>
          </a:p>
          <a:p>
            <a:pPr marL="916557" lvl="1" indent="-514350" fontAlgn="auto">
              <a:spcAft>
                <a:spcPts val="0"/>
              </a:spcAft>
              <a:buFont typeface="+mj-lt"/>
              <a:buAutoNum type="alphaLcParenR" startAt="5"/>
              <a:tabLst>
                <a:tab pos="3090863" algn="l"/>
              </a:tabLst>
              <a:defRPr/>
            </a:pPr>
            <a:r>
              <a:rPr lang="en-US"/>
              <a:t>Truth value untuk converse: </a:t>
            </a:r>
            <a:r>
              <a:rPr lang="en-US" u="sng"/>
              <a:t>True</a:t>
            </a:r>
            <a:r>
              <a:rPr lang="en-US"/>
              <a:t> / </a:t>
            </a:r>
            <a:r>
              <a:rPr lang="en-US" u="sng"/>
              <a:t>False</a:t>
            </a:r>
          </a:p>
          <a:p>
            <a:pPr marL="916557" lvl="1" indent="-514350" fontAlgn="auto">
              <a:spcAft>
                <a:spcPts val="0"/>
              </a:spcAft>
              <a:buFont typeface="+mj-lt"/>
              <a:buAutoNum type="alphaLcParenR" startAt="5"/>
              <a:tabLst>
                <a:tab pos="3090863" algn="l"/>
              </a:tabLst>
              <a:defRPr/>
            </a:pPr>
            <a:r>
              <a:rPr lang="en-US"/>
              <a:t>Truth value untuk inverse: </a:t>
            </a:r>
            <a:r>
              <a:rPr lang="en-US" u="sng"/>
              <a:t>True</a:t>
            </a:r>
            <a:r>
              <a:rPr lang="en-US"/>
              <a:t> / </a:t>
            </a:r>
            <a:r>
              <a:rPr lang="en-US" u="sng"/>
              <a:t>False</a:t>
            </a:r>
          </a:p>
          <a:p>
            <a:pPr marL="916557" lvl="1" indent="-514350" fontAlgn="auto">
              <a:spcAft>
                <a:spcPts val="0"/>
              </a:spcAft>
              <a:buFont typeface="+mj-lt"/>
              <a:buAutoNum type="alphaLcParenR" startAt="5"/>
              <a:tabLst>
                <a:tab pos="3090863" algn="l"/>
              </a:tabLst>
              <a:defRPr/>
            </a:pPr>
            <a:r>
              <a:rPr lang="en-US"/>
              <a:t>Truth value untuk contrapositive: </a:t>
            </a:r>
            <a:r>
              <a:rPr lang="en-US" u="sng"/>
              <a:t>True</a:t>
            </a:r>
            <a:r>
              <a:rPr lang="en-US"/>
              <a:t> / </a:t>
            </a:r>
            <a:r>
              <a:rPr lang="en-US" u="sng"/>
              <a:t>False</a:t>
            </a:r>
          </a:p>
          <a:p>
            <a:pPr marL="916557" lvl="1" indent="-514350" fontAlgn="auto">
              <a:spcAft>
                <a:spcPts val="0"/>
              </a:spcAft>
              <a:buFont typeface="+mj-lt"/>
              <a:buAutoNum type="alphaLcParenR" startAt="5"/>
              <a:defRPr/>
            </a:pPr>
            <a:endParaRPr lang="en-US"/>
          </a:p>
        </p:txBody>
      </p:sp>
    </p:spTree>
  </p:cSld>
  <p:clrMapOvr>
    <a:masterClrMapping/>
  </p:clrMapOvr>
  <p:transition spd="slow" advTm="600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Quiz 2 (</a:t>
            </a:r>
            <a:r>
              <a:rPr lang="en-US" u="sng"/>
              <a:t>link: </a:t>
            </a:r>
            <a:r>
              <a:rPr lang="en-US" u="sng">
                <a:hlinkClick r:id="rId3"/>
              </a:rPr>
              <a:t>http://goo.gl/hlAESr</a:t>
            </a:r>
            <a:r>
              <a:rPr lang="en-US" u="sng"/>
              <a:t> </a:t>
            </a:r>
            <a:r>
              <a:rPr lang="en-US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988"/>
            <a:ext cx="8229600" cy="5773737"/>
          </a:xfrm>
        </p:spPr>
        <p:txBody>
          <a:bodyPr>
            <a:normAutofit fontScale="77500" lnSpcReduction="20000"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Buat contoh bahasa sehari-hari untuk (alternative phrasing) :</a:t>
            </a:r>
          </a:p>
          <a:p>
            <a:pPr marL="923249" lvl="2" indent="-219386" fontAlgn="auto">
              <a:lnSpc>
                <a:spcPct val="12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/>
              <a:t>Q </a:t>
            </a:r>
            <a:r>
              <a:rPr lang="en-US" b="1"/>
              <a:t>if</a:t>
            </a:r>
            <a:r>
              <a:rPr lang="en-US"/>
              <a:t> P (=Q “</a:t>
            </a:r>
            <a:r>
              <a:rPr lang="en-US" b="1"/>
              <a:t>jika</a:t>
            </a:r>
            <a:r>
              <a:rPr lang="en-US"/>
              <a:t>” P)</a:t>
            </a:r>
          </a:p>
          <a:p>
            <a:pPr marL="923249" lvl="2" indent="-219386" fontAlgn="auto">
              <a:lnSpc>
                <a:spcPct val="12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/>
              <a:t>P </a:t>
            </a:r>
            <a:r>
              <a:rPr lang="en-US" b="1"/>
              <a:t>implies</a:t>
            </a:r>
            <a:r>
              <a:rPr lang="en-US"/>
              <a:t> Q (=P “</a:t>
            </a:r>
            <a:r>
              <a:rPr lang="en-US" b="1"/>
              <a:t>berarti</a:t>
            </a:r>
            <a:r>
              <a:rPr lang="en-US"/>
              <a:t>” Q atau P “</a:t>
            </a:r>
            <a:r>
              <a:rPr lang="en-US" b="1"/>
              <a:t>implikasi</a:t>
            </a:r>
            <a:r>
              <a:rPr lang="en-US"/>
              <a:t>” Q)</a:t>
            </a:r>
          </a:p>
          <a:p>
            <a:pPr marL="923249" lvl="2" indent="-219386" fontAlgn="auto">
              <a:lnSpc>
                <a:spcPct val="12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/>
              <a:t>Q </a:t>
            </a:r>
            <a:r>
              <a:rPr lang="en-US" b="1"/>
              <a:t>whenever</a:t>
            </a:r>
            <a:r>
              <a:rPr lang="en-US"/>
              <a:t> P (=Q “kapan saja” / “sewaktu-waktu” / “setiap kali” P)</a:t>
            </a:r>
          </a:p>
          <a:p>
            <a:pPr marL="352425" indent="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/>
              <a:t>Buat if…then statementnya, dan berikan penjelasan untuk masing2 contoh yang anda buat.</a:t>
            </a:r>
          </a:p>
          <a:p>
            <a:pPr marL="352425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/>
          </a:p>
          <a:p>
            <a:pPr marL="352425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i="1" u="sng"/>
              <a:t>Contoh jawaban dan penjelasan</a:t>
            </a:r>
            <a:r>
              <a:rPr lang="en-US" i="1"/>
              <a:t>:</a:t>
            </a:r>
          </a:p>
          <a:p>
            <a:pPr marL="352425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2300" i="1"/>
          </a:p>
          <a:p>
            <a:pPr marL="352425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300" i="1"/>
              <a:t>Bahasa sehari-hari:</a:t>
            </a:r>
          </a:p>
          <a:p>
            <a:pPr marL="352425" indent="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300" i="1"/>
              <a:t>	_____________________________________________</a:t>
            </a:r>
          </a:p>
          <a:p>
            <a:pPr marL="352425" indent="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300" i="1"/>
              <a:t>If…then statement:</a:t>
            </a:r>
          </a:p>
          <a:p>
            <a:pPr marL="352425" indent="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300" i="1"/>
              <a:t>	</a:t>
            </a:r>
            <a:r>
              <a:rPr lang="en-US" sz="2300" b="1" i="1"/>
              <a:t>If</a:t>
            </a:r>
            <a:r>
              <a:rPr lang="en-US" sz="2300" i="1"/>
              <a:t> __________________ </a:t>
            </a:r>
            <a:r>
              <a:rPr lang="en-US" sz="2300" b="1" i="1"/>
              <a:t>then</a:t>
            </a:r>
            <a:r>
              <a:rPr lang="en-US" sz="2300" i="1"/>
              <a:t> _____________________</a:t>
            </a:r>
          </a:p>
          <a:p>
            <a:pPr marL="352425" indent="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300" i="1"/>
              <a:t>Penjelasan:</a:t>
            </a:r>
          </a:p>
          <a:p>
            <a:pPr marL="352425" indent="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300" i="1"/>
              <a:t>if…then statement di atas pasti true, jika ;  ___________________</a:t>
            </a:r>
          </a:p>
          <a:p>
            <a:pPr marL="352425" indent="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300" i="1"/>
              <a:t>If…then statement di atas mungkin bernilai false ?   </a:t>
            </a:r>
            <a:r>
              <a:rPr lang="en-US" sz="2300" i="1" u="sng"/>
              <a:t>Ya</a:t>
            </a:r>
            <a:r>
              <a:rPr lang="en-US" sz="2300" i="1"/>
              <a:t> / </a:t>
            </a:r>
            <a:r>
              <a:rPr lang="en-US" sz="2300" i="1" u="sng"/>
              <a:t>Tidak</a:t>
            </a:r>
          </a:p>
          <a:p>
            <a:pPr marL="352425" indent="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300" i="1"/>
              <a:t>Karena :  __________________________________________</a:t>
            </a:r>
            <a:endParaRPr lang="en-US"/>
          </a:p>
        </p:txBody>
      </p:sp>
    </p:spTree>
  </p:cSld>
  <p:clrMapOvr>
    <a:masterClrMapping/>
  </p:clrMapOvr>
  <p:transition spd="slow" advTm="900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773238"/>
            <a:ext cx="72199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If… Then Statements (Conditionals)</a:t>
            </a:r>
          </a:p>
          <a:p>
            <a:r>
              <a:rPr lang="en-US" altLang="en-US"/>
              <a:t>Alternative Phrasing of Conditional If… Then …</a:t>
            </a:r>
          </a:p>
          <a:p>
            <a:r>
              <a:rPr lang="en-US" altLang="en-US"/>
              <a:t>Convers, Inverse &amp; Contrapositive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If… Then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24350"/>
          </a:xfrm>
        </p:spPr>
        <p:txBody>
          <a:bodyPr>
            <a:normAutofit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Perhatikan statement berikut:</a:t>
            </a:r>
          </a:p>
          <a:p>
            <a:pPr marL="392113" lvl="1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en-US" b="1"/>
              <a:t>“if</a:t>
            </a:r>
            <a:r>
              <a:rPr lang="en-US"/>
              <a:t> Saya terpilih, </a:t>
            </a:r>
            <a:r>
              <a:rPr lang="en-US" b="1"/>
              <a:t>then</a:t>
            </a:r>
            <a:r>
              <a:rPr lang="en-US"/>
              <a:t> upah minimum akan naik”</a:t>
            </a:r>
          </a:p>
          <a:p>
            <a:pPr marL="392113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>
              <a:sym typeface="Wingdings" panose="05000000000000000000" pitchFamily="2" charset="2"/>
            </a:endParaRPr>
          </a:p>
          <a:p>
            <a:pPr marL="392113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>
                <a:sym typeface="Wingdings" panose="05000000000000000000" pitchFamily="2" charset="2"/>
              </a:rPr>
              <a:t>Statement di atas disebut conditional proposition (</a:t>
            </a:r>
            <a:r>
              <a:rPr lang="en-US" b="1" i="1">
                <a:sym typeface="Wingdings" panose="05000000000000000000" pitchFamily="2" charset="2"/>
              </a:rPr>
              <a:t>implication</a:t>
            </a:r>
            <a:r>
              <a:rPr lang="en-US">
                <a:sym typeface="Wingdings" panose="05000000000000000000" pitchFamily="2" charset="2"/>
              </a:rPr>
              <a:t>), karena menyatakan  sesuatu akan benar (</a:t>
            </a:r>
            <a:r>
              <a:rPr lang="en-US" i="1">
                <a:sym typeface="Wingdings" panose="05000000000000000000" pitchFamily="2" charset="2"/>
              </a:rPr>
              <a:t>upah minimum akan naik</a:t>
            </a:r>
            <a:r>
              <a:rPr lang="en-US">
                <a:sym typeface="Wingdings" panose="05000000000000000000" pitchFamily="2" charset="2"/>
              </a:rPr>
              <a:t>) dengan kondisi (</a:t>
            </a:r>
            <a:r>
              <a:rPr lang="en-US" i="1">
                <a:sym typeface="Wingdings" panose="05000000000000000000" pitchFamily="2" charset="2"/>
              </a:rPr>
              <a:t>Saya terpilih</a:t>
            </a:r>
            <a:r>
              <a:rPr lang="en-US">
                <a:sym typeface="Wingdings" panose="05000000000000000000" pitchFamily="2" charset="2"/>
              </a:rPr>
              <a:t>)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66800"/>
          </a:xfrm>
        </p:spPr>
        <p:txBody>
          <a:bodyPr/>
          <a:lstStyle/>
          <a:p>
            <a:r>
              <a:rPr lang="en-US" altLang="en-US"/>
              <a:t>If… Then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24350"/>
          </a:xfrm>
        </p:spPr>
        <p:txBody>
          <a:bodyPr>
            <a:normAutofit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Statement </a:t>
            </a:r>
            <a:r>
              <a:rPr lang="en-US" b="1" i="1"/>
              <a:t>if P then Q</a:t>
            </a:r>
            <a:r>
              <a:rPr lang="en-US" b="1"/>
              <a:t> </a:t>
            </a:r>
            <a:r>
              <a:rPr lang="en-US"/>
              <a:t>disebut conditional proposition (</a:t>
            </a:r>
            <a:r>
              <a:rPr lang="en-US" i="1"/>
              <a:t>implication</a:t>
            </a:r>
            <a:r>
              <a:rPr lang="en-US"/>
              <a:t>), dimana P adalah proposition dan Q adalah proposition.</a:t>
            </a:r>
          </a:p>
          <a:p>
            <a:pPr marL="1027113" lvl="2" indent="-360363" fontAlgn="auto">
              <a:spcAft>
                <a:spcPts val="0"/>
              </a:spcAft>
              <a:buFont typeface="Wingdings 2"/>
              <a:buNone/>
              <a:tabLst>
                <a:tab pos="1027113" algn="l"/>
              </a:tabLst>
              <a:defRPr/>
            </a:pPr>
            <a:r>
              <a:rPr lang="en-US">
                <a:sym typeface="Wingdings" panose="05000000000000000000" pitchFamily="2" charset="2"/>
              </a:rPr>
              <a:t>P: 	hypothesis (atau antecedent: logically precedes another)</a:t>
            </a:r>
          </a:p>
          <a:p>
            <a:pPr marL="1082675" lvl="2" indent="-415925" fontAlgn="auto">
              <a:spcAft>
                <a:spcPts val="0"/>
              </a:spcAft>
              <a:buFont typeface="Wingdings 2"/>
              <a:buNone/>
              <a:defRPr/>
            </a:pPr>
            <a:r>
              <a:rPr lang="en-US">
                <a:sym typeface="Wingdings" panose="05000000000000000000" pitchFamily="2" charset="2"/>
              </a:rPr>
              <a:t>Q: </a:t>
            </a:r>
            <a:r>
              <a:rPr lang="en-US" i="1">
                <a:sym typeface="Wingdings" panose="05000000000000000000" pitchFamily="2" charset="2"/>
              </a:rPr>
              <a:t>Conclusion</a:t>
            </a:r>
            <a:r>
              <a:rPr lang="en-US">
                <a:sym typeface="Wingdings" panose="05000000000000000000" pitchFamily="2" charset="2"/>
              </a:rPr>
              <a:t> (atau </a:t>
            </a:r>
            <a:r>
              <a:rPr lang="en-US" i="1">
                <a:sym typeface="Wingdings" panose="05000000000000000000" pitchFamily="2" charset="2"/>
              </a:rPr>
              <a:t>consequent: a thing that follows another</a:t>
            </a:r>
            <a:r>
              <a:rPr lang="en-US">
                <a:sym typeface="Wingdings" panose="05000000000000000000" pitchFamily="2" charset="2"/>
              </a:rPr>
              <a:t>)</a:t>
            </a:r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>
                <a:sym typeface="Wingdings" panose="05000000000000000000" pitchFamily="2" charset="2"/>
              </a:rPr>
              <a:t>Math symbol:  </a:t>
            </a:r>
            <a:r>
              <a:rPr lang="en-US">
                <a:sym typeface="Symbol" panose="05050102010706020507" pitchFamily="18" charset="2"/>
              </a:rPr>
              <a:t></a:t>
            </a:r>
          </a:p>
          <a:p>
            <a:pPr marL="33655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>
                <a:sym typeface="Symbol" panose="05050102010706020507" pitchFamily="18" charset="2"/>
              </a:rPr>
              <a:t>P  Q</a:t>
            </a:r>
            <a:r>
              <a:rPr lang="en-US">
                <a:sym typeface="Symbol" panose="05050102010706020507" pitchFamily="18" charset="2"/>
              </a:rPr>
              <a:t>    (= </a:t>
            </a:r>
            <a:r>
              <a:rPr lang="en-US" b="1" i="1">
                <a:sym typeface="Symbol" panose="05050102010706020507" pitchFamily="18" charset="2"/>
              </a:rPr>
              <a:t>if P then Q</a:t>
            </a:r>
            <a:r>
              <a:rPr lang="en-US">
                <a:sym typeface="Symbol" panose="05050102010706020507" pitchFamily="18" charset="2"/>
              </a:rPr>
              <a:t>)</a:t>
            </a:r>
          </a:p>
          <a:p>
            <a:pPr marL="33655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>
                <a:sym typeface="Symbol" panose="05050102010706020507" pitchFamily="18" charset="2"/>
              </a:rPr>
              <a:t>Artinya </a:t>
            </a:r>
            <a:r>
              <a:rPr lang="en-US" b="1">
                <a:sym typeface="Symbol" panose="05050102010706020507" pitchFamily="18" charset="2"/>
              </a:rPr>
              <a:t>P implikasi Q</a:t>
            </a:r>
            <a:r>
              <a:rPr lang="en-US">
                <a:sym typeface="Symbol" panose="05050102010706020507" pitchFamily="18" charset="2"/>
              </a:rPr>
              <a:t>    (= jika P berarti Q)</a:t>
            </a:r>
          </a:p>
          <a:p>
            <a:pPr marL="33655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Contoh  if…then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Kamu akan mendapat grade A, Jika total nilai kamu lebih besar dari 85.</a:t>
            </a:r>
          </a:p>
          <a:p>
            <a:pPr marL="676440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/>
              <a:t>If</a:t>
            </a:r>
            <a:r>
              <a:rPr lang="en-US"/>
              <a:t> </a:t>
            </a:r>
            <a:r>
              <a:rPr lang="en-US" i="1"/>
              <a:t>total nilai Kamu lebih besar dari 85</a:t>
            </a:r>
            <a:r>
              <a:rPr lang="en-US"/>
              <a:t>, </a:t>
            </a:r>
            <a:r>
              <a:rPr lang="en-US" b="1"/>
              <a:t>then</a:t>
            </a:r>
            <a:r>
              <a:rPr lang="en-US"/>
              <a:t> </a:t>
            </a:r>
            <a:r>
              <a:rPr lang="en-US" i="1"/>
              <a:t>Kamu akan mendapat grade A</a:t>
            </a:r>
            <a:r>
              <a:rPr lang="en-US"/>
              <a:t>.</a:t>
            </a:r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/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Jari tangan saya akan sakit, jika jari tangan Saya dipukul dengan palu.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/>
              <a:t>If</a:t>
            </a:r>
            <a:r>
              <a:rPr lang="en-US"/>
              <a:t> jari tangan saya dipukul dengan palu, </a:t>
            </a:r>
            <a:r>
              <a:rPr lang="en-US" b="1"/>
              <a:t>then</a:t>
            </a:r>
            <a:r>
              <a:rPr lang="en-US"/>
              <a:t> jari tangan saya akan sakit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Contoh  if…then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Saya sakit flu implikasi badan saya demam.</a:t>
            </a:r>
          </a:p>
          <a:p>
            <a:pPr marL="676440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/>
              <a:t>If</a:t>
            </a:r>
            <a:r>
              <a:rPr lang="en-US"/>
              <a:t> </a:t>
            </a:r>
            <a:r>
              <a:rPr lang="en-US" i="1"/>
              <a:t>Saya sakit flu</a:t>
            </a:r>
            <a:r>
              <a:rPr lang="en-US"/>
              <a:t>, </a:t>
            </a:r>
            <a:r>
              <a:rPr lang="en-US" b="1"/>
              <a:t>then</a:t>
            </a:r>
            <a:r>
              <a:rPr lang="en-US"/>
              <a:t> </a:t>
            </a:r>
            <a:r>
              <a:rPr lang="en-US" i="1"/>
              <a:t>badan saya demam</a:t>
            </a:r>
            <a:r>
              <a:rPr lang="en-US"/>
              <a:t>.</a:t>
            </a:r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/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x = 2 dan y=2 implikasi x + y + 1 = 5.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/>
              <a:t>If</a:t>
            </a:r>
            <a:r>
              <a:rPr lang="en-US"/>
              <a:t>  x = 2 dan y = 2, </a:t>
            </a:r>
            <a:r>
              <a:rPr lang="en-US" b="1"/>
              <a:t>then</a:t>
            </a:r>
            <a:r>
              <a:rPr lang="en-US"/>
              <a:t> x + y + 1 = 5</a:t>
            </a:r>
          </a:p>
          <a:p>
            <a:pPr marL="392113" indent="-27940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/>
          </a:p>
          <a:p>
            <a:pPr marL="392113" indent="-27940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3 - 2 = 1 implikasi 3 - 1 = 2</a:t>
            </a:r>
          </a:p>
          <a:p>
            <a:pPr marL="670319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/>
              <a:t>If</a:t>
            </a:r>
            <a:r>
              <a:rPr lang="en-US"/>
              <a:t> 3 - 2 = 1, </a:t>
            </a:r>
            <a:r>
              <a:rPr lang="en-US" b="1"/>
              <a:t>then</a:t>
            </a:r>
            <a:r>
              <a:rPr lang="en-US"/>
              <a:t> 3 – 1 = 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66800"/>
          </a:xfrm>
        </p:spPr>
        <p:txBody>
          <a:bodyPr/>
          <a:lstStyle/>
          <a:p>
            <a:r>
              <a:rPr lang="en-US" altLang="en-US"/>
              <a:t>If… Then Statements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24350"/>
          </a:xfrm>
        </p:spPr>
        <p:txBody>
          <a:bodyPr/>
          <a:lstStyle/>
          <a:p>
            <a:endParaRPr lang="en-US" altLang="en-US">
              <a:sym typeface="Wingdings" panose="05000000000000000000" pitchFamily="2" charset="2"/>
            </a:endParaRPr>
          </a:p>
          <a:p>
            <a:r>
              <a:rPr lang="en-US" altLang="en-US">
                <a:sym typeface="Wingdings" panose="05000000000000000000" pitchFamily="2" charset="2"/>
              </a:rPr>
              <a:t>if P then Q hanya akan bernilai False jika P=True dan Q=False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3688" y="3284984"/>
          <a:ext cx="5616624" cy="23762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91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9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50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P</a:t>
                      </a:r>
                    </a:p>
                  </a:txBody>
                  <a:tcPr marL="83924" marR="83924" marT="41962" marB="41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Q</a:t>
                      </a:r>
                    </a:p>
                  </a:txBody>
                  <a:tcPr marL="83924" marR="83924" marT="41962" marB="41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if P, then Q</a:t>
                      </a:r>
                    </a:p>
                  </a:txBody>
                  <a:tcPr marL="83924" marR="83924" marT="41962" marB="4196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F</a:t>
                      </a:r>
                    </a:p>
                  </a:txBody>
                  <a:tcPr marL="83924" marR="83924" marT="41962" marB="41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F</a:t>
                      </a:r>
                    </a:p>
                  </a:txBody>
                  <a:tcPr marL="83924" marR="83924" marT="41962" marB="41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T</a:t>
                      </a:r>
                    </a:p>
                  </a:txBody>
                  <a:tcPr marL="83924" marR="83924" marT="41962" marB="4196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F</a:t>
                      </a:r>
                    </a:p>
                  </a:txBody>
                  <a:tcPr marL="83924" marR="83924" marT="41962" marB="41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T</a:t>
                      </a:r>
                    </a:p>
                  </a:txBody>
                  <a:tcPr marL="83924" marR="83924" marT="41962" marB="41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T</a:t>
                      </a:r>
                    </a:p>
                  </a:txBody>
                  <a:tcPr marL="83924" marR="83924" marT="41962" marB="4196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T</a:t>
                      </a:r>
                    </a:p>
                  </a:txBody>
                  <a:tcPr marL="83924" marR="83924" marT="41962" marB="41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F</a:t>
                      </a:r>
                    </a:p>
                  </a:txBody>
                  <a:tcPr marL="83924" marR="83924" marT="41962" marB="41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F</a:t>
                      </a:r>
                    </a:p>
                  </a:txBody>
                  <a:tcPr marL="83924" marR="83924" marT="41962" marB="4196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T</a:t>
                      </a:r>
                    </a:p>
                  </a:txBody>
                  <a:tcPr marL="83924" marR="83924" marT="41962" marB="41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T</a:t>
                      </a:r>
                    </a:p>
                  </a:txBody>
                  <a:tcPr marL="83924" marR="83924" marT="41962" marB="419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T</a:t>
                      </a:r>
                    </a:p>
                  </a:txBody>
                  <a:tcPr marL="83924" marR="83924" marT="41962" marB="4196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Contoh truth values pada if…then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/>
              <a:t>If</a:t>
            </a:r>
            <a:r>
              <a:rPr lang="en-US"/>
              <a:t> </a:t>
            </a:r>
            <a:r>
              <a:rPr lang="en-US" err="1"/>
              <a:t>gajah</a:t>
            </a:r>
            <a:r>
              <a:rPr lang="en-US"/>
              <a:t> </a:t>
            </a:r>
            <a:r>
              <a:rPr lang="en-US" err="1"/>
              <a:t>bisa</a:t>
            </a:r>
            <a:r>
              <a:rPr lang="en-US"/>
              <a:t> terbang </a:t>
            </a:r>
            <a:r>
              <a:rPr lang="en-US" b="1"/>
              <a:t>then</a:t>
            </a:r>
            <a:r>
              <a:rPr lang="en-US"/>
              <a:t> </a:t>
            </a:r>
            <a:r>
              <a:rPr lang="en-US" err="1"/>
              <a:t>burung</a:t>
            </a:r>
            <a:r>
              <a:rPr lang="en-US"/>
              <a:t> memiliki belalai</a:t>
            </a:r>
          </a:p>
          <a:p>
            <a:pPr marL="667299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X: gajah bisa terbang : false</a:t>
            </a:r>
          </a:p>
          <a:p>
            <a:pPr marL="667299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Y: burung memiliki belalai : false</a:t>
            </a:r>
          </a:p>
          <a:p>
            <a:pPr marL="667299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Maka: </a:t>
            </a:r>
            <a:r>
              <a:rPr lang="en-US" b="1"/>
              <a:t>if X then Y : true</a:t>
            </a:r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/>
              <a:t>If</a:t>
            </a:r>
            <a:r>
              <a:rPr lang="en-US"/>
              <a:t> burung bisa terbang </a:t>
            </a:r>
            <a:r>
              <a:rPr lang="en-US" b="1"/>
              <a:t>then</a:t>
            </a:r>
            <a:r>
              <a:rPr lang="en-US"/>
              <a:t> gajah memiliki belalai</a:t>
            </a:r>
          </a:p>
          <a:p>
            <a:pPr marL="667299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A: burung bisa terbang : true</a:t>
            </a:r>
          </a:p>
          <a:p>
            <a:pPr marL="667299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/>
              <a:t>B: </a:t>
            </a:r>
            <a:r>
              <a:rPr lang="en-ID" noProof="1"/>
              <a:t>gajah </a:t>
            </a:r>
            <a:r>
              <a:rPr lang="en-US"/>
              <a:t>memiliki </a:t>
            </a:r>
            <a:r>
              <a:rPr lang="en-US" err="1"/>
              <a:t>belalai</a:t>
            </a:r>
            <a:r>
              <a:rPr lang="en-US"/>
              <a:t> : true</a:t>
            </a:r>
          </a:p>
          <a:p>
            <a:pPr marL="667299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err="1"/>
              <a:t>Maka</a:t>
            </a:r>
            <a:r>
              <a:rPr lang="en-US"/>
              <a:t>: </a:t>
            </a:r>
            <a:r>
              <a:rPr lang="en-US" b="1"/>
              <a:t>if A then B : true</a:t>
            </a:r>
          </a:p>
          <a:p>
            <a:pPr marL="703863" lvl="2" indent="0"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  <a:p>
            <a:pPr marL="365643" indent="-25595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On-screen Show (4:3)</PresentationFormat>
  <Paragraphs>347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Baskerville Old Face</vt:lpstr>
      <vt:lpstr>Calibri</vt:lpstr>
      <vt:lpstr>Georgia</vt:lpstr>
      <vt:lpstr>Symbol</vt:lpstr>
      <vt:lpstr>Trebuchet MS</vt:lpstr>
      <vt:lpstr>Wingdings</vt:lpstr>
      <vt:lpstr>Wingdings 2</vt:lpstr>
      <vt:lpstr>Urban</vt:lpstr>
      <vt:lpstr>Dasar Logika Matematika</vt:lpstr>
      <vt:lpstr>PowerPoint Presentation</vt:lpstr>
      <vt:lpstr>Objectives</vt:lpstr>
      <vt:lpstr>If… Then Statements</vt:lpstr>
      <vt:lpstr>If… Then Statements</vt:lpstr>
      <vt:lpstr>Contoh  if…then</vt:lpstr>
      <vt:lpstr>Contoh  if…then</vt:lpstr>
      <vt:lpstr>If… Then Statements</vt:lpstr>
      <vt:lpstr>Contoh truth values pada if…then</vt:lpstr>
      <vt:lpstr>Contoh truth values pada if…then</vt:lpstr>
      <vt:lpstr>Latihan</vt:lpstr>
      <vt:lpstr>Alternative Phrasings of Conditional</vt:lpstr>
      <vt:lpstr>Alternative Phrasings of Conditional</vt:lpstr>
      <vt:lpstr>Contoh Alternative Phrasing untuk if…then</vt:lpstr>
      <vt:lpstr>Contoh Alternative Phrasing untuk if…then</vt:lpstr>
      <vt:lpstr>Contoh Alternative Phrasing untuk if…then</vt:lpstr>
      <vt:lpstr>Converse, Inverse, &amp; Contrapositive</vt:lpstr>
      <vt:lpstr>Converse, Inverse, &amp; Contrapositive</vt:lpstr>
      <vt:lpstr>Contoh &amp; Truth Table</vt:lpstr>
      <vt:lpstr>QUIZ</vt:lpstr>
      <vt:lpstr>Quiz 1 (link: http://goo.gl/hZYKvS ) (Waktu Pengerjaan: 10 Menit)</vt:lpstr>
      <vt:lpstr>Quiz 2 (link: http://goo.gl/hlAESr )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 Logika Matematika</dc:title>
  <dc:creator>Priyanto</dc:creator>
  <cp:lastModifiedBy>Priyanto</cp:lastModifiedBy>
  <cp:revision>3</cp:revision>
  <dcterms:modified xsi:type="dcterms:W3CDTF">2019-08-27T09:41:22Z</dcterms:modified>
</cp:coreProperties>
</file>