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27"/>
  </p:notesMasterIdLst>
  <p:handoutMasterIdLst>
    <p:handoutMasterId r:id="rId28"/>
  </p:handoutMasterIdLst>
  <p:sldIdLst>
    <p:sldId id="330" r:id="rId2"/>
    <p:sldId id="334" r:id="rId3"/>
    <p:sldId id="339" r:id="rId4"/>
    <p:sldId id="338" r:id="rId5"/>
    <p:sldId id="335" r:id="rId6"/>
    <p:sldId id="340" r:id="rId7"/>
    <p:sldId id="341" r:id="rId8"/>
    <p:sldId id="342" r:id="rId9"/>
    <p:sldId id="344" r:id="rId10"/>
    <p:sldId id="343" r:id="rId11"/>
    <p:sldId id="345" r:id="rId12"/>
    <p:sldId id="347" r:id="rId13"/>
    <p:sldId id="348" r:id="rId14"/>
    <p:sldId id="349" r:id="rId15"/>
    <p:sldId id="350" r:id="rId16"/>
    <p:sldId id="351" r:id="rId17"/>
    <p:sldId id="353" r:id="rId18"/>
    <p:sldId id="352" r:id="rId19"/>
    <p:sldId id="354" r:id="rId20"/>
    <p:sldId id="355" r:id="rId21"/>
    <p:sldId id="356" r:id="rId22"/>
    <p:sldId id="357" r:id="rId23"/>
    <p:sldId id="358" r:id="rId24"/>
    <p:sldId id="359" r:id="rId25"/>
    <p:sldId id="36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FB4F9"/>
    <a:srgbClr val="D8DC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8" autoAdjust="0"/>
  </p:normalViewPr>
  <p:slideViewPr>
    <p:cSldViewPr>
      <p:cViewPr varScale="1">
        <p:scale>
          <a:sx n="63" d="100"/>
          <a:sy n="63" d="100"/>
        </p:scale>
        <p:origin x="824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538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E1462C-1EE4-43ED-BD96-4B2EF7ACCB18}" type="datetimeFigureOut">
              <a:rPr lang="en-US" smtClean="0"/>
              <a:pPr/>
              <a:t>11/24/2019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E7E26-1C47-4D7D-AC35-1E7C5CA69F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5700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2F1F0B-4448-484C-BF40-8F6A51E51963}" type="datetimeFigureOut">
              <a:rPr lang="en-US" smtClean="0"/>
              <a:pPr/>
              <a:t>11/24/2019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ED7AC1-D873-4A1E-87EC-E9DF353E75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530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C45684-AE72-441E-8491-F5F2F052BED1}" type="datetime1">
              <a:rPr lang="en-US" smtClean="0"/>
              <a:pPr/>
              <a:t>11/24/2019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Ilmu dasar Sains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EFCE47-A88B-4B97-B0AA-E1B06DFFFF8E}" type="datetime1">
              <a:rPr lang="en-US" smtClean="0"/>
              <a:pPr/>
              <a:t>11/24/2019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Ilmu dasar Sains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DE0586-2141-4795-920A-AD9D27C6B308}" type="datetime1">
              <a:rPr lang="en-US" smtClean="0"/>
              <a:pPr/>
              <a:t>11/24/2019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Ilmu dasar Sains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6A7D62-C886-46A2-A434-D7448E90F47A}" type="datetime1">
              <a:rPr lang="en-US" smtClean="0"/>
              <a:pPr/>
              <a:t>11/24/2019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Ilmu dasar Sains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BFCDA2-C224-42DE-A504-AF28195B4CED}" type="datetime1">
              <a:rPr lang="en-US" smtClean="0"/>
              <a:pPr/>
              <a:t>11/24/2019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Ilmu dasar Sains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9E5B7A-0E1D-43FB-BD18-D7FCCBA98BF9}" type="datetime1">
              <a:rPr lang="en-US" smtClean="0"/>
              <a:pPr/>
              <a:t>11/24/2019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Ilmu dasar Sains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BE5DFAA-767D-47BB-A210-00B471EDA83D}" type="datetime1">
              <a:rPr lang="en-US" smtClean="0"/>
              <a:pPr/>
              <a:t>11/24/2019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Ilmu dasar Sains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0FDE431-BDD6-4150-94F3-87700C26F6B3}" type="datetime1">
              <a:rPr lang="en-US" smtClean="0"/>
              <a:pPr/>
              <a:t>11/24/2019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Ilmu dasar Sains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D6FC07-83D5-4A3E-81C7-10FEE3C40B3F}" type="datetime1">
              <a:rPr lang="en-US" smtClean="0"/>
              <a:pPr/>
              <a:t>11/24/2019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Ilmu dasar Sains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AA3C361-A30F-4BEF-B53C-9289222AFA60}" type="datetime1">
              <a:rPr lang="en-US" smtClean="0"/>
              <a:pPr/>
              <a:t>11/24/2019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Ilmu dasar Sains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FB4E589-DBD4-4BFD-9757-29CC206810E8}" type="datetime1">
              <a:rPr lang="en-US" smtClean="0"/>
              <a:pPr/>
              <a:t>11/24/2019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Ilmu dasar Sains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gradFill flip="none" rotWithShape="1">
            <a:gsLst>
              <a:gs pos="35000">
                <a:srgbClr val="C00000"/>
              </a:gs>
              <a:gs pos="100000">
                <a:schemeClr val="bg1">
                  <a:lumMod val="95000"/>
                </a:schemeClr>
              </a:gs>
              <a:gs pos="100000">
                <a:schemeClr val="bg1">
                  <a:alpha val="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0" name="Picture 11" descr="D:\bap\Desktop\logo_bulat2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575" y="100119"/>
            <a:ext cx="977992" cy="979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 txBox="1">
            <a:spLocks/>
          </p:cNvSpPr>
          <p:nvPr/>
        </p:nvSpPr>
        <p:spPr>
          <a:xfrm>
            <a:off x="1447800" y="0"/>
            <a:ext cx="76962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cap="all" noProof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Statistik</a:t>
            </a:r>
            <a:endParaRPr kumimoji="0" lang="en-US" sz="400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icrosoft Himalaya" pitchFamily="2" charset="0"/>
              <a:ea typeface="Microsoft Himalaya" pitchFamily="2" charset="0"/>
              <a:cs typeface="Microsoft Himalaya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1257731"/>
            <a:ext cx="8153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Bell MT" panose="02020503060305020303" pitchFamily="18" charset="0"/>
              </a:rPr>
              <a:t>Apakah</a:t>
            </a:r>
            <a:r>
              <a:rPr lang="en-US" sz="2800" dirty="0" smtClean="0">
                <a:latin typeface="Bell MT" panose="02020503060305020303" pitchFamily="18" charset="0"/>
              </a:rPr>
              <a:t> yang </a:t>
            </a:r>
            <a:r>
              <a:rPr lang="en-US" sz="2800" dirty="0" err="1" smtClean="0">
                <a:latin typeface="Bell MT" panose="02020503060305020303" pitchFamily="18" charset="0"/>
              </a:rPr>
              <a:t>pertama</a:t>
            </a:r>
            <a:r>
              <a:rPr lang="en-US" sz="2800" dirty="0" smtClean="0">
                <a:latin typeface="Bell MT" panose="02020503060305020303" pitchFamily="18" charset="0"/>
              </a:rPr>
              <a:t> kali </a:t>
            </a:r>
            <a:r>
              <a:rPr lang="en-US" sz="2800" dirty="0" err="1" smtClean="0">
                <a:latin typeface="Bell MT" panose="02020503060305020303" pitchFamily="18" charset="0"/>
              </a:rPr>
              <a:t>muncul</a:t>
            </a:r>
            <a:r>
              <a:rPr lang="en-US" sz="2800" dirty="0" smtClean="0">
                <a:latin typeface="Bell MT" panose="02020503060305020303" pitchFamily="18" charset="0"/>
              </a:rPr>
              <a:t> di </a:t>
            </a:r>
            <a:r>
              <a:rPr lang="en-US" sz="2800" dirty="0" err="1" smtClean="0">
                <a:latin typeface="Bell MT" panose="02020503060305020303" pitchFamily="18" charset="0"/>
              </a:rPr>
              <a:t>dalam</a:t>
            </a:r>
            <a:r>
              <a:rPr lang="en-US" sz="2800" dirty="0" smtClean="0">
                <a:latin typeface="Bell MT" panose="02020503060305020303" pitchFamily="18" charset="0"/>
              </a:rPr>
              <a:t> </a:t>
            </a:r>
            <a:r>
              <a:rPr lang="en-US" sz="2800" dirty="0" err="1" smtClean="0">
                <a:latin typeface="Bell MT" panose="02020503060305020303" pitchFamily="18" charset="0"/>
              </a:rPr>
              <a:t>benak</a:t>
            </a:r>
            <a:r>
              <a:rPr lang="en-US" sz="2800" dirty="0" smtClean="0">
                <a:latin typeface="Bell MT" panose="02020503060305020303" pitchFamily="18" charset="0"/>
              </a:rPr>
              <a:t> </a:t>
            </a:r>
            <a:r>
              <a:rPr lang="en-US" sz="2800" dirty="0" err="1" smtClean="0">
                <a:latin typeface="Bell MT" panose="02020503060305020303" pitchFamily="18" charset="0"/>
              </a:rPr>
              <a:t>anda</a:t>
            </a:r>
            <a:r>
              <a:rPr lang="en-US" sz="2800" dirty="0" smtClean="0">
                <a:latin typeface="Bell MT" panose="02020503060305020303" pitchFamily="18" charset="0"/>
              </a:rPr>
              <a:t> </a:t>
            </a:r>
            <a:r>
              <a:rPr lang="en-US" sz="2800" dirty="0" err="1" smtClean="0">
                <a:latin typeface="Bell MT" panose="02020503060305020303" pitchFamily="18" charset="0"/>
              </a:rPr>
              <a:t>ketika</a:t>
            </a:r>
            <a:r>
              <a:rPr lang="en-US" sz="2800" dirty="0" smtClean="0">
                <a:latin typeface="Bell MT" panose="02020503060305020303" pitchFamily="18" charset="0"/>
              </a:rPr>
              <a:t> </a:t>
            </a:r>
            <a:r>
              <a:rPr lang="en-US" sz="2800" dirty="0" err="1" smtClean="0">
                <a:latin typeface="Bell MT" panose="02020503060305020303" pitchFamily="18" charset="0"/>
              </a:rPr>
              <a:t>mendengar</a:t>
            </a:r>
            <a:r>
              <a:rPr lang="en-US" sz="2800" dirty="0" smtClean="0">
                <a:latin typeface="Bell MT" panose="02020503060305020303" pitchFamily="18" charset="0"/>
              </a:rPr>
              <a:t> </a:t>
            </a:r>
            <a:r>
              <a:rPr lang="en-US" sz="2800" dirty="0" err="1" smtClean="0">
                <a:latin typeface="Bell MT" panose="02020503060305020303" pitchFamily="18" charset="0"/>
              </a:rPr>
              <a:t>atau</a:t>
            </a:r>
            <a:r>
              <a:rPr lang="en-US" sz="2800" dirty="0" smtClean="0">
                <a:latin typeface="Bell MT" panose="02020503060305020303" pitchFamily="18" charset="0"/>
              </a:rPr>
              <a:t> </a:t>
            </a:r>
            <a:r>
              <a:rPr lang="en-US" sz="2800" dirty="0" err="1" smtClean="0">
                <a:latin typeface="Bell MT" panose="02020503060305020303" pitchFamily="18" charset="0"/>
              </a:rPr>
              <a:t>membaca</a:t>
            </a:r>
            <a:r>
              <a:rPr lang="en-US" sz="2800" dirty="0" smtClean="0">
                <a:latin typeface="Bell MT" panose="02020503060305020303" pitchFamily="18" charset="0"/>
              </a:rPr>
              <a:t> kata “</a:t>
            </a:r>
            <a:r>
              <a:rPr lang="en-US" sz="2800" dirty="0" err="1" smtClean="0">
                <a:latin typeface="Bell MT" panose="02020503060305020303" pitchFamily="18" charset="0"/>
              </a:rPr>
              <a:t>statistik</a:t>
            </a:r>
            <a:r>
              <a:rPr lang="en-US" sz="2800" dirty="0" smtClean="0">
                <a:latin typeface="Bell MT" panose="02020503060305020303" pitchFamily="18" charset="0"/>
              </a:rPr>
              <a:t>”?</a:t>
            </a:r>
            <a:endParaRPr lang="en-US" sz="2800" dirty="0">
              <a:latin typeface="Bell MT" panose="02020503060305020303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" y="4606895"/>
            <a:ext cx="815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Bell MT" panose="02020503060305020303" pitchFamily="18" charset="0"/>
              </a:rPr>
              <a:t>Diskusikan</a:t>
            </a:r>
            <a:r>
              <a:rPr lang="en-US" sz="2800" dirty="0" smtClean="0">
                <a:latin typeface="Bell MT" panose="02020503060305020303" pitchFamily="18" charset="0"/>
              </a:rPr>
              <a:t> </a:t>
            </a:r>
            <a:r>
              <a:rPr lang="en-US" sz="2800" dirty="0" err="1" smtClean="0">
                <a:latin typeface="Bell MT" panose="02020503060305020303" pitchFamily="18" charset="0"/>
              </a:rPr>
              <a:t>kejadian</a:t>
            </a:r>
            <a:r>
              <a:rPr lang="en-US" sz="2800" dirty="0" smtClean="0">
                <a:latin typeface="Bell MT" panose="02020503060305020303" pitchFamily="18" charset="0"/>
              </a:rPr>
              <a:t> </a:t>
            </a:r>
            <a:r>
              <a:rPr lang="en-US" sz="2800" dirty="0" err="1" smtClean="0">
                <a:latin typeface="Bell MT" panose="02020503060305020303" pitchFamily="18" charset="0"/>
              </a:rPr>
              <a:t>dalam</a:t>
            </a:r>
            <a:r>
              <a:rPr lang="en-US" sz="2800" dirty="0" smtClean="0">
                <a:latin typeface="Bell MT" panose="02020503060305020303" pitchFamily="18" charset="0"/>
              </a:rPr>
              <a:t> </a:t>
            </a:r>
            <a:r>
              <a:rPr lang="en-US" sz="2800" dirty="0" err="1" smtClean="0">
                <a:latin typeface="Bell MT" panose="02020503060305020303" pitchFamily="18" charset="0"/>
              </a:rPr>
              <a:t>kehidupan</a:t>
            </a:r>
            <a:r>
              <a:rPr lang="en-US" sz="2800" dirty="0" smtClean="0">
                <a:latin typeface="Bell MT" panose="02020503060305020303" pitchFamily="18" charset="0"/>
              </a:rPr>
              <a:t> </a:t>
            </a:r>
            <a:r>
              <a:rPr lang="en-US" sz="2800" dirty="0" err="1" smtClean="0">
                <a:latin typeface="Bell MT" panose="02020503060305020303" pitchFamily="18" charset="0"/>
              </a:rPr>
              <a:t>sehari-hari</a:t>
            </a:r>
            <a:r>
              <a:rPr lang="en-US" sz="2800" dirty="0" smtClean="0">
                <a:latin typeface="Bell MT" panose="02020503060305020303" pitchFamily="18" charset="0"/>
              </a:rPr>
              <a:t> yang kalian </a:t>
            </a:r>
            <a:r>
              <a:rPr lang="en-US" sz="2800" dirty="0" err="1" smtClean="0">
                <a:latin typeface="Bell MT" panose="02020503060305020303" pitchFamily="18" charset="0"/>
              </a:rPr>
              <a:t>pikir</a:t>
            </a:r>
            <a:r>
              <a:rPr lang="en-US" sz="2800" dirty="0" smtClean="0">
                <a:latin typeface="Bell MT" panose="02020503060305020303" pitchFamily="18" charset="0"/>
              </a:rPr>
              <a:t> </a:t>
            </a:r>
            <a:r>
              <a:rPr lang="en-US" sz="2800" dirty="0" err="1" smtClean="0">
                <a:latin typeface="Bell MT" panose="02020503060305020303" pitchFamily="18" charset="0"/>
              </a:rPr>
              <a:t>berhubungan</a:t>
            </a:r>
            <a:r>
              <a:rPr lang="en-US" sz="2800" dirty="0" smtClean="0">
                <a:latin typeface="Bell MT" panose="02020503060305020303" pitchFamily="18" charset="0"/>
              </a:rPr>
              <a:t> </a:t>
            </a:r>
            <a:r>
              <a:rPr lang="en-US" sz="2800" dirty="0" err="1" smtClean="0">
                <a:latin typeface="Bell MT" panose="02020503060305020303" pitchFamily="18" charset="0"/>
              </a:rPr>
              <a:t>dengan</a:t>
            </a:r>
            <a:r>
              <a:rPr lang="en-US" sz="2800" dirty="0" smtClean="0">
                <a:latin typeface="Bell MT" panose="02020503060305020303" pitchFamily="18" charset="0"/>
              </a:rPr>
              <a:t> “</a:t>
            </a:r>
            <a:r>
              <a:rPr lang="en-US" sz="2800" dirty="0" err="1" smtClean="0">
                <a:latin typeface="Bell MT" panose="02020503060305020303" pitchFamily="18" charset="0"/>
              </a:rPr>
              <a:t>statistik</a:t>
            </a:r>
            <a:r>
              <a:rPr lang="en-US" sz="2800" dirty="0" smtClean="0">
                <a:latin typeface="Bell MT" panose="02020503060305020303" pitchFamily="18" charset="0"/>
              </a:rPr>
              <a:t>”</a:t>
            </a:r>
            <a:endParaRPr lang="en-US" sz="2800" dirty="0">
              <a:latin typeface="Bell MT" panose="020205030603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200" y="2971790"/>
            <a:ext cx="762000" cy="36933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362200" y="2817604"/>
            <a:ext cx="762000" cy="36933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Angka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000500" y="3363302"/>
            <a:ext cx="1295400" cy="36933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pasti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057400" y="4020701"/>
            <a:ext cx="1371600" cy="36933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Quick count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858000" y="2787124"/>
            <a:ext cx="762000" cy="36933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Grafik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019800" y="4072716"/>
            <a:ext cx="762000" cy="36933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Dadu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0200" y="2597130"/>
            <a:ext cx="990600" cy="36933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Peluang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467600" y="3797751"/>
            <a:ext cx="1066800" cy="36933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Ramalan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57200" y="5578450"/>
            <a:ext cx="815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Bell MT" panose="02020503060305020303" pitchFamily="18" charset="0"/>
              </a:rPr>
              <a:t>Diskusi</a:t>
            </a:r>
            <a:r>
              <a:rPr lang="en-US" sz="2800" dirty="0" smtClean="0">
                <a:latin typeface="Bell MT" panose="02020503060305020303" pitchFamily="18" charset="0"/>
              </a:rPr>
              <a:t>: </a:t>
            </a:r>
            <a:r>
              <a:rPr lang="en-US" sz="2800" dirty="0" err="1" smtClean="0">
                <a:latin typeface="Bell MT" panose="02020503060305020303" pitchFamily="18" charset="0"/>
              </a:rPr>
              <a:t>apakah</a:t>
            </a:r>
            <a:r>
              <a:rPr lang="en-US" sz="2800" dirty="0" smtClean="0">
                <a:latin typeface="Bell MT" panose="02020503060305020303" pitchFamily="18" charset="0"/>
              </a:rPr>
              <a:t> </a:t>
            </a:r>
            <a:r>
              <a:rPr lang="en-US" sz="2800" dirty="0" err="1" smtClean="0">
                <a:latin typeface="Bell MT" panose="02020503060305020303" pitchFamily="18" charset="0"/>
              </a:rPr>
              <a:t>aman</a:t>
            </a:r>
            <a:r>
              <a:rPr lang="en-US" sz="2800" dirty="0" smtClean="0">
                <a:latin typeface="Bell MT" panose="02020503060305020303" pitchFamily="18" charset="0"/>
              </a:rPr>
              <a:t> </a:t>
            </a:r>
            <a:r>
              <a:rPr lang="en-US" sz="2800" dirty="0" err="1" smtClean="0">
                <a:latin typeface="Bell MT" panose="02020503060305020303" pitchFamily="18" charset="0"/>
              </a:rPr>
              <a:t>menggunakan</a:t>
            </a:r>
            <a:r>
              <a:rPr lang="en-US" sz="2800" dirty="0" smtClean="0">
                <a:latin typeface="Bell MT" panose="02020503060305020303" pitchFamily="18" charset="0"/>
              </a:rPr>
              <a:t> </a:t>
            </a:r>
            <a:r>
              <a:rPr lang="en-US" sz="2800" dirty="0" err="1" smtClean="0">
                <a:latin typeface="Bell MT" panose="02020503060305020303" pitchFamily="18" charset="0"/>
              </a:rPr>
              <a:t>telepon</a:t>
            </a:r>
            <a:r>
              <a:rPr lang="en-US" sz="2800" dirty="0" smtClean="0">
                <a:latin typeface="Bell MT" panose="02020503060305020303" pitchFamily="18" charset="0"/>
              </a:rPr>
              <a:t> </a:t>
            </a:r>
            <a:r>
              <a:rPr lang="en-US" sz="2800" dirty="0" err="1" smtClean="0">
                <a:latin typeface="Bell MT" panose="02020503060305020303" pitchFamily="18" charset="0"/>
              </a:rPr>
              <a:t>genggam</a:t>
            </a:r>
            <a:r>
              <a:rPr lang="en-US" sz="2800" dirty="0" smtClean="0">
                <a:latin typeface="Bell MT" panose="02020503060305020303" pitchFamily="18" charset="0"/>
              </a:rPr>
              <a:t> </a:t>
            </a:r>
            <a:r>
              <a:rPr lang="en-US" sz="2800" dirty="0" err="1" smtClean="0">
                <a:latin typeface="Bell MT" panose="02020503060305020303" pitchFamily="18" charset="0"/>
              </a:rPr>
              <a:t>saat</a:t>
            </a:r>
            <a:r>
              <a:rPr lang="en-US" sz="2800" dirty="0" smtClean="0">
                <a:latin typeface="Bell MT" panose="02020503060305020303" pitchFamily="18" charset="0"/>
              </a:rPr>
              <a:t> </a:t>
            </a:r>
            <a:r>
              <a:rPr lang="en-US" sz="2800" dirty="0" err="1" smtClean="0">
                <a:latin typeface="Bell MT" panose="02020503060305020303" pitchFamily="18" charset="0"/>
              </a:rPr>
              <a:t>berkendara</a:t>
            </a:r>
            <a:r>
              <a:rPr lang="en-US" sz="2800" dirty="0" smtClean="0">
                <a:latin typeface="Bell MT" panose="02020503060305020303" pitchFamily="18" charset="0"/>
              </a:rPr>
              <a:t>?</a:t>
            </a:r>
            <a:endParaRPr lang="en-US" sz="2800" dirty="0">
              <a:latin typeface="Bell MT" panose="020205030603050203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447800" y="0"/>
            <a:ext cx="76962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cap="all" noProof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Tabel</a:t>
            </a:r>
            <a:r>
              <a:rPr lang="en-US" sz="4000" cap="all" noProof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 </a:t>
            </a:r>
            <a:r>
              <a:rPr lang="en-US" sz="4000" cap="all" noProof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dan</a:t>
            </a:r>
            <a:r>
              <a:rPr lang="en-US" sz="4000" cap="all" noProof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 </a:t>
            </a:r>
            <a:r>
              <a:rPr lang="en-US" sz="4000" cap="all" noProof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grafik</a:t>
            </a:r>
            <a:r>
              <a:rPr lang="en-US" sz="4000" cap="all" noProof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 </a:t>
            </a:r>
            <a:r>
              <a:rPr lang="en-US" sz="4000" cap="all" noProof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dalam</a:t>
            </a:r>
            <a:r>
              <a:rPr lang="en-US" sz="4000" cap="all" noProof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 </a:t>
            </a:r>
            <a:r>
              <a:rPr lang="en-US" sz="4000" cap="all" noProof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statistik</a:t>
            </a:r>
            <a:endParaRPr kumimoji="0" lang="en-US" sz="400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icrosoft Himalaya" pitchFamily="2" charset="0"/>
              <a:ea typeface="Microsoft Himalaya" pitchFamily="2" charset="0"/>
              <a:cs typeface="Microsoft Himalaya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" y="1893095"/>
            <a:ext cx="792480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>
                <a:solidFill>
                  <a:srgbClr val="242021"/>
                </a:solidFill>
              </a:rPr>
              <a:t>Nilai</a:t>
            </a:r>
            <a:r>
              <a:rPr lang="en-US" sz="2000" dirty="0" smtClean="0">
                <a:solidFill>
                  <a:srgbClr val="242021"/>
                </a:solidFill>
              </a:rPr>
              <a:t> </a:t>
            </a:r>
            <a:r>
              <a:rPr lang="en-US" sz="2000" dirty="0" err="1" smtClean="0">
                <a:solidFill>
                  <a:srgbClr val="242021"/>
                </a:solidFill>
              </a:rPr>
              <a:t>akhir</a:t>
            </a:r>
            <a:r>
              <a:rPr lang="en-US" sz="2000" dirty="0" smtClean="0">
                <a:solidFill>
                  <a:srgbClr val="242021"/>
                </a:solidFill>
              </a:rPr>
              <a:t> 25 </a:t>
            </a:r>
            <a:r>
              <a:rPr lang="en-US" sz="2000" dirty="0" err="1" smtClean="0">
                <a:solidFill>
                  <a:srgbClr val="242021"/>
                </a:solidFill>
              </a:rPr>
              <a:t>mahasiswa</a:t>
            </a:r>
            <a:r>
              <a:rPr lang="en-US" sz="2000" dirty="0" smtClean="0">
                <a:solidFill>
                  <a:srgbClr val="242021"/>
                </a:solidFill>
              </a:rPr>
              <a:t> </a:t>
            </a:r>
          </a:p>
          <a:p>
            <a:r>
              <a:rPr lang="en-US" dirty="0" smtClean="0">
                <a:solidFill>
                  <a:srgbClr val="242021"/>
                </a:solidFill>
                <a:latin typeface="BerkeleyStd-Medium"/>
              </a:rPr>
              <a:t>A </a:t>
            </a:r>
            <a:r>
              <a:rPr lang="en-US" dirty="0">
                <a:solidFill>
                  <a:srgbClr val="242021"/>
                </a:solidFill>
                <a:latin typeface="BerkeleyStd-Medium"/>
              </a:rPr>
              <a:t>C </a:t>
            </a:r>
            <a:r>
              <a:rPr lang="en-US" dirty="0" err="1">
                <a:solidFill>
                  <a:srgbClr val="242021"/>
                </a:solidFill>
                <a:latin typeface="BerkeleyStd-Medium"/>
              </a:rPr>
              <a:t>C</a:t>
            </a:r>
            <a:r>
              <a:rPr lang="en-US" dirty="0">
                <a:solidFill>
                  <a:srgbClr val="242021"/>
                </a:solidFill>
                <a:latin typeface="BerkeleyStd-Medium"/>
              </a:rPr>
              <a:t> B C D C </a:t>
            </a:r>
            <a:r>
              <a:rPr lang="en-US" dirty="0" err="1">
                <a:solidFill>
                  <a:srgbClr val="242021"/>
                </a:solidFill>
                <a:latin typeface="BerkeleyStd-Medium"/>
              </a:rPr>
              <a:t>C</a:t>
            </a:r>
            <a:r>
              <a:rPr lang="en-US" dirty="0">
                <a:solidFill>
                  <a:srgbClr val="242021"/>
                </a:solidFill>
                <a:latin typeface="BerkeleyStd-Medium"/>
              </a:rPr>
              <a:t> F D C </a:t>
            </a:r>
            <a:r>
              <a:rPr lang="en-US" dirty="0" err="1">
                <a:solidFill>
                  <a:srgbClr val="242021"/>
                </a:solidFill>
                <a:latin typeface="BerkeleyStd-Medium"/>
              </a:rPr>
              <a:t>C</a:t>
            </a:r>
            <a:r>
              <a:rPr lang="en-US" dirty="0">
                <a:solidFill>
                  <a:srgbClr val="242021"/>
                </a:solidFill>
                <a:latin typeface="BerkeleyStd-Medium"/>
              </a:rPr>
              <a:t> </a:t>
            </a:r>
            <a:r>
              <a:rPr lang="en-US" dirty="0" err="1">
                <a:solidFill>
                  <a:srgbClr val="242021"/>
                </a:solidFill>
                <a:latin typeface="BerkeleyStd-Medium"/>
              </a:rPr>
              <a:t>C</a:t>
            </a:r>
            <a:r>
              <a:rPr lang="en-US" dirty="0">
                <a:solidFill>
                  <a:srgbClr val="242021"/>
                </a:solidFill>
                <a:latin typeface="BerkeleyStd-Medium"/>
              </a:rPr>
              <a:t> B </a:t>
            </a:r>
            <a:r>
              <a:rPr lang="en-US" dirty="0" err="1">
                <a:solidFill>
                  <a:srgbClr val="242021"/>
                </a:solidFill>
                <a:latin typeface="BerkeleyStd-Medium"/>
              </a:rPr>
              <a:t>B</a:t>
            </a:r>
            <a:r>
              <a:rPr lang="en-US" dirty="0">
                <a:solidFill>
                  <a:srgbClr val="242021"/>
                </a:solidFill>
                <a:latin typeface="BerkeleyStd-Medium"/>
              </a:rPr>
              <a:t> A B D B A </a:t>
            </a:r>
            <a:r>
              <a:rPr lang="en-US" dirty="0" err="1">
                <a:solidFill>
                  <a:srgbClr val="242021"/>
                </a:solidFill>
                <a:latin typeface="BerkeleyStd-Medium"/>
              </a:rPr>
              <a:t>A</a:t>
            </a:r>
            <a:r>
              <a:rPr lang="en-US" dirty="0">
                <a:solidFill>
                  <a:srgbClr val="242021"/>
                </a:solidFill>
                <a:latin typeface="BerkeleyStd-Medium"/>
              </a:rPr>
              <a:t> B F C </a:t>
            </a:r>
            <a:r>
              <a:rPr lang="en-US" dirty="0" smtClean="0">
                <a:solidFill>
                  <a:srgbClr val="242021"/>
                </a:solidFill>
                <a:latin typeface="BerkeleyStd-Medium"/>
              </a:rPr>
              <a:t>B</a:t>
            </a:r>
          </a:p>
          <a:p>
            <a:endParaRPr lang="en-US" dirty="0">
              <a:solidFill>
                <a:srgbClr val="242021"/>
              </a:solidFill>
              <a:latin typeface="BerkeleyStd-Medium"/>
            </a:endParaRPr>
          </a:p>
          <a:p>
            <a:r>
              <a:rPr lang="en-US" dirty="0" err="1" smtClean="0">
                <a:solidFill>
                  <a:srgbClr val="242021"/>
                </a:solidFill>
              </a:rPr>
              <a:t>Apakah</a:t>
            </a:r>
            <a:r>
              <a:rPr lang="en-US" dirty="0" smtClean="0">
                <a:solidFill>
                  <a:srgbClr val="242021"/>
                </a:solidFill>
              </a:rPr>
              <a:t> </a:t>
            </a:r>
            <a:r>
              <a:rPr lang="en-US" dirty="0" err="1" smtClean="0">
                <a:solidFill>
                  <a:srgbClr val="242021"/>
                </a:solidFill>
              </a:rPr>
              <a:t>ada</a:t>
            </a:r>
            <a:r>
              <a:rPr lang="en-US" dirty="0" smtClean="0">
                <a:solidFill>
                  <a:srgbClr val="242021"/>
                </a:solidFill>
              </a:rPr>
              <a:t> </a:t>
            </a:r>
            <a:r>
              <a:rPr lang="en-US" dirty="0" err="1" smtClean="0">
                <a:solidFill>
                  <a:srgbClr val="242021"/>
                </a:solidFill>
              </a:rPr>
              <a:t>cara</a:t>
            </a:r>
            <a:r>
              <a:rPr lang="en-US" dirty="0" smtClean="0">
                <a:solidFill>
                  <a:srgbClr val="242021"/>
                </a:solidFill>
              </a:rPr>
              <a:t> yang </a:t>
            </a:r>
            <a:r>
              <a:rPr lang="en-US" dirty="0" err="1" smtClean="0">
                <a:solidFill>
                  <a:srgbClr val="242021"/>
                </a:solidFill>
              </a:rPr>
              <a:t>lebih</a:t>
            </a:r>
            <a:r>
              <a:rPr lang="en-US" dirty="0" smtClean="0">
                <a:solidFill>
                  <a:srgbClr val="242021"/>
                </a:solidFill>
              </a:rPr>
              <a:t> </a:t>
            </a:r>
            <a:r>
              <a:rPr lang="en-US" dirty="0" err="1" smtClean="0">
                <a:solidFill>
                  <a:srgbClr val="242021"/>
                </a:solidFill>
              </a:rPr>
              <a:t>baik</a:t>
            </a:r>
            <a:r>
              <a:rPr lang="en-US" dirty="0" smtClean="0">
                <a:solidFill>
                  <a:srgbClr val="242021"/>
                </a:solidFill>
              </a:rPr>
              <a:t> </a:t>
            </a:r>
            <a:r>
              <a:rPr lang="en-US" dirty="0" err="1" smtClean="0">
                <a:solidFill>
                  <a:srgbClr val="242021"/>
                </a:solidFill>
              </a:rPr>
              <a:t>dan</a:t>
            </a:r>
            <a:r>
              <a:rPr lang="en-US" dirty="0" smtClean="0">
                <a:solidFill>
                  <a:srgbClr val="242021"/>
                </a:solidFill>
              </a:rPr>
              <a:t> </a:t>
            </a:r>
            <a:r>
              <a:rPr lang="en-US" dirty="0" err="1" smtClean="0">
                <a:solidFill>
                  <a:srgbClr val="242021"/>
                </a:solidFill>
              </a:rPr>
              <a:t>mudah</a:t>
            </a:r>
            <a:r>
              <a:rPr lang="en-US" dirty="0" smtClean="0">
                <a:solidFill>
                  <a:srgbClr val="242021"/>
                </a:solidFill>
              </a:rPr>
              <a:t> </a:t>
            </a:r>
            <a:r>
              <a:rPr lang="en-US" dirty="0" err="1" smtClean="0">
                <a:solidFill>
                  <a:srgbClr val="242021"/>
                </a:solidFill>
              </a:rPr>
              <a:t>dipahami</a:t>
            </a:r>
            <a:r>
              <a:rPr lang="en-US" dirty="0" smtClean="0">
                <a:solidFill>
                  <a:srgbClr val="242021"/>
                </a:solidFill>
              </a:rPr>
              <a:t> orang lain?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1351766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err="1" smtClean="0"/>
              <a:t>Tabel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frekuensi</a:t>
            </a:r>
            <a:r>
              <a:rPr lang="en-US" sz="2400" u="sng" dirty="0" smtClean="0"/>
              <a:t> </a:t>
            </a:r>
            <a:endParaRPr lang="en-US" sz="2400" u="sng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3859768"/>
              </p:ext>
            </p:extLst>
          </p:nvPr>
        </p:nvGraphicFramePr>
        <p:xfrm>
          <a:off x="1374418" y="3271520"/>
          <a:ext cx="6550382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3461"/>
                <a:gridCol w="2481609"/>
                <a:gridCol w="18853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Huruf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nilai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Frekuensi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Frekuensi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relatif</a:t>
                      </a:r>
                      <a:r>
                        <a:rPr lang="en-US" dirty="0" smtClean="0"/>
                        <a:t> (%)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4/25x100%</a:t>
                      </a:r>
                      <a:r>
                        <a:rPr lang="en-US" baseline="0" dirty="0" smtClean="0"/>
                        <a:t> = 16%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1981200" y="3962400"/>
            <a:ext cx="914400" cy="1828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419600" y="3901619"/>
            <a:ext cx="762000" cy="1828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6096000" y="3962400"/>
            <a:ext cx="209550" cy="266700"/>
          </a:xfrm>
          <a:prstGeom prst="rect">
            <a:avLst/>
          </a:prstGeom>
          <a:solidFill>
            <a:srgbClr val="FFFF00">
              <a:alpha val="3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164068" y="4692134"/>
            <a:ext cx="1295400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Kategori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5" name="Straight Connector 14"/>
          <p:cNvCxnSpPr>
            <a:stCxn id="13" idx="2"/>
          </p:cNvCxnSpPr>
          <p:nvPr/>
        </p:nvCxnSpPr>
        <p:spPr>
          <a:xfrm>
            <a:off x="996434" y="4876800"/>
            <a:ext cx="100226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295900" y="6284138"/>
            <a:ext cx="2019300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Jumlah</a:t>
            </a:r>
            <a:r>
              <a:rPr lang="en-US" dirty="0" smtClean="0">
                <a:solidFill>
                  <a:schemeClr val="bg1"/>
                </a:solidFill>
              </a:rPr>
              <a:t> per </a:t>
            </a:r>
            <a:r>
              <a:rPr lang="en-US" dirty="0" err="1" smtClean="0">
                <a:solidFill>
                  <a:schemeClr val="bg1"/>
                </a:solidFill>
              </a:rPr>
              <a:t>kategori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26" name="Straight Connector 25"/>
          <p:cNvCxnSpPr>
            <a:endCxn id="25" idx="0"/>
          </p:cNvCxnSpPr>
          <p:nvPr/>
        </p:nvCxnSpPr>
        <p:spPr>
          <a:xfrm>
            <a:off x="5181600" y="4816019"/>
            <a:ext cx="1123950" cy="146811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695825" y="3962400"/>
            <a:ext cx="209550" cy="266700"/>
          </a:xfrm>
          <a:prstGeom prst="rect">
            <a:avLst/>
          </a:prstGeom>
          <a:solidFill>
            <a:srgbClr val="FFFF00">
              <a:alpha val="3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616450" y="5791200"/>
            <a:ext cx="407670" cy="284480"/>
          </a:xfrm>
          <a:prstGeom prst="rect">
            <a:avLst/>
          </a:prstGeom>
          <a:solidFill>
            <a:srgbClr val="FF0000">
              <a:alpha val="3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6367939" y="3975189"/>
            <a:ext cx="280035" cy="253911"/>
          </a:xfrm>
          <a:prstGeom prst="rect">
            <a:avLst/>
          </a:prstGeom>
          <a:solidFill>
            <a:srgbClr val="FF0000">
              <a:alpha val="3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996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31" grpId="0" animBg="1"/>
      <p:bldP spid="13" grpId="0" animBg="1"/>
      <p:bldP spid="25" grpId="0" animBg="1"/>
      <p:bldP spid="32" grpId="0" animBg="1"/>
      <p:bldP spid="33" grpId="0" animBg="1"/>
      <p:bldP spid="3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447800" y="0"/>
            <a:ext cx="76962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cap="all" noProof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Tabel</a:t>
            </a:r>
            <a:r>
              <a:rPr lang="en-US" sz="4000" cap="all" noProof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 </a:t>
            </a:r>
            <a:r>
              <a:rPr lang="en-US" sz="4000" cap="all" noProof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dan</a:t>
            </a:r>
            <a:r>
              <a:rPr lang="en-US" sz="4000" cap="all" noProof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 </a:t>
            </a:r>
            <a:r>
              <a:rPr lang="en-US" sz="4000" cap="all" noProof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grafik</a:t>
            </a:r>
            <a:r>
              <a:rPr lang="en-US" sz="4000" cap="all" noProof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 </a:t>
            </a:r>
            <a:r>
              <a:rPr lang="en-US" sz="4000" cap="all" noProof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dalam</a:t>
            </a:r>
            <a:r>
              <a:rPr lang="en-US" sz="4000" cap="all" noProof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 </a:t>
            </a:r>
            <a:r>
              <a:rPr lang="en-US" sz="4000" cap="all" noProof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statistik</a:t>
            </a:r>
            <a:endParaRPr kumimoji="0" lang="en-US" sz="400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icrosoft Himalaya" pitchFamily="2" charset="0"/>
              <a:ea typeface="Microsoft Himalaya" pitchFamily="2" charset="0"/>
              <a:cs typeface="Microsoft Himalaya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33400" y="1351766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Histogram </a:t>
            </a:r>
            <a:r>
              <a:rPr lang="en-US" sz="2400" u="sng" dirty="0" err="1" smtClean="0"/>
              <a:t>dan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grafik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garis</a:t>
            </a:r>
            <a:endParaRPr lang="en-US" sz="2400" u="sng" dirty="0"/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2560" y="2286000"/>
            <a:ext cx="6264742" cy="3886200"/>
          </a:xfrm>
          <a:prstGeom prst="rect">
            <a:avLst/>
          </a:prstGeom>
        </p:spPr>
      </p:pic>
      <p:cxnSp>
        <p:nvCxnSpPr>
          <p:cNvPr id="30" name="Straight Arrow Connector 29"/>
          <p:cNvCxnSpPr/>
          <p:nvPr/>
        </p:nvCxnSpPr>
        <p:spPr>
          <a:xfrm>
            <a:off x="5029200" y="3657600"/>
            <a:ext cx="1905000" cy="0"/>
          </a:xfrm>
          <a:prstGeom prst="straightConnector1">
            <a:avLst/>
          </a:prstGeom>
          <a:ln w="603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133600" y="3962400"/>
            <a:ext cx="1143000" cy="0"/>
          </a:xfrm>
          <a:prstGeom prst="straightConnector1">
            <a:avLst/>
          </a:prstGeom>
          <a:ln w="60325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 rot="16200000">
            <a:off x="-420886" y="3777734"/>
            <a:ext cx="297180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</a:rPr>
              <a:t>Frekuensi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 rot="16200000">
            <a:off x="6613273" y="3777734"/>
            <a:ext cx="2971800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</a:rPr>
              <a:t>Frekuensi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relatif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10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447800" y="0"/>
            <a:ext cx="76962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cap="all" noProof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Contoh</a:t>
            </a:r>
            <a:endParaRPr kumimoji="0" lang="en-US" sz="400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icrosoft Himalaya" pitchFamily="2" charset="0"/>
              <a:ea typeface="Microsoft Himalaya" pitchFamily="2" charset="0"/>
              <a:cs typeface="Microsoft Himalaya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0" y="1676400"/>
            <a:ext cx="7848600" cy="19389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akhir</a:t>
            </a:r>
            <a:r>
              <a:rPr lang="en-US" sz="2400" dirty="0" smtClean="0"/>
              <a:t> </a:t>
            </a:r>
            <a:r>
              <a:rPr lang="en-US" sz="2400" dirty="0" err="1" smtClean="0"/>
              <a:t>mahasiswa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mata</a:t>
            </a:r>
            <a:r>
              <a:rPr lang="en-US" sz="2400" dirty="0" smtClean="0"/>
              <a:t> </a:t>
            </a:r>
            <a:r>
              <a:rPr lang="en-US" sz="2400" dirty="0" err="1" smtClean="0"/>
              <a:t>kuliah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endParaRPr lang="en-US" sz="2400" dirty="0" smtClean="0"/>
          </a:p>
          <a:p>
            <a:r>
              <a:rPr lang="en-US" sz="2400" dirty="0" smtClean="0"/>
              <a:t>A </a:t>
            </a:r>
            <a:r>
              <a:rPr lang="en-US" sz="2400" dirty="0" err="1"/>
              <a:t>A</a:t>
            </a:r>
            <a:r>
              <a:rPr lang="en-US" sz="2400" dirty="0"/>
              <a:t> B </a:t>
            </a:r>
            <a:r>
              <a:rPr lang="en-US" sz="2400" dirty="0" err="1"/>
              <a:t>B</a:t>
            </a:r>
            <a:r>
              <a:rPr lang="en-US" sz="2400" dirty="0"/>
              <a:t> </a:t>
            </a:r>
            <a:r>
              <a:rPr lang="en-US" sz="2400" dirty="0" err="1"/>
              <a:t>B</a:t>
            </a:r>
            <a:r>
              <a:rPr lang="en-US" sz="2400" dirty="0"/>
              <a:t> </a:t>
            </a:r>
            <a:r>
              <a:rPr lang="en-US" sz="2400" dirty="0" err="1"/>
              <a:t>B</a:t>
            </a:r>
            <a:r>
              <a:rPr lang="en-US" sz="2400" dirty="0"/>
              <a:t> </a:t>
            </a:r>
            <a:r>
              <a:rPr lang="en-US" sz="2400" dirty="0" err="1"/>
              <a:t>B</a:t>
            </a:r>
            <a:r>
              <a:rPr lang="en-US" sz="2400" dirty="0"/>
              <a:t> C </a:t>
            </a:r>
            <a:r>
              <a:rPr lang="en-US" sz="2400" dirty="0" err="1"/>
              <a:t>C</a:t>
            </a:r>
            <a:r>
              <a:rPr lang="en-US" sz="2400" dirty="0"/>
              <a:t> </a:t>
            </a:r>
            <a:r>
              <a:rPr lang="en-US" sz="2400" dirty="0" err="1"/>
              <a:t>C</a:t>
            </a:r>
            <a:r>
              <a:rPr lang="en-US" sz="2400" dirty="0"/>
              <a:t> </a:t>
            </a:r>
            <a:r>
              <a:rPr lang="en-US" sz="2400" dirty="0" err="1"/>
              <a:t>C</a:t>
            </a:r>
            <a:r>
              <a:rPr lang="en-US" sz="2400" dirty="0"/>
              <a:t> </a:t>
            </a:r>
            <a:r>
              <a:rPr lang="en-US" sz="2400" dirty="0" err="1"/>
              <a:t>C</a:t>
            </a:r>
            <a:r>
              <a:rPr lang="en-US" sz="2400" dirty="0"/>
              <a:t> </a:t>
            </a:r>
            <a:r>
              <a:rPr lang="en-US" sz="2400" dirty="0" err="1"/>
              <a:t>C</a:t>
            </a:r>
            <a:r>
              <a:rPr lang="en-US" sz="2400" dirty="0"/>
              <a:t> </a:t>
            </a:r>
            <a:r>
              <a:rPr lang="en-US" sz="2400" dirty="0" err="1"/>
              <a:t>C</a:t>
            </a:r>
            <a:r>
              <a:rPr lang="en-US" sz="2400" dirty="0"/>
              <a:t> </a:t>
            </a:r>
            <a:r>
              <a:rPr lang="en-US" sz="2400" dirty="0" err="1"/>
              <a:t>C</a:t>
            </a:r>
            <a:r>
              <a:rPr lang="en-US" sz="2400" dirty="0"/>
              <a:t> D </a:t>
            </a:r>
            <a:r>
              <a:rPr lang="en-US" sz="2400" dirty="0" err="1"/>
              <a:t>D</a:t>
            </a:r>
            <a:r>
              <a:rPr lang="en-US" sz="2400" dirty="0"/>
              <a:t> </a:t>
            </a:r>
            <a:r>
              <a:rPr lang="en-US" sz="2400" dirty="0" err="1"/>
              <a:t>D</a:t>
            </a:r>
            <a:r>
              <a:rPr lang="en-US" sz="2400" dirty="0"/>
              <a:t> </a:t>
            </a:r>
            <a:r>
              <a:rPr lang="en-US" sz="2400" dirty="0" smtClean="0"/>
              <a:t>E </a:t>
            </a:r>
            <a:r>
              <a:rPr lang="en-US" sz="2400" dirty="0" err="1" smtClean="0"/>
              <a:t>E</a:t>
            </a:r>
            <a:endParaRPr lang="en-US" sz="2400" dirty="0" smtClean="0"/>
          </a:p>
          <a:p>
            <a:r>
              <a:rPr lang="en-US" sz="2400" dirty="0" err="1" smtClean="0"/>
              <a:t>Buat</a:t>
            </a:r>
            <a:r>
              <a:rPr lang="en-US" sz="2400" dirty="0" smtClean="0"/>
              <a:t> </a:t>
            </a:r>
            <a:r>
              <a:rPr lang="en-US" sz="2400" dirty="0" err="1" smtClean="0"/>
              <a:t>tabel</a:t>
            </a:r>
            <a:r>
              <a:rPr lang="en-US" sz="2400" dirty="0" smtClean="0"/>
              <a:t> </a:t>
            </a:r>
            <a:r>
              <a:rPr lang="en-US" sz="2400" dirty="0" err="1" smtClean="0"/>
              <a:t>frekuensi</a:t>
            </a:r>
            <a:r>
              <a:rPr lang="en-US" sz="2400" dirty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grafik</a:t>
            </a:r>
            <a:r>
              <a:rPr lang="en-US" sz="2400" dirty="0" smtClean="0"/>
              <a:t> (histogram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grafik</a:t>
            </a:r>
            <a:r>
              <a:rPr lang="en-US" sz="2400" dirty="0" smtClean="0"/>
              <a:t> </a:t>
            </a:r>
            <a:r>
              <a:rPr lang="en-US" sz="2400" dirty="0" err="1" smtClean="0"/>
              <a:t>garis</a:t>
            </a:r>
            <a:r>
              <a:rPr lang="en-US" sz="2400" dirty="0" smtClean="0"/>
              <a:t>) yang </a:t>
            </a:r>
            <a:r>
              <a:rPr lang="en-US" sz="2400" dirty="0" err="1" smtClean="0"/>
              <a:t>menunjukkan</a:t>
            </a:r>
            <a:r>
              <a:rPr lang="en-US" sz="2400" dirty="0" smtClean="0"/>
              <a:t> </a:t>
            </a:r>
            <a:r>
              <a:rPr lang="en-US" sz="2400" dirty="0" err="1" smtClean="0"/>
              <a:t>frekuensi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frekuensi</a:t>
            </a:r>
            <a:r>
              <a:rPr lang="en-US" sz="2400" dirty="0" smtClean="0"/>
              <a:t> </a:t>
            </a:r>
            <a:r>
              <a:rPr lang="en-US" sz="2400" dirty="0" err="1" smtClean="0"/>
              <a:t>relatif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3962400"/>
            <a:ext cx="7848600" cy="19389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IMDB </a:t>
            </a:r>
            <a:r>
              <a:rPr lang="en-US" sz="2400" dirty="0" err="1" smtClean="0"/>
              <a:t>membuat</a:t>
            </a:r>
            <a:r>
              <a:rPr lang="en-US" sz="2400" dirty="0" smtClean="0"/>
              <a:t> </a:t>
            </a:r>
            <a:r>
              <a:rPr lang="en-US" sz="2400" dirty="0" err="1" smtClean="0"/>
              <a:t>daftar</a:t>
            </a:r>
            <a:r>
              <a:rPr lang="en-US" sz="2400" dirty="0" smtClean="0"/>
              <a:t> review </a:t>
            </a:r>
            <a:r>
              <a:rPr lang="en-US" sz="2400" dirty="0" err="1" smtClean="0"/>
              <a:t>beberapa</a:t>
            </a:r>
            <a:r>
              <a:rPr lang="en-US" sz="2400" dirty="0" smtClean="0"/>
              <a:t> film yang </a:t>
            </a:r>
            <a:r>
              <a:rPr lang="en-US" sz="2400" dirty="0" err="1" smtClean="0"/>
              <a:t>diluncurkan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tahun</a:t>
            </a:r>
            <a:r>
              <a:rPr lang="en-US" sz="2400" dirty="0" smtClean="0"/>
              <a:t> 2018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 5 film </a:t>
            </a:r>
            <a:r>
              <a:rPr lang="en-US" sz="2400" dirty="0" err="1" smtClean="0"/>
              <a:t>bintang</a:t>
            </a:r>
            <a:r>
              <a:rPr lang="en-US" sz="2400" dirty="0" smtClean="0"/>
              <a:t> 4, 10 </a:t>
            </a:r>
            <a:r>
              <a:rPr lang="en-US" sz="2400" dirty="0" err="1" smtClean="0"/>
              <a:t>bintang</a:t>
            </a:r>
            <a:r>
              <a:rPr lang="en-US" sz="2400" dirty="0" smtClean="0"/>
              <a:t> 4, 20 </a:t>
            </a:r>
            <a:r>
              <a:rPr lang="en-US" sz="2400" dirty="0" err="1" smtClean="0"/>
              <a:t>bintang</a:t>
            </a:r>
            <a:r>
              <a:rPr lang="en-US" sz="2400" dirty="0" smtClean="0"/>
              <a:t> 3, 15 </a:t>
            </a:r>
            <a:r>
              <a:rPr lang="en-US" sz="2400" dirty="0" err="1" smtClean="0"/>
              <a:t>bintang</a:t>
            </a:r>
            <a:r>
              <a:rPr lang="en-US" sz="2400" dirty="0" smtClean="0"/>
              <a:t> 2, </a:t>
            </a:r>
            <a:r>
              <a:rPr lang="en-US" sz="2400" dirty="0" err="1" smtClean="0"/>
              <a:t>dan</a:t>
            </a:r>
            <a:r>
              <a:rPr lang="en-US" sz="2400" dirty="0" smtClean="0"/>
              <a:t> 5 </a:t>
            </a:r>
            <a:r>
              <a:rPr lang="en-US" sz="2400" dirty="0" err="1" smtClean="0"/>
              <a:t>bintang</a:t>
            </a:r>
            <a:r>
              <a:rPr lang="en-US" sz="2400" dirty="0" smtClean="0"/>
              <a:t> 1. </a:t>
            </a:r>
          </a:p>
          <a:p>
            <a:r>
              <a:rPr lang="en-US" sz="2400" dirty="0" err="1" smtClean="0"/>
              <a:t>Buat</a:t>
            </a:r>
            <a:r>
              <a:rPr lang="en-US" sz="2400" dirty="0" smtClean="0"/>
              <a:t> </a:t>
            </a:r>
            <a:r>
              <a:rPr lang="en-US" sz="2400" dirty="0" err="1" smtClean="0"/>
              <a:t>tabel</a:t>
            </a:r>
            <a:r>
              <a:rPr lang="en-US" sz="2400" dirty="0" smtClean="0"/>
              <a:t> </a:t>
            </a:r>
            <a:r>
              <a:rPr lang="en-US" sz="2400" dirty="0" err="1" smtClean="0"/>
              <a:t>frekuensi</a:t>
            </a:r>
            <a:r>
              <a:rPr lang="en-US" sz="2400" dirty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grafik</a:t>
            </a:r>
            <a:r>
              <a:rPr lang="en-US" sz="2400" dirty="0" smtClean="0"/>
              <a:t> (histogram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grafik</a:t>
            </a:r>
            <a:r>
              <a:rPr lang="en-US" sz="2400" dirty="0" smtClean="0"/>
              <a:t> </a:t>
            </a:r>
            <a:r>
              <a:rPr lang="en-US" sz="2400" dirty="0" err="1" smtClean="0"/>
              <a:t>garis</a:t>
            </a:r>
            <a:r>
              <a:rPr lang="en-US" sz="2400" dirty="0" smtClean="0"/>
              <a:t>) yang </a:t>
            </a:r>
            <a:r>
              <a:rPr lang="en-US" sz="2400" dirty="0" err="1" smtClean="0"/>
              <a:t>menunjukkan</a:t>
            </a:r>
            <a:r>
              <a:rPr lang="en-US" sz="2400" dirty="0" smtClean="0"/>
              <a:t> </a:t>
            </a:r>
            <a:r>
              <a:rPr lang="en-US" sz="2400" dirty="0" err="1" smtClean="0"/>
              <a:t>frekuensi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frekuensi</a:t>
            </a:r>
            <a:r>
              <a:rPr lang="en-US" sz="2400" dirty="0" smtClean="0"/>
              <a:t> </a:t>
            </a:r>
            <a:r>
              <a:rPr lang="en-US" sz="2400" dirty="0" err="1" smtClean="0"/>
              <a:t>relatif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3119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447800" y="0"/>
            <a:ext cx="76962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cap="all" noProof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Binning data</a:t>
            </a:r>
            <a:endParaRPr kumimoji="0" lang="en-US" sz="400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icrosoft Himalaya" pitchFamily="2" charset="0"/>
              <a:ea typeface="Microsoft Himalaya" pitchFamily="2" charset="0"/>
              <a:cs typeface="Microsoft Himalaya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5800" y="1347767"/>
            <a:ext cx="7924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situasi</a:t>
            </a:r>
            <a:r>
              <a:rPr lang="en-US" sz="2000" dirty="0" smtClean="0"/>
              <a:t> </a:t>
            </a:r>
            <a:r>
              <a:rPr lang="en-US" sz="2000" dirty="0" err="1" smtClean="0"/>
              <a:t>kategori</a:t>
            </a:r>
            <a:r>
              <a:rPr lang="en-US" sz="2000" dirty="0" smtClean="0"/>
              <a:t>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dirty="0" err="1" smtClean="0"/>
              <a:t>angka</a:t>
            </a:r>
            <a:r>
              <a:rPr lang="en-US" sz="2000" dirty="0" smtClean="0"/>
              <a:t> (</a:t>
            </a:r>
            <a:r>
              <a:rPr lang="en-US" sz="2000" dirty="0" err="1" smtClean="0"/>
              <a:t>kuantitatif</a:t>
            </a:r>
            <a:r>
              <a:rPr lang="en-US" sz="2000" dirty="0" smtClean="0"/>
              <a:t>), </a:t>
            </a:r>
            <a:r>
              <a:rPr lang="en-US" sz="2000" dirty="0" err="1" smtClean="0"/>
              <a:t>kita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mengelompokkan</a:t>
            </a:r>
            <a:r>
              <a:rPr lang="en-US" sz="2000" dirty="0" smtClean="0"/>
              <a:t> </a:t>
            </a:r>
            <a:r>
              <a:rPr lang="en-US" sz="2000" dirty="0" err="1" smtClean="0"/>
              <a:t>kategori</a:t>
            </a:r>
            <a:r>
              <a:rPr lang="en-US" sz="2000" dirty="0" smtClean="0"/>
              <a:t>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 </a:t>
            </a:r>
            <a:r>
              <a:rPr lang="en-US" sz="2000" dirty="0" err="1" smtClean="0"/>
              <a:t>ke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“group” </a:t>
            </a:r>
            <a:r>
              <a:rPr lang="en-US" sz="2000" dirty="0" err="1" smtClean="0"/>
              <a:t>atau</a:t>
            </a:r>
            <a:r>
              <a:rPr lang="en-US" sz="2000" dirty="0" smtClean="0"/>
              <a:t> “bin”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 err="1" smtClean="0"/>
              <a:t>Contoh</a:t>
            </a:r>
            <a:r>
              <a:rPr lang="en-US" sz="2000" dirty="0" smtClean="0"/>
              <a:t>: 20 </a:t>
            </a:r>
            <a:r>
              <a:rPr lang="en-US" sz="2000" dirty="0" err="1" smtClean="0"/>
              <a:t>nilai</a:t>
            </a:r>
            <a:r>
              <a:rPr lang="en-US" sz="2000" dirty="0" smtClean="0"/>
              <a:t> </a:t>
            </a:r>
            <a:r>
              <a:rPr lang="en-US" sz="2000" dirty="0" err="1" smtClean="0"/>
              <a:t>mahasiswa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skala</a:t>
            </a:r>
            <a:r>
              <a:rPr lang="en-US" sz="2000" dirty="0" smtClean="0"/>
              <a:t> 100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berikut</a:t>
            </a:r>
            <a:endParaRPr lang="en-US" sz="2000" dirty="0" smtClean="0"/>
          </a:p>
          <a:p>
            <a:pPr algn="just"/>
            <a:r>
              <a:rPr lang="en-US" sz="2000" dirty="0" smtClean="0"/>
              <a:t>     76 </a:t>
            </a:r>
            <a:r>
              <a:rPr lang="en-US" sz="2000" dirty="0"/>
              <a:t>80 78 76 94 75 98 77 84 88 81 72 91 72 74 86 79 88 72 </a:t>
            </a:r>
            <a:r>
              <a:rPr lang="en-US" sz="2000" dirty="0" smtClean="0"/>
              <a:t>75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err="1" smtClean="0"/>
              <a:t>Bagaimana</a:t>
            </a:r>
            <a:r>
              <a:rPr lang="en-US" sz="2000" dirty="0" smtClean="0"/>
              <a:t> </a:t>
            </a:r>
            <a:r>
              <a:rPr lang="en-US" sz="2000" dirty="0" err="1" smtClean="0"/>
              <a:t>pengelompokkan</a:t>
            </a:r>
            <a:r>
              <a:rPr lang="en-US" sz="2000" dirty="0" smtClean="0"/>
              <a:t> data </a:t>
            </a:r>
            <a:r>
              <a:rPr lang="en-US" sz="2000" dirty="0" err="1" smtClean="0"/>
              <a:t>dilakukan</a:t>
            </a:r>
            <a:r>
              <a:rPr lang="en-US" sz="2000" dirty="0" smtClean="0"/>
              <a:t>?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err="1" smtClean="0"/>
              <a:t>Rentang</a:t>
            </a:r>
            <a:r>
              <a:rPr lang="en-US" sz="2000" dirty="0" smtClean="0"/>
              <a:t> </a:t>
            </a:r>
            <a:r>
              <a:rPr lang="en-US" sz="2000" dirty="0" err="1" smtClean="0"/>
              <a:t>nilai</a:t>
            </a:r>
            <a:r>
              <a:rPr lang="en-US" sz="2000" dirty="0" smtClean="0"/>
              <a:t> 72 – 99, data </a:t>
            </a:r>
            <a:r>
              <a:rPr lang="en-US" sz="2000" dirty="0" err="1" smtClean="0"/>
              <a:t>dikelompokkan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5-point bin</a:t>
            </a: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0628566"/>
              </p:ext>
            </p:extLst>
          </p:nvPr>
        </p:nvGraphicFramePr>
        <p:xfrm>
          <a:off x="1905000" y="3581400"/>
          <a:ext cx="5715000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1583377"/>
                <a:gridCol w="2226623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Nilai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Frekuensi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Frekuensi</a:t>
                      </a:r>
                      <a:r>
                        <a:rPr lang="en-US" baseline="0" dirty="0" smtClean="0"/>
                        <a:t> relative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95 – 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1/20 = 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</a:t>
                      </a:r>
                      <a:r>
                        <a:rPr lang="en-US" baseline="0" dirty="0" smtClean="0"/>
                        <a:t> – 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85 – 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 – 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75 - 80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 – 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438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600200"/>
            <a:ext cx="5340295" cy="3848989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1447800" y="0"/>
            <a:ext cx="76962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cap="all" noProof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Tabel</a:t>
            </a:r>
            <a:r>
              <a:rPr lang="en-US" sz="4000" cap="all" noProof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 </a:t>
            </a:r>
            <a:r>
              <a:rPr lang="en-US" sz="4000" cap="all" noProof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dan</a:t>
            </a:r>
            <a:r>
              <a:rPr lang="en-US" sz="4000" cap="all" noProof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 </a:t>
            </a:r>
            <a:r>
              <a:rPr lang="en-US" sz="4000" cap="all" noProof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grafik</a:t>
            </a:r>
            <a:r>
              <a:rPr lang="en-US" sz="4000" cap="all" noProof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: binning data</a:t>
            </a:r>
            <a:endParaRPr kumimoji="0" lang="en-US" sz="400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icrosoft Himalaya" pitchFamily="2" charset="0"/>
              <a:ea typeface="Microsoft Himalaya" pitchFamily="2" charset="0"/>
              <a:cs typeface="Microsoft Himalay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43000" y="5638800"/>
            <a:ext cx="7239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pengelompokkan</a:t>
            </a:r>
            <a:r>
              <a:rPr lang="en-US" dirty="0" smtClean="0"/>
              <a:t> data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5-point bin?</a:t>
            </a:r>
          </a:p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pilihan</a:t>
            </a:r>
            <a:r>
              <a:rPr lang="en-US" dirty="0" smtClean="0"/>
              <a:t> lain?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perbedaan</a:t>
            </a:r>
            <a:r>
              <a:rPr lang="en-US" dirty="0" smtClean="0"/>
              <a:t>?</a:t>
            </a:r>
          </a:p>
          <a:p>
            <a:r>
              <a:rPr lang="en-US" dirty="0" smtClean="0"/>
              <a:t>Binning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rentang</a:t>
            </a:r>
            <a:r>
              <a:rPr lang="en-US" dirty="0" smtClean="0">
                <a:sym typeface="Wingdings" panose="05000000000000000000" pitchFamily="2" charset="2"/>
              </a:rPr>
              <a:t> data </a:t>
            </a:r>
            <a:r>
              <a:rPr lang="en-US" dirty="0" err="1" smtClean="0">
                <a:sym typeface="Wingdings" panose="05000000000000000000" pitchFamily="2" charset="2"/>
              </a:rPr>
              <a:t>dalam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grup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tidak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terlalu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besar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atau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kecil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289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447800" y="0"/>
            <a:ext cx="76962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cap="all" noProof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Contoh</a:t>
            </a:r>
            <a:endParaRPr kumimoji="0" lang="en-US" sz="400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icrosoft Himalaya" pitchFamily="2" charset="0"/>
              <a:ea typeface="Microsoft Himalaya" pitchFamily="2" charset="0"/>
              <a:cs typeface="Microsoft Himalaya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1752600"/>
            <a:ext cx="7239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Example 6, </a:t>
            </a:r>
            <a:r>
              <a:rPr lang="en-US" sz="2400" dirty="0" err="1" smtClean="0"/>
              <a:t>halaman</a:t>
            </a:r>
            <a:r>
              <a:rPr lang="en-US" sz="2400" dirty="0" smtClean="0"/>
              <a:t> 318</a:t>
            </a:r>
          </a:p>
          <a:p>
            <a:endParaRPr lang="en-US" sz="2400" dirty="0"/>
          </a:p>
          <a:p>
            <a:r>
              <a:rPr lang="en-US" sz="2400" dirty="0" err="1" smtClean="0"/>
              <a:t>Soal</a:t>
            </a:r>
            <a:r>
              <a:rPr lang="en-US" sz="2400" dirty="0" smtClean="0"/>
              <a:t> </a:t>
            </a:r>
            <a:r>
              <a:rPr lang="en-US" sz="2400" dirty="0" err="1" smtClean="0"/>
              <a:t>nomor</a:t>
            </a:r>
            <a:r>
              <a:rPr lang="en-US" sz="2400" dirty="0" smtClean="0"/>
              <a:t> 25 </a:t>
            </a:r>
            <a:r>
              <a:rPr lang="en-US" sz="2400" dirty="0" err="1" smtClean="0"/>
              <a:t>dan</a:t>
            </a:r>
            <a:r>
              <a:rPr lang="en-US" sz="2400" dirty="0" smtClean="0"/>
              <a:t> 26 </a:t>
            </a:r>
            <a:r>
              <a:rPr lang="en-US" sz="2400" dirty="0" err="1" smtClean="0"/>
              <a:t>halaman</a:t>
            </a:r>
            <a:r>
              <a:rPr lang="en-US" sz="2400" dirty="0" smtClean="0"/>
              <a:t> 321</a:t>
            </a:r>
          </a:p>
          <a:p>
            <a:endParaRPr lang="en-US" sz="2400" dirty="0"/>
          </a:p>
          <a:p>
            <a:r>
              <a:rPr lang="en-US" sz="2400" dirty="0" err="1" smtClean="0"/>
              <a:t>Soal</a:t>
            </a:r>
            <a:r>
              <a:rPr lang="en-US" sz="2400" dirty="0" smtClean="0"/>
              <a:t> </a:t>
            </a:r>
            <a:r>
              <a:rPr lang="en-US" sz="2400" dirty="0" err="1" smtClean="0"/>
              <a:t>nomor</a:t>
            </a:r>
            <a:r>
              <a:rPr lang="en-US" sz="2400" dirty="0" smtClean="0"/>
              <a:t> 31 </a:t>
            </a:r>
            <a:r>
              <a:rPr lang="en-US" sz="2400" dirty="0" err="1" smtClean="0"/>
              <a:t>dan</a:t>
            </a:r>
            <a:r>
              <a:rPr lang="en-US" sz="2400" dirty="0" smtClean="0"/>
              <a:t> 32 </a:t>
            </a:r>
            <a:r>
              <a:rPr lang="en-US" sz="2400" dirty="0" err="1" smtClean="0"/>
              <a:t>halaman</a:t>
            </a:r>
            <a:r>
              <a:rPr lang="en-US" sz="2400" dirty="0" smtClean="0"/>
              <a:t> 321 – 322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0447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447800" y="0"/>
            <a:ext cx="76962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cap="all" noProof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Karakterisasi</a:t>
            </a:r>
            <a:r>
              <a:rPr lang="en-US" sz="4000" cap="all" noProof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 data</a:t>
            </a:r>
            <a:endParaRPr kumimoji="0" lang="en-US" sz="400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icrosoft Himalaya" pitchFamily="2" charset="0"/>
              <a:ea typeface="Microsoft Himalaya" pitchFamily="2" charset="0"/>
              <a:cs typeface="Microsoft Himalaya" pitchFamily="2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7200" y="3048000"/>
            <a:ext cx="3703623" cy="329347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7200" y="1371600"/>
            <a:ext cx="8458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 smtClean="0"/>
              <a:t>Tabel</a:t>
            </a:r>
            <a:r>
              <a:rPr lang="en-US" sz="2000" dirty="0" smtClean="0"/>
              <a:t> </a:t>
            </a:r>
            <a:r>
              <a:rPr lang="en-US" sz="2000" dirty="0" err="1" smtClean="0"/>
              <a:t>frekuensi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grafik</a:t>
            </a:r>
            <a:r>
              <a:rPr lang="en-US" sz="2000" dirty="0" smtClean="0"/>
              <a:t> (histogram) </a:t>
            </a:r>
            <a:r>
              <a:rPr lang="en-US" sz="2000" dirty="0" err="1" smtClean="0"/>
              <a:t>menunjukkan</a:t>
            </a:r>
            <a:r>
              <a:rPr lang="en-US" sz="2000" dirty="0" smtClean="0"/>
              <a:t> </a:t>
            </a:r>
            <a:r>
              <a:rPr lang="en-US" sz="2000" dirty="0" err="1" smtClean="0"/>
              <a:t>bagaimana</a:t>
            </a:r>
            <a:r>
              <a:rPr lang="en-US" sz="2000" dirty="0" smtClean="0"/>
              <a:t> data yang </a:t>
            </a:r>
            <a:r>
              <a:rPr lang="en-US" sz="2000" dirty="0" err="1" smtClean="0"/>
              <a:t>kita</a:t>
            </a:r>
            <a:r>
              <a:rPr lang="en-US" sz="2000" dirty="0" smtClean="0"/>
              <a:t> </a:t>
            </a:r>
            <a:r>
              <a:rPr lang="en-US" sz="2000" dirty="0" err="1" smtClean="0"/>
              <a:t>miliki</a:t>
            </a:r>
            <a:r>
              <a:rPr lang="en-US" sz="2000" dirty="0" smtClean="0"/>
              <a:t> </a:t>
            </a:r>
            <a:r>
              <a:rPr lang="en-US" sz="2000" dirty="0" err="1" smtClean="0"/>
              <a:t>tersebar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berbagai</a:t>
            </a:r>
            <a:r>
              <a:rPr lang="en-US" sz="2000" dirty="0" smtClean="0"/>
              <a:t> </a:t>
            </a:r>
            <a:r>
              <a:rPr lang="en-US" sz="2000" dirty="0" err="1" smtClean="0"/>
              <a:t>kategori</a:t>
            </a: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 smtClean="0"/>
              <a:t>Secara</a:t>
            </a:r>
            <a:r>
              <a:rPr lang="en-US" sz="2000" dirty="0" smtClean="0"/>
              <a:t> formal: </a:t>
            </a:r>
            <a:r>
              <a:rPr lang="en-US" sz="2000" dirty="0" err="1" smtClean="0"/>
              <a:t>tabel</a:t>
            </a:r>
            <a:r>
              <a:rPr lang="en-US" sz="2000" dirty="0" smtClean="0"/>
              <a:t> </a:t>
            </a:r>
            <a:r>
              <a:rPr lang="en-US" sz="2000" dirty="0" err="1" smtClean="0"/>
              <a:t>frekuensi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histogram </a:t>
            </a:r>
            <a:r>
              <a:rPr lang="en-US" sz="2000" dirty="0" err="1" smtClean="0"/>
              <a:t>menunjukkan</a:t>
            </a:r>
            <a:r>
              <a:rPr lang="en-US" sz="2000" dirty="0" smtClean="0"/>
              <a:t> </a:t>
            </a:r>
            <a:r>
              <a:rPr lang="en-US" sz="2000" u="sng" dirty="0" err="1" smtClean="0"/>
              <a:t>distribusi</a:t>
            </a:r>
            <a:r>
              <a:rPr lang="en-US" sz="2000" u="sng" dirty="0" smtClean="0"/>
              <a:t>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 smtClean="0"/>
              <a:t>Karakterisasi</a:t>
            </a:r>
            <a:r>
              <a:rPr lang="en-US" sz="2000" dirty="0" smtClean="0"/>
              <a:t> data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Mean/rata-rata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Median (</a:t>
            </a:r>
            <a:r>
              <a:rPr lang="en-US" sz="2000" dirty="0" err="1" smtClean="0"/>
              <a:t>nilai</a:t>
            </a:r>
            <a:r>
              <a:rPr lang="en-US" sz="2000" dirty="0" smtClean="0"/>
              <a:t> </a:t>
            </a:r>
            <a:r>
              <a:rPr lang="en-US" sz="2000" dirty="0" err="1" smtClean="0"/>
              <a:t>tengah</a:t>
            </a:r>
            <a:r>
              <a:rPr lang="en-US" sz="2000" dirty="0" smtClean="0"/>
              <a:t>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Modus (</a:t>
            </a:r>
            <a:r>
              <a:rPr lang="en-US" sz="2000" dirty="0" err="1" smtClean="0"/>
              <a:t>nilai</a:t>
            </a:r>
            <a:r>
              <a:rPr lang="en-US" sz="2000" dirty="0" smtClean="0"/>
              <a:t> yang paling </a:t>
            </a:r>
            <a:r>
              <a:rPr lang="en-US" sz="2000" dirty="0" err="1" smtClean="0"/>
              <a:t>sering</a:t>
            </a:r>
            <a:r>
              <a:rPr lang="en-US" sz="2000" dirty="0" smtClean="0"/>
              <a:t> </a:t>
            </a:r>
            <a:r>
              <a:rPr lang="en-US" sz="2000" dirty="0" err="1" smtClean="0"/>
              <a:t>muncul</a:t>
            </a:r>
            <a:r>
              <a:rPr lang="en-US" sz="200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u="sn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467360" y="5267235"/>
            <a:ext cx="2971800" cy="1200329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Mean/rata-rata: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r>
              <a:rPr lang="en-US" dirty="0" smtClean="0"/>
              <a:t> </a:t>
            </a:r>
            <a:r>
              <a:rPr lang="en-US" dirty="0" err="1" smtClean="0"/>
              <a:t>setimbang</a:t>
            </a:r>
            <a:r>
              <a:rPr lang="en-US" dirty="0" smtClean="0"/>
              <a:t> </a:t>
            </a:r>
            <a:r>
              <a:rPr lang="en-US" dirty="0" err="1" smtClean="0"/>
              <a:t>distribusi</a:t>
            </a:r>
            <a:r>
              <a:rPr lang="en-US" dirty="0" smtClean="0"/>
              <a:t> data yang, </a:t>
            </a:r>
            <a:r>
              <a:rPr lang="en-US" dirty="0" err="1" smtClean="0"/>
              <a:t>misalnya</a:t>
            </a:r>
            <a:r>
              <a:rPr lang="en-US" dirty="0" smtClean="0"/>
              <a:t>, </a:t>
            </a:r>
            <a:r>
              <a:rPr lang="en-US" dirty="0" err="1" smtClean="0"/>
              <a:t>dinyatakan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histogram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5105400" y="5867400"/>
            <a:ext cx="838200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>
            <a:stCxn id="10" idx="2"/>
            <a:endCxn id="9" idx="3"/>
          </p:cNvCxnSpPr>
          <p:nvPr/>
        </p:nvCxnSpPr>
        <p:spPr>
          <a:xfrm flipH="1" flipV="1">
            <a:off x="3439160" y="5867400"/>
            <a:ext cx="1666240" cy="3048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3957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447800" y="0"/>
            <a:ext cx="76962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cap="all" noProof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Karakterisasi</a:t>
            </a:r>
            <a:r>
              <a:rPr lang="en-US" sz="4000" cap="all" noProof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 data</a:t>
            </a:r>
            <a:endParaRPr kumimoji="0" lang="en-US" sz="400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icrosoft Himalaya" pitchFamily="2" charset="0"/>
              <a:ea typeface="Microsoft Himalaya" pitchFamily="2" charset="0"/>
              <a:cs typeface="Microsoft Himalaya" pitchFamily="2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6638539"/>
              </p:ext>
            </p:extLst>
          </p:nvPr>
        </p:nvGraphicFramePr>
        <p:xfrm>
          <a:off x="533400" y="1600200"/>
          <a:ext cx="3429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00"/>
                <a:gridCol w="17145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Serial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Jumlah</a:t>
                      </a:r>
                      <a:r>
                        <a:rPr lang="en-US" dirty="0" smtClean="0"/>
                        <a:t> film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267200" y="1676400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Rata-rata </a:t>
            </a:r>
            <a:r>
              <a:rPr lang="en-US" sz="2000" dirty="0" err="1" smtClean="0"/>
              <a:t>jumlah</a:t>
            </a:r>
            <a:r>
              <a:rPr lang="en-US" sz="2000" dirty="0" smtClean="0"/>
              <a:t> film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sebuah</a:t>
            </a:r>
            <a:r>
              <a:rPr lang="en-US" sz="2000" dirty="0"/>
              <a:t> </a:t>
            </a:r>
            <a:r>
              <a:rPr lang="en-US" sz="2000" dirty="0" smtClean="0"/>
              <a:t>serial </a:t>
            </a:r>
            <a:endParaRPr lang="en-US" sz="2000" dirty="0"/>
          </a:p>
        </p:txBody>
      </p:sp>
      <p:pic>
        <p:nvPicPr>
          <p:cNvPr id="9" name="Picture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2209800"/>
            <a:ext cx="2667423" cy="43284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33400" y="4095690"/>
            <a:ext cx="6477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Urutkan</a:t>
            </a:r>
            <a:r>
              <a:rPr lang="en-US" sz="2000" dirty="0" smtClean="0"/>
              <a:t> data </a:t>
            </a:r>
            <a:r>
              <a:rPr lang="en-US" sz="2000" dirty="0" err="1" smtClean="0"/>
              <a:t>dari</a:t>
            </a:r>
            <a:r>
              <a:rPr lang="en-US" sz="2000" dirty="0" smtClean="0"/>
              <a:t> paling </a:t>
            </a:r>
            <a:r>
              <a:rPr lang="en-US" sz="2000" dirty="0" err="1" smtClean="0"/>
              <a:t>kecil</a:t>
            </a:r>
            <a:r>
              <a:rPr lang="en-US" sz="2000" dirty="0" smtClean="0"/>
              <a:t> </a:t>
            </a:r>
            <a:r>
              <a:rPr lang="en-US" sz="2000" dirty="0" err="1" smtClean="0"/>
              <a:t>ke</a:t>
            </a:r>
            <a:r>
              <a:rPr lang="en-US" sz="2000" dirty="0" smtClean="0"/>
              <a:t> paling </a:t>
            </a:r>
            <a:r>
              <a:rPr lang="en-US" sz="2000" dirty="0" err="1" smtClean="0"/>
              <a:t>besar</a:t>
            </a:r>
            <a:r>
              <a:rPr lang="en-US" sz="2000" dirty="0" smtClean="0"/>
              <a:t>: 4,  4,  6,  7,  12</a:t>
            </a:r>
          </a:p>
          <a:p>
            <a:endParaRPr lang="en-US" sz="2000" dirty="0"/>
          </a:p>
          <a:p>
            <a:r>
              <a:rPr lang="en-US" sz="2000" dirty="0" smtClean="0"/>
              <a:t>Median: 6</a:t>
            </a:r>
          </a:p>
          <a:p>
            <a:endParaRPr lang="en-US" sz="2000" dirty="0"/>
          </a:p>
          <a:p>
            <a:r>
              <a:rPr lang="en-US" sz="2000" dirty="0" smtClean="0"/>
              <a:t>Modus: 4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34783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447800" y="0"/>
            <a:ext cx="76962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cap="all" noProof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outlier</a:t>
            </a:r>
            <a:endParaRPr kumimoji="0" lang="en-US" sz="400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icrosoft Himalaya" pitchFamily="2" charset="0"/>
              <a:ea typeface="Microsoft Himalaya" pitchFamily="2" charset="0"/>
              <a:cs typeface="Microsoft Himalaya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1524000"/>
            <a:ext cx="754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u="sng" dirty="0" smtClean="0"/>
              <a:t>Outlier</a:t>
            </a:r>
            <a:r>
              <a:rPr lang="en-US" sz="2000" dirty="0" smtClean="0"/>
              <a:t>: </a:t>
            </a:r>
            <a:r>
              <a:rPr lang="en-US" sz="2000" dirty="0" err="1" smtClean="0"/>
              <a:t>sebuah</a:t>
            </a:r>
            <a:r>
              <a:rPr lang="en-US" sz="2000" dirty="0" smtClean="0"/>
              <a:t> data yang </a:t>
            </a:r>
            <a:r>
              <a:rPr lang="en-US" sz="2000" dirty="0" err="1" smtClean="0"/>
              <a:t>nilainya</a:t>
            </a:r>
            <a:r>
              <a:rPr lang="en-US" sz="2000" dirty="0" smtClean="0"/>
              <a:t> </a:t>
            </a:r>
            <a:r>
              <a:rPr lang="en-US" sz="2000" dirty="0" err="1" smtClean="0"/>
              <a:t>jauh</a:t>
            </a:r>
            <a:r>
              <a:rPr lang="en-US" sz="2000" dirty="0" smtClean="0"/>
              <a:t> </a:t>
            </a:r>
            <a:r>
              <a:rPr lang="en-US" sz="2000" dirty="0" err="1" smtClean="0"/>
              <a:t>lebih</a:t>
            </a:r>
            <a:r>
              <a:rPr lang="en-US" sz="2000" dirty="0" smtClean="0"/>
              <a:t> </a:t>
            </a:r>
            <a:r>
              <a:rPr lang="en-US" sz="2000" dirty="0" err="1" smtClean="0"/>
              <a:t>besar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lebih</a:t>
            </a:r>
            <a:r>
              <a:rPr lang="en-US" sz="2000" dirty="0" smtClean="0"/>
              <a:t> </a:t>
            </a:r>
            <a:r>
              <a:rPr lang="en-US" sz="2000" dirty="0" err="1" smtClean="0"/>
              <a:t>kecil</a:t>
            </a:r>
            <a:r>
              <a:rPr lang="en-US" sz="2000" dirty="0" smtClean="0"/>
              <a:t> </a:t>
            </a:r>
            <a:r>
              <a:rPr lang="en-US" sz="2000" dirty="0" err="1" smtClean="0"/>
              <a:t>dibandingkan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nilai</a:t>
            </a:r>
            <a:r>
              <a:rPr lang="en-US" sz="2000" dirty="0" smtClean="0"/>
              <a:t> data yang lain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Outlier </a:t>
            </a:r>
            <a:r>
              <a:rPr lang="en-US" sz="2000" dirty="0" err="1" smtClean="0">
                <a:solidFill>
                  <a:srgbClr val="FF0000"/>
                </a:solidFill>
              </a:rPr>
              <a:t>dapat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/>
              <a:t>mempengaruhi</a:t>
            </a:r>
            <a:r>
              <a:rPr lang="en-US" sz="2000" dirty="0" smtClean="0"/>
              <a:t> </a:t>
            </a:r>
            <a:r>
              <a:rPr lang="en-US" sz="2000" dirty="0" err="1" smtClean="0"/>
              <a:t>nilai</a:t>
            </a:r>
            <a:r>
              <a:rPr lang="en-US" sz="2000" dirty="0" smtClean="0"/>
              <a:t> rata-rata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Outlier </a:t>
            </a:r>
            <a:r>
              <a:rPr lang="en-US" sz="2000" dirty="0" err="1" smtClean="0">
                <a:solidFill>
                  <a:srgbClr val="FF0000"/>
                </a:solidFill>
              </a:rPr>
              <a:t>tidak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mempenga</a:t>
            </a:r>
            <a:r>
              <a:rPr lang="en-US" sz="2000" dirty="0" err="1" smtClean="0"/>
              <a:t>ruhi</a:t>
            </a:r>
            <a:r>
              <a:rPr lang="en-US" sz="2000" dirty="0" smtClean="0"/>
              <a:t> </a:t>
            </a:r>
            <a:r>
              <a:rPr lang="en-US" sz="2000" dirty="0" err="1" smtClean="0"/>
              <a:t>nilai</a:t>
            </a:r>
            <a:r>
              <a:rPr lang="en-US" sz="2000" dirty="0" smtClean="0"/>
              <a:t> median </a:t>
            </a:r>
            <a:r>
              <a:rPr lang="en-US" sz="2000" dirty="0" err="1" smtClean="0"/>
              <a:t>dan</a:t>
            </a:r>
            <a:r>
              <a:rPr lang="en-US" sz="2000" dirty="0" smtClean="0"/>
              <a:t> modus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" y="3200400"/>
            <a:ext cx="7543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err="1" smtClean="0"/>
              <a:t>Contoh</a:t>
            </a:r>
            <a:r>
              <a:rPr lang="en-US" u="sng" dirty="0" smtClean="0"/>
              <a:t>:</a:t>
            </a:r>
          </a:p>
          <a:p>
            <a:r>
              <a:rPr lang="en-US" dirty="0" smtClean="0"/>
              <a:t>5 alumni UPJ (A, B, C, D, E)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5 </a:t>
            </a:r>
            <a:r>
              <a:rPr lang="en-US" dirty="0" err="1" smtClean="0"/>
              <a:t>perusahaan</a:t>
            </a:r>
            <a:r>
              <a:rPr lang="en-US" dirty="0" smtClean="0"/>
              <a:t> yang </a:t>
            </a:r>
            <a:r>
              <a:rPr lang="en-US" dirty="0" err="1" smtClean="0"/>
              <a:t>berbeda</a:t>
            </a:r>
            <a:r>
              <a:rPr lang="en-US" dirty="0" smtClean="0"/>
              <a:t>. A </a:t>
            </a: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 smtClean="0"/>
              <a:t>gaji</a:t>
            </a:r>
            <a:r>
              <a:rPr lang="en-US" dirty="0" smtClean="0"/>
              <a:t> </a:t>
            </a:r>
            <a:r>
              <a:rPr lang="en-US" dirty="0" err="1" smtClean="0"/>
              <a:t>Rp</a:t>
            </a:r>
            <a:r>
              <a:rPr lang="en-US" dirty="0" smtClean="0"/>
              <a:t>. 4 </a:t>
            </a:r>
            <a:r>
              <a:rPr lang="en-US" dirty="0" err="1" smtClean="0"/>
              <a:t>juta</a:t>
            </a:r>
            <a:r>
              <a:rPr lang="en-US" dirty="0" smtClean="0"/>
              <a:t> per </a:t>
            </a:r>
            <a:r>
              <a:rPr lang="en-US" dirty="0" err="1" smtClean="0"/>
              <a:t>bulan</a:t>
            </a:r>
            <a:r>
              <a:rPr lang="en-US" dirty="0" smtClean="0"/>
              <a:t>, B </a:t>
            </a:r>
            <a:r>
              <a:rPr lang="en-US" dirty="0" err="1" smtClean="0"/>
              <a:t>Rp</a:t>
            </a:r>
            <a:r>
              <a:rPr lang="en-US" dirty="0" smtClean="0"/>
              <a:t>. 4.5 </a:t>
            </a:r>
            <a:r>
              <a:rPr lang="en-US" dirty="0" err="1" smtClean="0"/>
              <a:t>jt</a:t>
            </a:r>
            <a:r>
              <a:rPr lang="en-US" dirty="0" smtClean="0"/>
              <a:t> per </a:t>
            </a:r>
            <a:r>
              <a:rPr lang="en-US" dirty="0" err="1" smtClean="0"/>
              <a:t>bulan</a:t>
            </a:r>
            <a:r>
              <a:rPr lang="en-US" dirty="0" smtClean="0"/>
              <a:t>, C </a:t>
            </a:r>
            <a:r>
              <a:rPr lang="en-US" dirty="0" err="1" smtClean="0"/>
              <a:t>Rp</a:t>
            </a:r>
            <a:r>
              <a:rPr lang="en-US" dirty="0" smtClean="0"/>
              <a:t>. 4.1 </a:t>
            </a:r>
            <a:r>
              <a:rPr lang="en-US" dirty="0" err="1" smtClean="0"/>
              <a:t>juta</a:t>
            </a:r>
            <a:r>
              <a:rPr lang="en-US" dirty="0" smtClean="0"/>
              <a:t> per </a:t>
            </a:r>
            <a:r>
              <a:rPr lang="en-US" dirty="0" err="1" smtClean="0"/>
              <a:t>bulan</a:t>
            </a:r>
            <a:r>
              <a:rPr lang="en-US" dirty="0" smtClean="0"/>
              <a:t>, D </a:t>
            </a:r>
            <a:r>
              <a:rPr lang="en-US" dirty="0" err="1" smtClean="0"/>
              <a:t>Rp</a:t>
            </a:r>
            <a:r>
              <a:rPr lang="en-US" dirty="0" smtClean="0"/>
              <a:t>. 4.4 </a:t>
            </a:r>
            <a:r>
              <a:rPr lang="en-US" dirty="0" err="1" smtClean="0"/>
              <a:t>uta</a:t>
            </a:r>
            <a:r>
              <a:rPr lang="en-US" dirty="0" smtClean="0"/>
              <a:t> per </a:t>
            </a:r>
            <a:r>
              <a:rPr lang="en-US" dirty="0" err="1" smtClean="0"/>
              <a:t>bulan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E </a:t>
            </a:r>
            <a:r>
              <a:rPr lang="en-US" dirty="0" err="1" smtClean="0"/>
              <a:t>sebesar</a:t>
            </a:r>
            <a:r>
              <a:rPr lang="en-US" dirty="0" smtClean="0"/>
              <a:t> </a:t>
            </a:r>
            <a:r>
              <a:rPr lang="en-US" dirty="0" err="1" smtClean="0"/>
              <a:t>Rp</a:t>
            </a:r>
            <a:r>
              <a:rPr lang="en-US" dirty="0" smtClean="0"/>
              <a:t>. 20 </a:t>
            </a:r>
            <a:r>
              <a:rPr lang="en-US" dirty="0" err="1" smtClean="0"/>
              <a:t>juta</a:t>
            </a:r>
            <a:r>
              <a:rPr lang="en-US" dirty="0" smtClean="0"/>
              <a:t> per </a:t>
            </a:r>
            <a:r>
              <a:rPr lang="en-US" dirty="0" err="1" smtClean="0"/>
              <a:t>bulan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 smtClean="0"/>
              <a:t>Hitung</a:t>
            </a:r>
            <a:r>
              <a:rPr lang="en-US" dirty="0" smtClean="0"/>
              <a:t> </a:t>
            </a:r>
            <a:r>
              <a:rPr lang="en-US" dirty="0" err="1" smtClean="0"/>
              <a:t>gaji</a:t>
            </a:r>
            <a:r>
              <a:rPr lang="en-US" dirty="0" smtClean="0"/>
              <a:t> rata-rata 5 alumni UPJ </a:t>
            </a:r>
            <a:r>
              <a:rPr lang="en-US" dirty="0" err="1" smtClean="0"/>
              <a:t>tersebut</a:t>
            </a:r>
            <a:r>
              <a:rPr lang="en-US" dirty="0" smtClean="0"/>
              <a:t>.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simpulkan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perhitungan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? </a:t>
            </a:r>
            <a:r>
              <a:rPr lang="en-US" dirty="0" err="1" smtClean="0"/>
              <a:t>Diskusikan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konteks</a:t>
            </a:r>
            <a:r>
              <a:rPr lang="en-US" dirty="0" smtClean="0"/>
              <a:t> outlier.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51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447800" y="0"/>
            <a:ext cx="76962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cap="all" noProof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Contoh</a:t>
            </a:r>
            <a:r>
              <a:rPr lang="en-US" sz="4000" cap="all" noProof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 </a:t>
            </a:r>
            <a:r>
              <a:rPr lang="en-US" sz="4000" cap="all" noProof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soal</a:t>
            </a:r>
            <a:endParaRPr kumimoji="0" lang="en-US" sz="400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icrosoft Himalaya" pitchFamily="2" charset="0"/>
              <a:ea typeface="Microsoft Himalaya" pitchFamily="2" charset="0"/>
              <a:cs typeface="Microsoft Himalaya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1600200"/>
            <a:ext cx="754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Soal</a:t>
            </a:r>
            <a:r>
              <a:rPr lang="en-US" sz="2000" dirty="0" smtClean="0"/>
              <a:t> </a:t>
            </a:r>
            <a:r>
              <a:rPr lang="en-US" sz="2000" dirty="0" err="1" smtClean="0"/>
              <a:t>nomor</a:t>
            </a:r>
            <a:r>
              <a:rPr lang="en-US" sz="2000" dirty="0" smtClean="0"/>
              <a:t> 13, 14, 17 </a:t>
            </a:r>
            <a:r>
              <a:rPr lang="en-US" sz="2000" dirty="0" err="1" smtClean="0"/>
              <a:t>halaman</a:t>
            </a:r>
            <a:r>
              <a:rPr lang="en-US" sz="2000" dirty="0" smtClean="0"/>
              <a:t> 371</a:t>
            </a:r>
          </a:p>
          <a:p>
            <a:endParaRPr lang="en-US" sz="2000" dirty="0"/>
          </a:p>
          <a:p>
            <a:r>
              <a:rPr lang="en-US" sz="2000" dirty="0" err="1" smtClean="0"/>
              <a:t>Soal</a:t>
            </a:r>
            <a:r>
              <a:rPr lang="en-US" sz="2000" dirty="0" smtClean="0"/>
              <a:t> </a:t>
            </a:r>
            <a:r>
              <a:rPr lang="en-US" sz="2000" dirty="0" err="1" smtClean="0"/>
              <a:t>nomor</a:t>
            </a:r>
            <a:r>
              <a:rPr lang="en-US" sz="2000" dirty="0" smtClean="0"/>
              <a:t> 19 </a:t>
            </a:r>
            <a:r>
              <a:rPr lang="en-US" sz="2000" dirty="0" err="1" smtClean="0"/>
              <a:t>dan</a:t>
            </a:r>
            <a:r>
              <a:rPr lang="en-US" sz="2000" dirty="0"/>
              <a:t> </a:t>
            </a:r>
            <a:r>
              <a:rPr lang="en-US" sz="2000" dirty="0" smtClean="0"/>
              <a:t>20, </a:t>
            </a:r>
            <a:r>
              <a:rPr lang="en-US" sz="2000" dirty="0" err="1" smtClean="0"/>
              <a:t>halaman</a:t>
            </a:r>
            <a:r>
              <a:rPr lang="en-US" sz="2000" dirty="0" smtClean="0"/>
              <a:t> 371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5155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447800" y="0"/>
            <a:ext cx="76962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cap="all" noProof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Statistik</a:t>
            </a:r>
            <a:endParaRPr kumimoji="0" lang="en-US" sz="400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icrosoft Himalaya" pitchFamily="2" charset="0"/>
              <a:ea typeface="Microsoft Himalaya" pitchFamily="2" charset="0"/>
              <a:cs typeface="Microsoft Himalaya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137160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Bell MT" panose="02020503060305020303" pitchFamily="18" charset="0"/>
              </a:rPr>
              <a:t>Statistik</a:t>
            </a:r>
            <a:r>
              <a:rPr lang="en-US" sz="2800" dirty="0" smtClean="0">
                <a:latin typeface="Bell MT" panose="02020503060305020303" pitchFamily="18" charset="0"/>
              </a:rPr>
              <a:t> </a:t>
            </a:r>
            <a:r>
              <a:rPr lang="en-US" sz="2800" dirty="0" err="1" smtClean="0">
                <a:latin typeface="Bell MT" panose="02020503060305020303" pitchFamily="18" charset="0"/>
              </a:rPr>
              <a:t>adalah</a:t>
            </a:r>
            <a:r>
              <a:rPr lang="en-US" sz="2800" dirty="0" smtClean="0">
                <a:latin typeface="Bell MT" panose="02020503060305020303" pitchFamily="18" charset="0"/>
              </a:rPr>
              <a:t> </a:t>
            </a:r>
            <a:r>
              <a:rPr lang="en-US" sz="2800" dirty="0" err="1" smtClean="0">
                <a:latin typeface="Bell MT" panose="02020503060305020303" pitchFamily="18" charset="0"/>
              </a:rPr>
              <a:t>ilmu</a:t>
            </a:r>
            <a:r>
              <a:rPr lang="en-US" sz="2800" dirty="0" smtClean="0">
                <a:latin typeface="Bell MT" panose="02020503060305020303" pitchFamily="18" charset="0"/>
              </a:rPr>
              <a:t> yang </a:t>
            </a:r>
            <a:r>
              <a:rPr lang="en-US" sz="2800" dirty="0" err="1" smtClean="0">
                <a:latin typeface="Bell MT" panose="02020503060305020303" pitchFamily="18" charset="0"/>
              </a:rPr>
              <a:t>mempelajari</a:t>
            </a:r>
            <a:r>
              <a:rPr lang="en-US" sz="2800" dirty="0" smtClean="0">
                <a:latin typeface="Bell MT" panose="02020503060305020303" pitchFamily="18" charset="0"/>
              </a:rPr>
              <a:t> </a:t>
            </a:r>
            <a:endParaRPr lang="en-US" sz="2800" dirty="0">
              <a:latin typeface="Bell MT" panose="02020503060305020303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00200" y="2052300"/>
            <a:ext cx="2438400" cy="461665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Pengumpulan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600200" y="2667000"/>
            <a:ext cx="2438400" cy="461665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Pengelompokkan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600200" y="3300492"/>
            <a:ext cx="2438400" cy="461665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Interpretasi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343400" y="2297667"/>
            <a:ext cx="327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atin typeface="Berlin Sans FB Demi" panose="020E0802020502020306" pitchFamily="34" charset="0"/>
              </a:rPr>
              <a:t>D A T A</a:t>
            </a:r>
            <a:endParaRPr lang="en-US" sz="7200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895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447800" y="0"/>
            <a:ext cx="76962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cap="all" noProof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Karakterisasi</a:t>
            </a:r>
            <a:r>
              <a:rPr lang="en-US" sz="4000" cap="all" noProof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 </a:t>
            </a:r>
            <a:r>
              <a:rPr lang="en-US" sz="4000" cap="all" noProof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bentuk</a:t>
            </a:r>
            <a:r>
              <a:rPr lang="en-US" sz="4000" cap="all" noProof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 </a:t>
            </a:r>
            <a:r>
              <a:rPr lang="en-US" sz="4000" cap="all" noProof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distribusi</a:t>
            </a:r>
            <a:endParaRPr kumimoji="0" lang="en-US" sz="400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icrosoft Himalaya" pitchFamily="2" charset="0"/>
              <a:ea typeface="Microsoft Himalaya" pitchFamily="2" charset="0"/>
              <a:cs typeface="Microsoft Himalaya" pitchFamily="2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905000"/>
            <a:ext cx="5791200" cy="4173976"/>
          </a:xfrm>
          <a:prstGeom prst="rect">
            <a:avLst/>
          </a:prstGeom>
        </p:spPr>
      </p:pic>
      <p:sp>
        <p:nvSpPr>
          <p:cNvPr id="13" name="Freeform 12"/>
          <p:cNvSpPr/>
          <p:nvPr/>
        </p:nvSpPr>
        <p:spPr>
          <a:xfrm>
            <a:off x="2590800" y="2443480"/>
            <a:ext cx="4724400" cy="2641968"/>
          </a:xfrm>
          <a:custGeom>
            <a:avLst/>
            <a:gdLst>
              <a:gd name="connsiteX0" fmla="*/ 0 w 4724400"/>
              <a:gd name="connsiteY0" fmla="*/ 1483360 h 2641968"/>
              <a:gd name="connsiteX1" fmla="*/ 40640 w 4724400"/>
              <a:gd name="connsiteY1" fmla="*/ 1432560 h 2641968"/>
              <a:gd name="connsiteX2" fmla="*/ 71120 w 4724400"/>
              <a:gd name="connsiteY2" fmla="*/ 1402080 h 2641968"/>
              <a:gd name="connsiteX3" fmla="*/ 81280 w 4724400"/>
              <a:gd name="connsiteY3" fmla="*/ 1371600 h 2641968"/>
              <a:gd name="connsiteX4" fmla="*/ 142240 w 4724400"/>
              <a:gd name="connsiteY4" fmla="*/ 1320800 h 2641968"/>
              <a:gd name="connsiteX5" fmla="*/ 193040 w 4724400"/>
              <a:gd name="connsiteY5" fmla="*/ 1270000 h 2641968"/>
              <a:gd name="connsiteX6" fmla="*/ 264160 w 4724400"/>
              <a:gd name="connsiteY6" fmla="*/ 1178560 h 2641968"/>
              <a:gd name="connsiteX7" fmla="*/ 304800 w 4724400"/>
              <a:gd name="connsiteY7" fmla="*/ 1107440 h 2641968"/>
              <a:gd name="connsiteX8" fmla="*/ 325120 w 4724400"/>
              <a:gd name="connsiteY8" fmla="*/ 1066800 h 2641968"/>
              <a:gd name="connsiteX9" fmla="*/ 345440 w 4724400"/>
              <a:gd name="connsiteY9" fmla="*/ 1036320 h 2641968"/>
              <a:gd name="connsiteX10" fmla="*/ 365760 w 4724400"/>
              <a:gd name="connsiteY10" fmla="*/ 995680 h 2641968"/>
              <a:gd name="connsiteX11" fmla="*/ 375920 w 4724400"/>
              <a:gd name="connsiteY11" fmla="*/ 965200 h 2641968"/>
              <a:gd name="connsiteX12" fmla="*/ 406400 w 4724400"/>
              <a:gd name="connsiteY12" fmla="*/ 934720 h 2641968"/>
              <a:gd name="connsiteX13" fmla="*/ 426720 w 4724400"/>
              <a:gd name="connsiteY13" fmla="*/ 863600 h 2641968"/>
              <a:gd name="connsiteX14" fmla="*/ 447040 w 4724400"/>
              <a:gd name="connsiteY14" fmla="*/ 833120 h 2641968"/>
              <a:gd name="connsiteX15" fmla="*/ 467360 w 4724400"/>
              <a:gd name="connsiteY15" fmla="*/ 772160 h 2641968"/>
              <a:gd name="connsiteX16" fmla="*/ 508000 w 4724400"/>
              <a:gd name="connsiteY16" fmla="*/ 701040 h 2641968"/>
              <a:gd name="connsiteX17" fmla="*/ 538480 w 4724400"/>
              <a:gd name="connsiteY17" fmla="*/ 640080 h 2641968"/>
              <a:gd name="connsiteX18" fmla="*/ 548640 w 4724400"/>
              <a:gd name="connsiteY18" fmla="*/ 599440 h 2641968"/>
              <a:gd name="connsiteX19" fmla="*/ 579120 w 4724400"/>
              <a:gd name="connsiteY19" fmla="*/ 528320 h 2641968"/>
              <a:gd name="connsiteX20" fmla="*/ 589280 w 4724400"/>
              <a:gd name="connsiteY20" fmla="*/ 487680 h 2641968"/>
              <a:gd name="connsiteX21" fmla="*/ 609600 w 4724400"/>
              <a:gd name="connsiteY21" fmla="*/ 426720 h 2641968"/>
              <a:gd name="connsiteX22" fmla="*/ 619760 w 4724400"/>
              <a:gd name="connsiteY22" fmla="*/ 386080 h 2641968"/>
              <a:gd name="connsiteX23" fmla="*/ 640080 w 4724400"/>
              <a:gd name="connsiteY23" fmla="*/ 325120 h 2641968"/>
              <a:gd name="connsiteX24" fmla="*/ 650240 w 4724400"/>
              <a:gd name="connsiteY24" fmla="*/ 294640 h 2641968"/>
              <a:gd name="connsiteX25" fmla="*/ 670560 w 4724400"/>
              <a:gd name="connsiteY25" fmla="*/ 264160 h 2641968"/>
              <a:gd name="connsiteX26" fmla="*/ 690880 w 4724400"/>
              <a:gd name="connsiteY26" fmla="*/ 203200 h 2641968"/>
              <a:gd name="connsiteX27" fmla="*/ 762000 w 4724400"/>
              <a:gd name="connsiteY27" fmla="*/ 91440 h 2641968"/>
              <a:gd name="connsiteX28" fmla="*/ 833120 w 4724400"/>
              <a:gd name="connsiteY28" fmla="*/ 50800 h 2641968"/>
              <a:gd name="connsiteX29" fmla="*/ 894080 w 4724400"/>
              <a:gd name="connsiteY29" fmla="*/ 30480 h 2641968"/>
              <a:gd name="connsiteX30" fmla="*/ 924560 w 4724400"/>
              <a:gd name="connsiteY30" fmla="*/ 20320 h 2641968"/>
              <a:gd name="connsiteX31" fmla="*/ 995680 w 4724400"/>
              <a:gd name="connsiteY31" fmla="*/ 0 h 2641968"/>
              <a:gd name="connsiteX32" fmla="*/ 1056640 w 4724400"/>
              <a:gd name="connsiteY32" fmla="*/ 10160 h 2641968"/>
              <a:gd name="connsiteX33" fmla="*/ 1087120 w 4724400"/>
              <a:gd name="connsiteY33" fmla="*/ 30480 h 2641968"/>
              <a:gd name="connsiteX34" fmla="*/ 1117600 w 4724400"/>
              <a:gd name="connsiteY34" fmla="*/ 40640 h 2641968"/>
              <a:gd name="connsiteX35" fmla="*/ 1178560 w 4724400"/>
              <a:gd name="connsiteY35" fmla="*/ 91440 h 2641968"/>
              <a:gd name="connsiteX36" fmla="*/ 1219200 w 4724400"/>
              <a:gd name="connsiteY36" fmla="*/ 121920 h 2641968"/>
              <a:gd name="connsiteX37" fmla="*/ 1239520 w 4724400"/>
              <a:gd name="connsiteY37" fmla="*/ 152400 h 2641968"/>
              <a:gd name="connsiteX38" fmla="*/ 1270000 w 4724400"/>
              <a:gd name="connsiteY38" fmla="*/ 172720 h 2641968"/>
              <a:gd name="connsiteX39" fmla="*/ 1330960 w 4724400"/>
              <a:gd name="connsiteY39" fmla="*/ 243840 h 2641968"/>
              <a:gd name="connsiteX40" fmla="*/ 1361440 w 4724400"/>
              <a:gd name="connsiteY40" fmla="*/ 274320 h 2641968"/>
              <a:gd name="connsiteX41" fmla="*/ 1412240 w 4724400"/>
              <a:gd name="connsiteY41" fmla="*/ 345440 h 2641968"/>
              <a:gd name="connsiteX42" fmla="*/ 1422400 w 4724400"/>
              <a:gd name="connsiteY42" fmla="*/ 375920 h 2641968"/>
              <a:gd name="connsiteX43" fmla="*/ 1463040 w 4724400"/>
              <a:gd name="connsiteY43" fmla="*/ 457200 h 2641968"/>
              <a:gd name="connsiteX44" fmla="*/ 1483360 w 4724400"/>
              <a:gd name="connsiteY44" fmla="*/ 497840 h 2641968"/>
              <a:gd name="connsiteX45" fmla="*/ 1524000 w 4724400"/>
              <a:gd name="connsiteY45" fmla="*/ 558800 h 2641968"/>
              <a:gd name="connsiteX46" fmla="*/ 1564640 w 4724400"/>
              <a:gd name="connsiteY46" fmla="*/ 629920 h 2641968"/>
              <a:gd name="connsiteX47" fmla="*/ 1584960 w 4724400"/>
              <a:gd name="connsiteY47" fmla="*/ 690880 h 2641968"/>
              <a:gd name="connsiteX48" fmla="*/ 1625600 w 4724400"/>
              <a:gd name="connsiteY48" fmla="*/ 772160 h 2641968"/>
              <a:gd name="connsiteX49" fmla="*/ 1645920 w 4724400"/>
              <a:gd name="connsiteY49" fmla="*/ 802640 h 2641968"/>
              <a:gd name="connsiteX50" fmla="*/ 1676400 w 4724400"/>
              <a:gd name="connsiteY50" fmla="*/ 873760 h 2641968"/>
              <a:gd name="connsiteX51" fmla="*/ 1696720 w 4724400"/>
              <a:gd name="connsiteY51" fmla="*/ 904240 h 2641968"/>
              <a:gd name="connsiteX52" fmla="*/ 1727200 w 4724400"/>
              <a:gd name="connsiteY52" fmla="*/ 975360 h 2641968"/>
              <a:gd name="connsiteX53" fmla="*/ 1747520 w 4724400"/>
              <a:gd name="connsiteY53" fmla="*/ 1036320 h 2641968"/>
              <a:gd name="connsiteX54" fmla="*/ 1757680 w 4724400"/>
              <a:gd name="connsiteY54" fmla="*/ 1066800 h 2641968"/>
              <a:gd name="connsiteX55" fmla="*/ 1778000 w 4724400"/>
              <a:gd name="connsiteY55" fmla="*/ 1107440 h 2641968"/>
              <a:gd name="connsiteX56" fmla="*/ 1788160 w 4724400"/>
              <a:gd name="connsiteY56" fmla="*/ 1137920 h 2641968"/>
              <a:gd name="connsiteX57" fmla="*/ 1808480 w 4724400"/>
              <a:gd name="connsiteY57" fmla="*/ 1168400 h 2641968"/>
              <a:gd name="connsiteX58" fmla="*/ 1828800 w 4724400"/>
              <a:gd name="connsiteY58" fmla="*/ 1209040 h 2641968"/>
              <a:gd name="connsiteX59" fmla="*/ 1869440 w 4724400"/>
              <a:gd name="connsiteY59" fmla="*/ 1270000 h 2641968"/>
              <a:gd name="connsiteX60" fmla="*/ 1889760 w 4724400"/>
              <a:gd name="connsiteY60" fmla="*/ 1300480 h 2641968"/>
              <a:gd name="connsiteX61" fmla="*/ 1940560 w 4724400"/>
              <a:gd name="connsiteY61" fmla="*/ 1391920 h 2641968"/>
              <a:gd name="connsiteX62" fmla="*/ 1960880 w 4724400"/>
              <a:gd name="connsiteY62" fmla="*/ 1422400 h 2641968"/>
              <a:gd name="connsiteX63" fmla="*/ 1981200 w 4724400"/>
              <a:gd name="connsiteY63" fmla="*/ 1463040 h 2641968"/>
              <a:gd name="connsiteX64" fmla="*/ 2021840 w 4724400"/>
              <a:gd name="connsiteY64" fmla="*/ 1524000 h 2641968"/>
              <a:gd name="connsiteX65" fmla="*/ 2042160 w 4724400"/>
              <a:gd name="connsiteY65" fmla="*/ 1564640 h 2641968"/>
              <a:gd name="connsiteX66" fmla="*/ 2072640 w 4724400"/>
              <a:gd name="connsiteY66" fmla="*/ 1595120 h 2641968"/>
              <a:gd name="connsiteX67" fmla="*/ 2082800 w 4724400"/>
              <a:gd name="connsiteY67" fmla="*/ 1625600 h 2641968"/>
              <a:gd name="connsiteX68" fmla="*/ 2174240 w 4724400"/>
              <a:gd name="connsiteY68" fmla="*/ 1706880 h 2641968"/>
              <a:gd name="connsiteX69" fmla="*/ 2204720 w 4724400"/>
              <a:gd name="connsiteY69" fmla="*/ 1737360 h 2641968"/>
              <a:gd name="connsiteX70" fmla="*/ 2245360 w 4724400"/>
              <a:gd name="connsiteY70" fmla="*/ 1767840 h 2641968"/>
              <a:gd name="connsiteX71" fmla="*/ 2296160 w 4724400"/>
              <a:gd name="connsiteY71" fmla="*/ 1828800 h 2641968"/>
              <a:gd name="connsiteX72" fmla="*/ 2326640 w 4724400"/>
              <a:gd name="connsiteY72" fmla="*/ 1838960 h 2641968"/>
              <a:gd name="connsiteX73" fmla="*/ 2397760 w 4724400"/>
              <a:gd name="connsiteY73" fmla="*/ 1889760 h 2641968"/>
              <a:gd name="connsiteX74" fmla="*/ 2438400 w 4724400"/>
              <a:gd name="connsiteY74" fmla="*/ 1899920 h 2641968"/>
              <a:gd name="connsiteX75" fmla="*/ 2468880 w 4724400"/>
              <a:gd name="connsiteY75" fmla="*/ 1930400 h 2641968"/>
              <a:gd name="connsiteX76" fmla="*/ 2509520 w 4724400"/>
              <a:gd name="connsiteY76" fmla="*/ 1940560 h 2641968"/>
              <a:gd name="connsiteX77" fmla="*/ 2570480 w 4724400"/>
              <a:gd name="connsiteY77" fmla="*/ 1960880 h 2641968"/>
              <a:gd name="connsiteX78" fmla="*/ 2611120 w 4724400"/>
              <a:gd name="connsiteY78" fmla="*/ 1981200 h 2641968"/>
              <a:gd name="connsiteX79" fmla="*/ 2672080 w 4724400"/>
              <a:gd name="connsiteY79" fmla="*/ 2001520 h 2641968"/>
              <a:gd name="connsiteX80" fmla="*/ 2753360 w 4724400"/>
              <a:gd name="connsiteY80" fmla="*/ 2042160 h 2641968"/>
              <a:gd name="connsiteX81" fmla="*/ 2854960 w 4724400"/>
              <a:gd name="connsiteY81" fmla="*/ 2072640 h 2641968"/>
              <a:gd name="connsiteX82" fmla="*/ 2895600 w 4724400"/>
              <a:gd name="connsiteY82" fmla="*/ 2103120 h 2641968"/>
              <a:gd name="connsiteX83" fmla="*/ 2997200 w 4724400"/>
              <a:gd name="connsiteY83" fmla="*/ 2123440 h 2641968"/>
              <a:gd name="connsiteX84" fmla="*/ 3068320 w 4724400"/>
              <a:gd name="connsiteY84" fmla="*/ 2153920 h 2641968"/>
              <a:gd name="connsiteX85" fmla="*/ 3108960 w 4724400"/>
              <a:gd name="connsiteY85" fmla="*/ 2164080 h 2641968"/>
              <a:gd name="connsiteX86" fmla="*/ 3169920 w 4724400"/>
              <a:gd name="connsiteY86" fmla="*/ 2204720 h 2641968"/>
              <a:gd name="connsiteX87" fmla="*/ 3251200 w 4724400"/>
              <a:gd name="connsiteY87" fmla="*/ 2265680 h 2641968"/>
              <a:gd name="connsiteX88" fmla="*/ 3281680 w 4724400"/>
              <a:gd name="connsiteY88" fmla="*/ 2286000 h 2641968"/>
              <a:gd name="connsiteX89" fmla="*/ 3312160 w 4724400"/>
              <a:gd name="connsiteY89" fmla="*/ 2296160 h 2641968"/>
              <a:gd name="connsiteX90" fmla="*/ 3342640 w 4724400"/>
              <a:gd name="connsiteY90" fmla="*/ 2316480 h 2641968"/>
              <a:gd name="connsiteX91" fmla="*/ 3383280 w 4724400"/>
              <a:gd name="connsiteY91" fmla="*/ 2336800 h 2641968"/>
              <a:gd name="connsiteX92" fmla="*/ 3413760 w 4724400"/>
              <a:gd name="connsiteY92" fmla="*/ 2357120 h 2641968"/>
              <a:gd name="connsiteX93" fmla="*/ 3444240 w 4724400"/>
              <a:gd name="connsiteY93" fmla="*/ 2367280 h 2641968"/>
              <a:gd name="connsiteX94" fmla="*/ 3474720 w 4724400"/>
              <a:gd name="connsiteY94" fmla="*/ 2387600 h 2641968"/>
              <a:gd name="connsiteX95" fmla="*/ 3545840 w 4724400"/>
              <a:gd name="connsiteY95" fmla="*/ 2407920 h 2641968"/>
              <a:gd name="connsiteX96" fmla="*/ 3606800 w 4724400"/>
              <a:gd name="connsiteY96" fmla="*/ 2428240 h 2641968"/>
              <a:gd name="connsiteX97" fmla="*/ 3637280 w 4724400"/>
              <a:gd name="connsiteY97" fmla="*/ 2438400 h 2641968"/>
              <a:gd name="connsiteX98" fmla="*/ 3769360 w 4724400"/>
              <a:gd name="connsiteY98" fmla="*/ 2458720 h 2641968"/>
              <a:gd name="connsiteX99" fmla="*/ 3830320 w 4724400"/>
              <a:gd name="connsiteY99" fmla="*/ 2479040 h 2641968"/>
              <a:gd name="connsiteX100" fmla="*/ 4033520 w 4724400"/>
              <a:gd name="connsiteY100" fmla="*/ 2499360 h 2641968"/>
              <a:gd name="connsiteX101" fmla="*/ 4145280 w 4724400"/>
              <a:gd name="connsiteY101" fmla="*/ 2509520 h 2641968"/>
              <a:gd name="connsiteX102" fmla="*/ 4175760 w 4724400"/>
              <a:gd name="connsiteY102" fmla="*/ 2519680 h 2641968"/>
              <a:gd name="connsiteX103" fmla="*/ 4318000 w 4724400"/>
              <a:gd name="connsiteY103" fmla="*/ 2550160 h 2641968"/>
              <a:gd name="connsiteX104" fmla="*/ 4368800 w 4724400"/>
              <a:gd name="connsiteY104" fmla="*/ 2560320 h 2641968"/>
              <a:gd name="connsiteX105" fmla="*/ 4439920 w 4724400"/>
              <a:gd name="connsiteY105" fmla="*/ 2580640 h 2641968"/>
              <a:gd name="connsiteX106" fmla="*/ 4500880 w 4724400"/>
              <a:gd name="connsiteY106" fmla="*/ 2600960 h 2641968"/>
              <a:gd name="connsiteX107" fmla="*/ 4541520 w 4724400"/>
              <a:gd name="connsiteY107" fmla="*/ 2611120 h 2641968"/>
              <a:gd name="connsiteX108" fmla="*/ 4582160 w 4724400"/>
              <a:gd name="connsiteY108" fmla="*/ 2631440 h 2641968"/>
              <a:gd name="connsiteX109" fmla="*/ 4724400 w 4724400"/>
              <a:gd name="connsiteY109" fmla="*/ 2641600 h 2641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</a:cxnLst>
            <a:rect l="l" t="t" r="r" b="b"/>
            <a:pathLst>
              <a:path w="4724400" h="2641968">
                <a:moveTo>
                  <a:pt x="0" y="1483360"/>
                </a:moveTo>
                <a:cubicBezTo>
                  <a:pt x="13547" y="1466427"/>
                  <a:pt x="26360" y="1448880"/>
                  <a:pt x="40640" y="1432560"/>
                </a:cubicBezTo>
                <a:cubicBezTo>
                  <a:pt x="50102" y="1421747"/>
                  <a:pt x="63150" y="1414035"/>
                  <a:pt x="71120" y="1402080"/>
                </a:cubicBezTo>
                <a:cubicBezTo>
                  <a:pt x="77061" y="1393169"/>
                  <a:pt x="75339" y="1380511"/>
                  <a:pt x="81280" y="1371600"/>
                </a:cubicBezTo>
                <a:cubicBezTo>
                  <a:pt x="96926" y="1348131"/>
                  <a:pt x="119749" y="1335794"/>
                  <a:pt x="142240" y="1320800"/>
                </a:cubicBezTo>
                <a:cubicBezTo>
                  <a:pt x="179493" y="1264920"/>
                  <a:pt x="142240" y="1312333"/>
                  <a:pt x="193040" y="1270000"/>
                </a:cubicBezTo>
                <a:cubicBezTo>
                  <a:pt x="221710" y="1246108"/>
                  <a:pt x="247977" y="1210927"/>
                  <a:pt x="264160" y="1178560"/>
                </a:cubicBezTo>
                <a:cubicBezTo>
                  <a:pt x="325565" y="1055750"/>
                  <a:pt x="247357" y="1207965"/>
                  <a:pt x="304800" y="1107440"/>
                </a:cubicBezTo>
                <a:cubicBezTo>
                  <a:pt x="312314" y="1094290"/>
                  <a:pt x="317606" y="1079950"/>
                  <a:pt x="325120" y="1066800"/>
                </a:cubicBezTo>
                <a:cubicBezTo>
                  <a:pt x="331178" y="1056198"/>
                  <a:pt x="339382" y="1046922"/>
                  <a:pt x="345440" y="1036320"/>
                </a:cubicBezTo>
                <a:cubicBezTo>
                  <a:pt x="352954" y="1023170"/>
                  <a:pt x="359794" y="1009601"/>
                  <a:pt x="365760" y="995680"/>
                </a:cubicBezTo>
                <a:cubicBezTo>
                  <a:pt x="369979" y="985836"/>
                  <a:pt x="369979" y="974111"/>
                  <a:pt x="375920" y="965200"/>
                </a:cubicBezTo>
                <a:cubicBezTo>
                  <a:pt x="383890" y="953245"/>
                  <a:pt x="396240" y="944880"/>
                  <a:pt x="406400" y="934720"/>
                </a:cubicBezTo>
                <a:cubicBezTo>
                  <a:pt x="409655" y="921699"/>
                  <a:pt x="419432" y="878176"/>
                  <a:pt x="426720" y="863600"/>
                </a:cubicBezTo>
                <a:cubicBezTo>
                  <a:pt x="432181" y="852678"/>
                  <a:pt x="442081" y="844278"/>
                  <a:pt x="447040" y="833120"/>
                </a:cubicBezTo>
                <a:cubicBezTo>
                  <a:pt x="455739" y="813547"/>
                  <a:pt x="455479" y="789982"/>
                  <a:pt x="467360" y="772160"/>
                </a:cubicBezTo>
                <a:cubicBezTo>
                  <a:pt x="487767" y="741549"/>
                  <a:pt x="492531" y="737133"/>
                  <a:pt x="508000" y="701040"/>
                </a:cubicBezTo>
                <a:cubicBezTo>
                  <a:pt x="533239" y="642150"/>
                  <a:pt x="499430" y="698655"/>
                  <a:pt x="538480" y="640080"/>
                </a:cubicBezTo>
                <a:cubicBezTo>
                  <a:pt x="541867" y="626533"/>
                  <a:pt x="543737" y="612515"/>
                  <a:pt x="548640" y="599440"/>
                </a:cubicBezTo>
                <a:cubicBezTo>
                  <a:pt x="581152" y="512741"/>
                  <a:pt x="558936" y="598963"/>
                  <a:pt x="579120" y="528320"/>
                </a:cubicBezTo>
                <a:cubicBezTo>
                  <a:pt x="582956" y="514894"/>
                  <a:pt x="585268" y="501055"/>
                  <a:pt x="589280" y="487680"/>
                </a:cubicBezTo>
                <a:cubicBezTo>
                  <a:pt x="595435" y="467164"/>
                  <a:pt x="604405" y="447500"/>
                  <a:pt x="609600" y="426720"/>
                </a:cubicBezTo>
                <a:cubicBezTo>
                  <a:pt x="612987" y="413173"/>
                  <a:pt x="615748" y="399455"/>
                  <a:pt x="619760" y="386080"/>
                </a:cubicBezTo>
                <a:cubicBezTo>
                  <a:pt x="625915" y="365564"/>
                  <a:pt x="633307" y="345440"/>
                  <a:pt x="640080" y="325120"/>
                </a:cubicBezTo>
                <a:cubicBezTo>
                  <a:pt x="643467" y="314960"/>
                  <a:pt x="644299" y="303551"/>
                  <a:pt x="650240" y="294640"/>
                </a:cubicBezTo>
                <a:cubicBezTo>
                  <a:pt x="657013" y="284480"/>
                  <a:pt x="665601" y="275318"/>
                  <a:pt x="670560" y="264160"/>
                </a:cubicBezTo>
                <a:cubicBezTo>
                  <a:pt x="679259" y="244587"/>
                  <a:pt x="681301" y="222358"/>
                  <a:pt x="690880" y="203200"/>
                </a:cubicBezTo>
                <a:cubicBezTo>
                  <a:pt x="722315" y="140329"/>
                  <a:pt x="717515" y="128511"/>
                  <a:pt x="762000" y="91440"/>
                </a:cubicBezTo>
                <a:cubicBezTo>
                  <a:pt x="778919" y="77341"/>
                  <a:pt x="814010" y="58444"/>
                  <a:pt x="833120" y="50800"/>
                </a:cubicBezTo>
                <a:cubicBezTo>
                  <a:pt x="853007" y="42845"/>
                  <a:pt x="873760" y="37253"/>
                  <a:pt x="894080" y="30480"/>
                </a:cubicBezTo>
                <a:cubicBezTo>
                  <a:pt x="904240" y="27093"/>
                  <a:pt x="914170" y="22917"/>
                  <a:pt x="924560" y="20320"/>
                </a:cubicBezTo>
                <a:cubicBezTo>
                  <a:pt x="975590" y="7563"/>
                  <a:pt x="951953" y="14576"/>
                  <a:pt x="995680" y="0"/>
                </a:cubicBezTo>
                <a:cubicBezTo>
                  <a:pt x="1016000" y="3387"/>
                  <a:pt x="1037097" y="3646"/>
                  <a:pt x="1056640" y="10160"/>
                </a:cubicBezTo>
                <a:cubicBezTo>
                  <a:pt x="1068224" y="14021"/>
                  <a:pt x="1076198" y="25019"/>
                  <a:pt x="1087120" y="30480"/>
                </a:cubicBezTo>
                <a:cubicBezTo>
                  <a:pt x="1096699" y="35269"/>
                  <a:pt x="1108021" y="35851"/>
                  <a:pt x="1117600" y="40640"/>
                </a:cubicBezTo>
                <a:cubicBezTo>
                  <a:pt x="1153528" y="58604"/>
                  <a:pt x="1147102" y="64476"/>
                  <a:pt x="1178560" y="91440"/>
                </a:cubicBezTo>
                <a:cubicBezTo>
                  <a:pt x="1191417" y="102460"/>
                  <a:pt x="1207226" y="109946"/>
                  <a:pt x="1219200" y="121920"/>
                </a:cubicBezTo>
                <a:cubicBezTo>
                  <a:pt x="1227834" y="130554"/>
                  <a:pt x="1230886" y="143766"/>
                  <a:pt x="1239520" y="152400"/>
                </a:cubicBezTo>
                <a:cubicBezTo>
                  <a:pt x="1248154" y="161034"/>
                  <a:pt x="1260619" y="164903"/>
                  <a:pt x="1270000" y="172720"/>
                </a:cubicBezTo>
                <a:cubicBezTo>
                  <a:pt x="1307816" y="204233"/>
                  <a:pt x="1297324" y="204599"/>
                  <a:pt x="1330960" y="243840"/>
                </a:cubicBezTo>
                <a:cubicBezTo>
                  <a:pt x="1340311" y="254749"/>
                  <a:pt x="1352089" y="263411"/>
                  <a:pt x="1361440" y="274320"/>
                </a:cubicBezTo>
                <a:cubicBezTo>
                  <a:pt x="1366963" y="280763"/>
                  <a:pt x="1405807" y="332575"/>
                  <a:pt x="1412240" y="345440"/>
                </a:cubicBezTo>
                <a:cubicBezTo>
                  <a:pt x="1417029" y="355019"/>
                  <a:pt x="1417968" y="366170"/>
                  <a:pt x="1422400" y="375920"/>
                </a:cubicBezTo>
                <a:cubicBezTo>
                  <a:pt x="1434935" y="403496"/>
                  <a:pt x="1449493" y="430107"/>
                  <a:pt x="1463040" y="457200"/>
                </a:cubicBezTo>
                <a:cubicBezTo>
                  <a:pt x="1469813" y="470747"/>
                  <a:pt x="1474959" y="485238"/>
                  <a:pt x="1483360" y="497840"/>
                </a:cubicBezTo>
                <a:lnTo>
                  <a:pt x="1524000" y="558800"/>
                </a:lnTo>
                <a:cubicBezTo>
                  <a:pt x="1542329" y="586293"/>
                  <a:pt x="1551750" y="597694"/>
                  <a:pt x="1564640" y="629920"/>
                </a:cubicBezTo>
                <a:cubicBezTo>
                  <a:pt x="1572595" y="649807"/>
                  <a:pt x="1575381" y="671722"/>
                  <a:pt x="1584960" y="690880"/>
                </a:cubicBezTo>
                <a:cubicBezTo>
                  <a:pt x="1598507" y="717973"/>
                  <a:pt x="1608797" y="746956"/>
                  <a:pt x="1625600" y="772160"/>
                </a:cubicBezTo>
                <a:cubicBezTo>
                  <a:pt x="1632373" y="782320"/>
                  <a:pt x="1639862" y="792038"/>
                  <a:pt x="1645920" y="802640"/>
                </a:cubicBezTo>
                <a:cubicBezTo>
                  <a:pt x="1730487" y="950632"/>
                  <a:pt x="1619408" y="759775"/>
                  <a:pt x="1676400" y="873760"/>
                </a:cubicBezTo>
                <a:cubicBezTo>
                  <a:pt x="1681861" y="884682"/>
                  <a:pt x="1689947" y="894080"/>
                  <a:pt x="1696720" y="904240"/>
                </a:cubicBezTo>
                <a:cubicBezTo>
                  <a:pt x="1723596" y="1011745"/>
                  <a:pt x="1687106" y="885149"/>
                  <a:pt x="1727200" y="975360"/>
                </a:cubicBezTo>
                <a:cubicBezTo>
                  <a:pt x="1735899" y="994933"/>
                  <a:pt x="1740747" y="1016000"/>
                  <a:pt x="1747520" y="1036320"/>
                </a:cubicBezTo>
                <a:cubicBezTo>
                  <a:pt x="1750907" y="1046480"/>
                  <a:pt x="1752891" y="1057221"/>
                  <a:pt x="1757680" y="1066800"/>
                </a:cubicBezTo>
                <a:cubicBezTo>
                  <a:pt x="1764453" y="1080347"/>
                  <a:pt x="1772034" y="1093519"/>
                  <a:pt x="1778000" y="1107440"/>
                </a:cubicBezTo>
                <a:cubicBezTo>
                  <a:pt x="1782219" y="1117284"/>
                  <a:pt x="1783371" y="1128341"/>
                  <a:pt x="1788160" y="1137920"/>
                </a:cubicBezTo>
                <a:cubicBezTo>
                  <a:pt x="1793621" y="1148842"/>
                  <a:pt x="1802422" y="1157798"/>
                  <a:pt x="1808480" y="1168400"/>
                </a:cubicBezTo>
                <a:cubicBezTo>
                  <a:pt x="1815994" y="1181550"/>
                  <a:pt x="1821008" y="1196053"/>
                  <a:pt x="1828800" y="1209040"/>
                </a:cubicBezTo>
                <a:cubicBezTo>
                  <a:pt x="1841365" y="1229981"/>
                  <a:pt x="1855893" y="1249680"/>
                  <a:pt x="1869440" y="1270000"/>
                </a:cubicBezTo>
                <a:cubicBezTo>
                  <a:pt x="1876213" y="1280160"/>
                  <a:pt x="1884299" y="1289558"/>
                  <a:pt x="1889760" y="1300480"/>
                </a:cubicBezTo>
                <a:cubicBezTo>
                  <a:pt x="1914019" y="1348998"/>
                  <a:pt x="1908666" y="1340890"/>
                  <a:pt x="1940560" y="1391920"/>
                </a:cubicBezTo>
                <a:cubicBezTo>
                  <a:pt x="1947032" y="1402275"/>
                  <a:pt x="1954822" y="1411798"/>
                  <a:pt x="1960880" y="1422400"/>
                </a:cubicBezTo>
                <a:cubicBezTo>
                  <a:pt x="1968394" y="1435550"/>
                  <a:pt x="1973408" y="1450053"/>
                  <a:pt x="1981200" y="1463040"/>
                </a:cubicBezTo>
                <a:cubicBezTo>
                  <a:pt x="1993765" y="1483981"/>
                  <a:pt x="2010918" y="1502157"/>
                  <a:pt x="2021840" y="1524000"/>
                </a:cubicBezTo>
                <a:cubicBezTo>
                  <a:pt x="2028613" y="1537547"/>
                  <a:pt x="2033357" y="1552315"/>
                  <a:pt x="2042160" y="1564640"/>
                </a:cubicBezTo>
                <a:cubicBezTo>
                  <a:pt x="2050511" y="1576332"/>
                  <a:pt x="2062480" y="1584960"/>
                  <a:pt x="2072640" y="1595120"/>
                </a:cubicBezTo>
                <a:cubicBezTo>
                  <a:pt x="2076027" y="1605280"/>
                  <a:pt x="2076225" y="1617146"/>
                  <a:pt x="2082800" y="1625600"/>
                </a:cubicBezTo>
                <a:cubicBezTo>
                  <a:pt x="2155599" y="1719198"/>
                  <a:pt x="2118488" y="1660420"/>
                  <a:pt x="2174240" y="1706880"/>
                </a:cubicBezTo>
                <a:cubicBezTo>
                  <a:pt x="2185278" y="1716078"/>
                  <a:pt x="2193811" y="1728009"/>
                  <a:pt x="2204720" y="1737360"/>
                </a:cubicBezTo>
                <a:cubicBezTo>
                  <a:pt x="2217577" y="1748380"/>
                  <a:pt x="2233386" y="1755866"/>
                  <a:pt x="2245360" y="1767840"/>
                </a:cubicBezTo>
                <a:cubicBezTo>
                  <a:pt x="2282845" y="1805325"/>
                  <a:pt x="2246227" y="1795511"/>
                  <a:pt x="2296160" y="1828800"/>
                </a:cubicBezTo>
                <a:cubicBezTo>
                  <a:pt x="2305071" y="1834741"/>
                  <a:pt x="2316480" y="1835573"/>
                  <a:pt x="2326640" y="1838960"/>
                </a:cubicBezTo>
                <a:cubicBezTo>
                  <a:pt x="2331266" y="1842429"/>
                  <a:pt x="2386205" y="1884808"/>
                  <a:pt x="2397760" y="1889760"/>
                </a:cubicBezTo>
                <a:cubicBezTo>
                  <a:pt x="2410595" y="1895261"/>
                  <a:pt x="2424853" y="1896533"/>
                  <a:pt x="2438400" y="1899920"/>
                </a:cubicBezTo>
                <a:cubicBezTo>
                  <a:pt x="2448560" y="1910080"/>
                  <a:pt x="2456405" y="1923271"/>
                  <a:pt x="2468880" y="1930400"/>
                </a:cubicBezTo>
                <a:cubicBezTo>
                  <a:pt x="2481004" y="1937328"/>
                  <a:pt x="2496145" y="1936548"/>
                  <a:pt x="2509520" y="1940560"/>
                </a:cubicBezTo>
                <a:cubicBezTo>
                  <a:pt x="2530036" y="1946715"/>
                  <a:pt x="2551322" y="1951301"/>
                  <a:pt x="2570480" y="1960880"/>
                </a:cubicBezTo>
                <a:cubicBezTo>
                  <a:pt x="2584027" y="1967653"/>
                  <a:pt x="2597058" y="1975575"/>
                  <a:pt x="2611120" y="1981200"/>
                </a:cubicBezTo>
                <a:cubicBezTo>
                  <a:pt x="2631007" y="1989155"/>
                  <a:pt x="2652922" y="1991941"/>
                  <a:pt x="2672080" y="2001520"/>
                </a:cubicBezTo>
                <a:cubicBezTo>
                  <a:pt x="2699173" y="2015067"/>
                  <a:pt x="2724623" y="2032581"/>
                  <a:pt x="2753360" y="2042160"/>
                </a:cubicBezTo>
                <a:cubicBezTo>
                  <a:pt x="2827567" y="2066896"/>
                  <a:pt x="2793540" y="2057285"/>
                  <a:pt x="2854960" y="2072640"/>
                </a:cubicBezTo>
                <a:cubicBezTo>
                  <a:pt x="2868507" y="2082800"/>
                  <a:pt x="2880454" y="2095547"/>
                  <a:pt x="2895600" y="2103120"/>
                </a:cubicBezTo>
                <a:cubicBezTo>
                  <a:pt x="2911794" y="2111217"/>
                  <a:pt x="2988015" y="2121399"/>
                  <a:pt x="2997200" y="2123440"/>
                </a:cubicBezTo>
                <a:cubicBezTo>
                  <a:pt x="3038485" y="2132614"/>
                  <a:pt x="3023140" y="2136978"/>
                  <a:pt x="3068320" y="2153920"/>
                </a:cubicBezTo>
                <a:cubicBezTo>
                  <a:pt x="3081395" y="2158823"/>
                  <a:pt x="3095413" y="2160693"/>
                  <a:pt x="3108960" y="2164080"/>
                </a:cubicBezTo>
                <a:cubicBezTo>
                  <a:pt x="3129280" y="2177627"/>
                  <a:pt x="3150383" y="2190067"/>
                  <a:pt x="3169920" y="2204720"/>
                </a:cubicBezTo>
                <a:cubicBezTo>
                  <a:pt x="3197013" y="2225040"/>
                  <a:pt x="3223021" y="2246894"/>
                  <a:pt x="3251200" y="2265680"/>
                </a:cubicBezTo>
                <a:cubicBezTo>
                  <a:pt x="3261360" y="2272453"/>
                  <a:pt x="3270758" y="2280539"/>
                  <a:pt x="3281680" y="2286000"/>
                </a:cubicBezTo>
                <a:cubicBezTo>
                  <a:pt x="3291259" y="2290789"/>
                  <a:pt x="3302581" y="2291371"/>
                  <a:pt x="3312160" y="2296160"/>
                </a:cubicBezTo>
                <a:cubicBezTo>
                  <a:pt x="3323082" y="2301621"/>
                  <a:pt x="3332038" y="2310422"/>
                  <a:pt x="3342640" y="2316480"/>
                </a:cubicBezTo>
                <a:cubicBezTo>
                  <a:pt x="3355790" y="2323994"/>
                  <a:pt x="3370130" y="2329286"/>
                  <a:pt x="3383280" y="2336800"/>
                </a:cubicBezTo>
                <a:cubicBezTo>
                  <a:pt x="3393882" y="2342858"/>
                  <a:pt x="3402838" y="2351659"/>
                  <a:pt x="3413760" y="2357120"/>
                </a:cubicBezTo>
                <a:cubicBezTo>
                  <a:pt x="3423339" y="2361909"/>
                  <a:pt x="3434661" y="2362491"/>
                  <a:pt x="3444240" y="2367280"/>
                </a:cubicBezTo>
                <a:cubicBezTo>
                  <a:pt x="3455162" y="2372741"/>
                  <a:pt x="3463798" y="2382139"/>
                  <a:pt x="3474720" y="2387600"/>
                </a:cubicBezTo>
                <a:cubicBezTo>
                  <a:pt x="3491792" y="2396136"/>
                  <a:pt x="3529564" y="2403037"/>
                  <a:pt x="3545840" y="2407920"/>
                </a:cubicBezTo>
                <a:cubicBezTo>
                  <a:pt x="3566356" y="2414075"/>
                  <a:pt x="3586480" y="2421467"/>
                  <a:pt x="3606800" y="2428240"/>
                </a:cubicBezTo>
                <a:cubicBezTo>
                  <a:pt x="3616960" y="2431627"/>
                  <a:pt x="3626678" y="2436885"/>
                  <a:pt x="3637280" y="2438400"/>
                </a:cubicBezTo>
                <a:cubicBezTo>
                  <a:pt x="3652319" y="2440548"/>
                  <a:pt x="3750564" y="2454021"/>
                  <a:pt x="3769360" y="2458720"/>
                </a:cubicBezTo>
                <a:cubicBezTo>
                  <a:pt x="3790140" y="2463915"/>
                  <a:pt x="3809449" y="2474224"/>
                  <a:pt x="3830320" y="2479040"/>
                </a:cubicBezTo>
                <a:cubicBezTo>
                  <a:pt x="3880358" y="2490587"/>
                  <a:pt x="3997038" y="2496320"/>
                  <a:pt x="4033520" y="2499360"/>
                </a:cubicBezTo>
                <a:lnTo>
                  <a:pt x="4145280" y="2509520"/>
                </a:lnTo>
                <a:cubicBezTo>
                  <a:pt x="4155440" y="2512907"/>
                  <a:pt x="4165462" y="2516738"/>
                  <a:pt x="4175760" y="2519680"/>
                </a:cubicBezTo>
                <a:cubicBezTo>
                  <a:pt x="4219012" y="2532038"/>
                  <a:pt x="4279121" y="2542384"/>
                  <a:pt x="4318000" y="2550160"/>
                </a:cubicBezTo>
                <a:cubicBezTo>
                  <a:pt x="4334933" y="2553547"/>
                  <a:pt x="4352417" y="2554859"/>
                  <a:pt x="4368800" y="2560320"/>
                </a:cubicBezTo>
                <a:cubicBezTo>
                  <a:pt x="4471234" y="2594465"/>
                  <a:pt x="4312345" y="2542368"/>
                  <a:pt x="4439920" y="2580640"/>
                </a:cubicBezTo>
                <a:cubicBezTo>
                  <a:pt x="4460436" y="2586795"/>
                  <a:pt x="4480100" y="2595765"/>
                  <a:pt x="4500880" y="2600960"/>
                </a:cubicBezTo>
                <a:cubicBezTo>
                  <a:pt x="4514427" y="2604347"/>
                  <a:pt x="4528445" y="2606217"/>
                  <a:pt x="4541520" y="2611120"/>
                </a:cubicBezTo>
                <a:cubicBezTo>
                  <a:pt x="4555701" y="2616438"/>
                  <a:pt x="4567548" y="2627455"/>
                  <a:pt x="4582160" y="2631440"/>
                </a:cubicBezTo>
                <a:cubicBezTo>
                  <a:pt x="4631706" y="2644953"/>
                  <a:pt x="4673922" y="2641600"/>
                  <a:pt x="4724400" y="2641600"/>
                </a:cubicBezTo>
              </a:path>
            </a:pathLst>
          </a:cu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96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447800" y="0"/>
            <a:ext cx="76962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cap="all" noProof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Karakterisasi</a:t>
            </a:r>
            <a:r>
              <a:rPr lang="en-US" sz="4000" cap="all" noProof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 </a:t>
            </a:r>
            <a:r>
              <a:rPr lang="en-US" sz="4000" cap="all" noProof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bentuk</a:t>
            </a:r>
            <a:r>
              <a:rPr lang="en-US" sz="4000" cap="all" noProof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 </a:t>
            </a:r>
            <a:r>
              <a:rPr lang="en-US" sz="4000" cap="all" noProof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distribusi</a:t>
            </a:r>
            <a:endParaRPr kumimoji="0" lang="en-US" sz="400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icrosoft Himalaya" pitchFamily="2" charset="0"/>
              <a:ea typeface="Microsoft Himalaya" pitchFamily="2" charset="0"/>
              <a:cs typeface="Microsoft Himalaya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1524000"/>
            <a:ext cx="8001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beberapa</a:t>
            </a:r>
            <a:r>
              <a:rPr lang="en-US" sz="2400" dirty="0" smtClean="0"/>
              <a:t> </a:t>
            </a:r>
            <a:r>
              <a:rPr lang="en-US" sz="2400" dirty="0" err="1" smtClean="0"/>
              <a:t>sistuasi</a:t>
            </a:r>
            <a:r>
              <a:rPr lang="en-US" sz="2400" dirty="0" smtClean="0"/>
              <a:t>,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ingin</a:t>
            </a:r>
            <a:r>
              <a:rPr lang="en-US" sz="2400" dirty="0" smtClean="0"/>
              <a:t> </a:t>
            </a:r>
            <a:r>
              <a:rPr lang="en-US" sz="2400" dirty="0" err="1" smtClean="0"/>
              <a:t>mengetahui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</a:t>
            </a:r>
            <a:r>
              <a:rPr lang="en-US" sz="2400" dirty="0" err="1" smtClean="0"/>
              <a:t>distribusi</a:t>
            </a:r>
            <a:r>
              <a:rPr lang="en-US" sz="2400" dirty="0" smtClean="0"/>
              <a:t> data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umum</a:t>
            </a: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mudah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memahami</a:t>
            </a:r>
            <a:r>
              <a:rPr lang="en-US" sz="2400" dirty="0" smtClean="0"/>
              <a:t> data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grafik</a:t>
            </a:r>
            <a:r>
              <a:rPr lang="en-US" sz="2400" dirty="0" smtClean="0"/>
              <a:t> yang </a:t>
            </a:r>
            <a:r>
              <a:rPr lang="en-US" sz="2400" i="1" dirty="0" smtClean="0"/>
              <a:t>smooth</a:t>
            </a:r>
            <a:r>
              <a:rPr lang="en-US" sz="2400" dirty="0" smtClean="0"/>
              <a:t>, </a:t>
            </a:r>
            <a:r>
              <a:rPr lang="en-US" sz="2400" dirty="0" err="1" smtClean="0"/>
              <a:t>bukan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histogram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 smtClean="0"/>
              <a:t>Karakter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</a:t>
            </a:r>
            <a:r>
              <a:rPr lang="en-US" sz="2400" dirty="0" err="1" smtClean="0"/>
              <a:t>distribusi</a:t>
            </a:r>
            <a:endParaRPr lang="en-US" sz="240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 err="1" smtClean="0"/>
              <a:t>Jumlah</a:t>
            </a:r>
            <a:r>
              <a:rPr lang="en-US" sz="2400" dirty="0" smtClean="0"/>
              <a:t> </a:t>
            </a:r>
            <a:r>
              <a:rPr lang="en-US" sz="2400" dirty="0" err="1" smtClean="0"/>
              <a:t>puncak</a:t>
            </a:r>
            <a:r>
              <a:rPr lang="en-US" sz="2400" dirty="0" smtClean="0"/>
              <a:t>/peak/modus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Symmetry/skewness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 err="1" smtClean="0"/>
              <a:t>Variasi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6579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939474"/>
            <a:ext cx="8147824" cy="320303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90980" y="1676400"/>
            <a:ext cx="2362200" cy="36933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1 peak/modus/</a:t>
            </a:r>
            <a:r>
              <a:rPr lang="en-US" dirty="0" err="1" smtClean="0">
                <a:solidFill>
                  <a:schemeClr val="bg1"/>
                </a:solidFill>
              </a:rPr>
              <a:t>puncak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91200" y="1676400"/>
            <a:ext cx="2362200" cy="36933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  <a:r>
              <a:rPr lang="en-US" dirty="0" smtClean="0">
                <a:solidFill>
                  <a:schemeClr val="bg1"/>
                </a:solidFill>
              </a:rPr>
              <a:t> peak/modus/</a:t>
            </a:r>
            <a:r>
              <a:rPr lang="en-US" dirty="0" err="1" smtClean="0">
                <a:solidFill>
                  <a:schemeClr val="bg1"/>
                </a:solidFill>
              </a:rPr>
              <a:t>puncak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447800" y="0"/>
            <a:ext cx="76962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cap="all" noProof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Jumlah</a:t>
            </a:r>
            <a:r>
              <a:rPr lang="en-US" sz="4000" cap="all" noProof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 peak</a:t>
            </a:r>
            <a:endParaRPr kumimoji="0" lang="en-US" sz="400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icrosoft Himalaya" pitchFamily="2" charset="0"/>
              <a:ea typeface="Microsoft Himalaya" pitchFamily="2" charset="0"/>
              <a:cs typeface="Microsoft Himalaya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5486400"/>
            <a:ext cx="762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err="1" smtClean="0"/>
              <a:t>Diskusi</a:t>
            </a:r>
            <a:r>
              <a:rPr lang="en-US" sz="2000" dirty="0" smtClean="0"/>
              <a:t>: example 5 </a:t>
            </a:r>
            <a:r>
              <a:rPr lang="en-US" sz="2000" dirty="0" err="1" smtClean="0"/>
              <a:t>halaman</a:t>
            </a:r>
            <a:r>
              <a:rPr lang="en-US" sz="2000" dirty="0" smtClean="0"/>
              <a:t> 366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92665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3733800"/>
            <a:ext cx="6400800" cy="2384914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447800" y="0"/>
            <a:ext cx="76962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cap="all" noProof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Symmetry/skewness</a:t>
            </a:r>
            <a:endParaRPr kumimoji="0" lang="en-US" sz="400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icrosoft Himalaya" pitchFamily="2" charset="0"/>
              <a:ea typeface="Microsoft Himalaya" pitchFamily="2" charset="0"/>
              <a:cs typeface="Microsoft Himalaya" pitchFamily="2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340" y="1981200"/>
            <a:ext cx="7665720" cy="197506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09600" y="1371600"/>
            <a:ext cx="807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Sebuah</a:t>
            </a:r>
            <a:r>
              <a:rPr lang="en-US" sz="2000" dirty="0" smtClean="0"/>
              <a:t> </a:t>
            </a:r>
            <a:r>
              <a:rPr lang="en-US" sz="2000" dirty="0" err="1" smtClean="0"/>
              <a:t>distribusi</a:t>
            </a:r>
            <a:r>
              <a:rPr lang="en-US" sz="2000" dirty="0" smtClean="0"/>
              <a:t> </a:t>
            </a:r>
            <a:r>
              <a:rPr lang="en-US" sz="2000" dirty="0" err="1" smtClean="0"/>
              <a:t>disebut</a:t>
            </a:r>
            <a:r>
              <a:rPr lang="en-US" sz="2000" dirty="0" smtClean="0"/>
              <a:t> </a:t>
            </a:r>
            <a:r>
              <a:rPr lang="en-US" sz="2000" dirty="0" err="1" smtClean="0"/>
              <a:t>simetris</a:t>
            </a:r>
            <a:r>
              <a:rPr lang="en-US" sz="2000" dirty="0" smtClean="0"/>
              <a:t> </a:t>
            </a:r>
            <a:r>
              <a:rPr lang="en-US" sz="2000" dirty="0" err="1" smtClean="0"/>
              <a:t>jika</a:t>
            </a:r>
            <a:r>
              <a:rPr lang="en-US" sz="2000" dirty="0" smtClean="0"/>
              <a:t> </a:t>
            </a:r>
            <a:r>
              <a:rPr lang="en-US" sz="2000" dirty="0" err="1" smtClean="0"/>
              <a:t>ada</a:t>
            </a:r>
            <a:r>
              <a:rPr lang="en-US" sz="2000" dirty="0" smtClean="0"/>
              <a:t> </a:t>
            </a:r>
            <a:r>
              <a:rPr lang="en-US" sz="2000" dirty="0" err="1" smtClean="0"/>
              <a:t>sebuah</a:t>
            </a:r>
            <a:r>
              <a:rPr lang="en-US" sz="2000" dirty="0" smtClean="0"/>
              <a:t> </a:t>
            </a:r>
            <a:r>
              <a:rPr lang="en-US" sz="2000" dirty="0" err="1" smtClean="0"/>
              <a:t>garis</a:t>
            </a:r>
            <a:r>
              <a:rPr lang="en-US" sz="2000" dirty="0" smtClean="0"/>
              <a:t> </a:t>
            </a:r>
            <a:r>
              <a:rPr lang="en-US" sz="2000" dirty="0" err="1" smtClean="0"/>
              <a:t>simetri</a:t>
            </a:r>
            <a:r>
              <a:rPr lang="en-US" sz="2000" dirty="0" smtClean="0"/>
              <a:t> di mana </a:t>
            </a:r>
            <a:r>
              <a:rPr lang="en-US" sz="2000" dirty="0" err="1" smtClean="0"/>
              <a:t>sisi</a:t>
            </a:r>
            <a:r>
              <a:rPr lang="en-US" sz="2000" dirty="0" smtClean="0"/>
              <a:t> </a:t>
            </a:r>
            <a:r>
              <a:rPr lang="en-US" sz="2000" dirty="0" err="1" smtClean="0"/>
              <a:t>kiri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kanan</a:t>
            </a:r>
            <a:r>
              <a:rPr lang="en-US" sz="2000" dirty="0" smtClean="0"/>
              <a:t> </a:t>
            </a:r>
            <a:r>
              <a:rPr lang="en-US" sz="2000" dirty="0" err="1" smtClean="0"/>
              <a:t>garis</a:t>
            </a:r>
            <a:r>
              <a:rPr lang="en-US" sz="2000" dirty="0" smtClean="0"/>
              <a:t> </a:t>
            </a:r>
            <a:r>
              <a:rPr lang="en-US" sz="2000" dirty="0" err="1" smtClean="0"/>
              <a:t>simetri</a:t>
            </a:r>
            <a:r>
              <a:rPr lang="en-US" sz="2000" dirty="0" smtClean="0"/>
              <a:t>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 </a:t>
            </a:r>
            <a:r>
              <a:rPr lang="en-US" sz="2000" dirty="0" err="1" smtClean="0"/>
              <a:t>sama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861060" y="6248400"/>
            <a:ext cx="762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err="1" smtClean="0"/>
              <a:t>Diskusi</a:t>
            </a:r>
            <a:r>
              <a:rPr lang="en-US" sz="2000" dirty="0" smtClean="0"/>
              <a:t>: example 6 </a:t>
            </a:r>
            <a:r>
              <a:rPr lang="en-US" sz="2000" dirty="0" err="1" smtClean="0"/>
              <a:t>halaman</a:t>
            </a:r>
            <a:r>
              <a:rPr lang="en-US" sz="2000" dirty="0" smtClean="0"/>
              <a:t> 368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1812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447800" y="0"/>
            <a:ext cx="76962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cap="all" noProof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variasi</a:t>
            </a:r>
            <a:endParaRPr kumimoji="0" lang="en-US" sz="400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icrosoft Himalaya" pitchFamily="2" charset="0"/>
              <a:ea typeface="Microsoft Himalaya" pitchFamily="2" charset="0"/>
              <a:cs typeface="Microsoft Himalaya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1371600"/>
            <a:ext cx="807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Variasi</a:t>
            </a:r>
            <a:r>
              <a:rPr lang="en-US" sz="2000" dirty="0" smtClean="0"/>
              <a:t> </a:t>
            </a:r>
            <a:r>
              <a:rPr lang="en-US" sz="2000" dirty="0" err="1" smtClean="0"/>
              <a:t>menggambarkan</a:t>
            </a:r>
            <a:r>
              <a:rPr lang="en-US" sz="2000" dirty="0" smtClean="0"/>
              <a:t> </a:t>
            </a:r>
            <a:r>
              <a:rPr lang="en-US" sz="2000" dirty="0" err="1" smtClean="0"/>
              <a:t>seberapa</a:t>
            </a:r>
            <a:r>
              <a:rPr lang="en-US" sz="2000" dirty="0" smtClean="0"/>
              <a:t> </a:t>
            </a:r>
            <a:r>
              <a:rPr lang="en-US" sz="2000" dirty="0" err="1" smtClean="0"/>
              <a:t>jauh</a:t>
            </a:r>
            <a:r>
              <a:rPr lang="en-US" sz="2000" dirty="0" smtClean="0"/>
              <a:t> data </a:t>
            </a:r>
            <a:r>
              <a:rPr lang="en-US" sz="2000" dirty="0" err="1" smtClean="0"/>
              <a:t>tersebar</a:t>
            </a:r>
            <a:r>
              <a:rPr lang="en-US" sz="2000" dirty="0" smtClean="0"/>
              <a:t> </a:t>
            </a:r>
            <a:r>
              <a:rPr lang="en-US" sz="2000" dirty="0" err="1" smtClean="0"/>
              <a:t>terhadap</a:t>
            </a:r>
            <a:r>
              <a:rPr lang="en-US" sz="2000" dirty="0" smtClean="0"/>
              <a:t> </a:t>
            </a:r>
            <a:r>
              <a:rPr lang="en-US" sz="2000" dirty="0" err="1" smtClean="0"/>
              <a:t>pusat</a:t>
            </a:r>
            <a:r>
              <a:rPr lang="en-US" sz="2000" dirty="0" smtClean="0"/>
              <a:t> </a:t>
            </a:r>
            <a:r>
              <a:rPr lang="en-US" sz="2000" dirty="0" err="1" smtClean="0"/>
              <a:t>distribusi</a:t>
            </a:r>
            <a:endParaRPr lang="en-US" sz="2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2057400"/>
            <a:ext cx="7443787" cy="224123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4419600"/>
            <a:ext cx="3448103" cy="204121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702863" y="4724400"/>
            <a:ext cx="39077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err="1" smtClean="0"/>
              <a:t>Diskusi</a:t>
            </a:r>
            <a:r>
              <a:rPr lang="en-US" sz="2000" dirty="0" smtClean="0"/>
              <a:t>: example 7 </a:t>
            </a:r>
            <a:r>
              <a:rPr lang="en-US" sz="2000" dirty="0" err="1" smtClean="0"/>
              <a:t>dan</a:t>
            </a:r>
            <a:r>
              <a:rPr lang="en-US" sz="2000" dirty="0" smtClean="0"/>
              <a:t> 8 </a:t>
            </a:r>
            <a:r>
              <a:rPr lang="en-US" sz="2000" dirty="0" err="1" smtClean="0"/>
              <a:t>halaman</a:t>
            </a:r>
            <a:r>
              <a:rPr lang="en-US" sz="2000" dirty="0" smtClean="0"/>
              <a:t> 369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9996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447800" y="0"/>
            <a:ext cx="76962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cap="all" noProof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Contoh</a:t>
            </a:r>
            <a:r>
              <a:rPr lang="en-US" sz="4000" cap="all" noProof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 </a:t>
            </a:r>
            <a:r>
              <a:rPr lang="en-US" sz="4000" cap="all" noProof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soal</a:t>
            </a:r>
            <a:endParaRPr kumimoji="0" lang="en-US" sz="400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icrosoft Himalaya" pitchFamily="2" charset="0"/>
              <a:ea typeface="Microsoft Himalaya" pitchFamily="2" charset="0"/>
              <a:cs typeface="Microsoft Himalaya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1600200"/>
            <a:ext cx="7543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Soal</a:t>
            </a:r>
            <a:r>
              <a:rPr lang="en-US" sz="2000" dirty="0" smtClean="0"/>
              <a:t> </a:t>
            </a:r>
            <a:r>
              <a:rPr lang="en-US" sz="2000" dirty="0" err="1" smtClean="0"/>
              <a:t>nomor</a:t>
            </a:r>
            <a:r>
              <a:rPr lang="en-US" sz="2000" dirty="0" smtClean="0"/>
              <a:t> 27, 28, </a:t>
            </a:r>
            <a:r>
              <a:rPr lang="en-US" sz="2000" dirty="0" err="1" smtClean="0"/>
              <a:t>dan</a:t>
            </a:r>
            <a:r>
              <a:rPr lang="en-US" sz="2000" dirty="0" smtClean="0"/>
              <a:t> 32 </a:t>
            </a:r>
            <a:r>
              <a:rPr lang="en-US" sz="2000" dirty="0" err="1" smtClean="0"/>
              <a:t>halaman</a:t>
            </a:r>
            <a:r>
              <a:rPr lang="en-US" sz="2000" dirty="0" smtClean="0"/>
              <a:t> 371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7448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85800" y="1828800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err="1" smtClean="0"/>
              <a:t>Studi</a:t>
            </a:r>
            <a:r>
              <a:rPr lang="en-US" sz="2800" u="sng" dirty="0" smtClean="0"/>
              <a:t> </a:t>
            </a:r>
            <a:r>
              <a:rPr lang="en-US" sz="2800" u="sng" dirty="0" err="1" smtClean="0"/>
              <a:t>kepuasan</a:t>
            </a:r>
            <a:r>
              <a:rPr lang="en-US" sz="2800" u="sng" dirty="0" smtClean="0"/>
              <a:t> </a:t>
            </a:r>
            <a:r>
              <a:rPr lang="en-US" sz="2800" u="sng" dirty="0" err="1" smtClean="0"/>
              <a:t>layanan</a:t>
            </a:r>
            <a:r>
              <a:rPr lang="en-US" sz="2800" u="sng" dirty="0" smtClean="0"/>
              <a:t> Trans </a:t>
            </a:r>
            <a:r>
              <a:rPr lang="en-US" sz="2800" u="sng" dirty="0" err="1" smtClean="0"/>
              <a:t>Bintaro</a:t>
            </a:r>
            <a:endParaRPr lang="en-US" sz="2800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2057400" y="2638593"/>
            <a:ext cx="8407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B0F0"/>
                </a:solidFill>
              </a:rPr>
              <a:t>61%  </a:t>
            </a:r>
            <a:r>
              <a:rPr lang="en-US" sz="2800" dirty="0" smtClean="0"/>
              <a:t>	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876800" y="2638592"/>
            <a:ext cx="9296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39%  	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4400" y="3428065"/>
            <a:ext cx="7315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Ada </a:t>
            </a:r>
            <a:r>
              <a:rPr lang="en-US" sz="2800" dirty="0" err="1"/>
              <a:t>berapa</a:t>
            </a:r>
            <a:r>
              <a:rPr lang="en-US" sz="2800" dirty="0"/>
              <a:t> </a:t>
            </a:r>
            <a:r>
              <a:rPr lang="en-US" sz="2800" dirty="0" err="1"/>
              <a:t>banyak</a:t>
            </a:r>
            <a:r>
              <a:rPr lang="en-US" sz="2800" dirty="0"/>
              <a:t> </a:t>
            </a:r>
            <a:r>
              <a:rPr lang="en-US" sz="2800" dirty="0" err="1"/>
              <a:t>pengguna</a:t>
            </a:r>
            <a:r>
              <a:rPr lang="en-US" sz="2800" dirty="0"/>
              <a:t> </a:t>
            </a:r>
            <a:r>
              <a:rPr lang="en-US" sz="2800" dirty="0" err="1"/>
              <a:t>layanan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err="1" smtClean="0"/>
              <a:t>Apakah</a:t>
            </a:r>
            <a:r>
              <a:rPr lang="en-US" sz="2800" dirty="0" smtClean="0"/>
              <a:t> </a:t>
            </a:r>
            <a:r>
              <a:rPr lang="en-US" sz="2800" dirty="0" err="1" smtClean="0"/>
              <a:t>semua</a:t>
            </a:r>
            <a:r>
              <a:rPr lang="en-US" sz="2800" dirty="0" smtClean="0"/>
              <a:t> </a:t>
            </a:r>
            <a:r>
              <a:rPr lang="en-US" sz="2800" dirty="0" err="1" smtClean="0"/>
              <a:t>pengguna</a:t>
            </a:r>
            <a:r>
              <a:rPr lang="en-US" sz="2800" dirty="0" smtClean="0"/>
              <a:t> </a:t>
            </a:r>
            <a:r>
              <a:rPr lang="en-US" sz="2800" dirty="0" err="1" smtClean="0"/>
              <a:t>layanan</a:t>
            </a:r>
            <a:r>
              <a:rPr lang="en-US" sz="2800" dirty="0" smtClean="0"/>
              <a:t> Trans </a:t>
            </a:r>
            <a:r>
              <a:rPr lang="en-US" sz="2800" dirty="0" err="1" smtClean="0"/>
              <a:t>Bintaro</a:t>
            </a:r>
            <a:r>
              <a:rPr lang="en-US" sz="2800" dirty="0" smtClean="0"/>
              <a:t> </a:t>
            </a:r>
            <a:r>
              <a:rPr lang="en-US" sz="2800" dirty="0" err="1" smtClean="0"/>
              <a:t>ditanya</a:t>
            </a:r>
            <a:r>
              <a:rPr lang="en-US" sz="2800" dirty="0" smtClean="0"/>
              <a:t> </a:t>
            </a:r>
            <a:r>
              <a:rPr lang="en-US" sz="2800" dirty="0" err="1" smtClean="0"/>
              <a:t>pendapatnya</a:t>
            </a:r>
            <a:r>
              <a:rPr lang="en-US" sz="2800" dirty="0" smtClean="0"/>
              <a:t>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err="1" smtClean="0"/>
              <a:t>Bagaimana</a:t>
            </a:r>
            <a:r>
              <a:rPr lang="en-US" sz="2800" dirty="0" smtClean="0"/>
              <a:t> </a:t>
            </a:r>
            <a:r>
              <a:rPr lang="en-US" sz="2800" dirty="0" err="1" smtClean="0"/>
              <a:t>sampai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kesimpulan</a:t>
            </a:r>
            <a:r>
              <a:rPr lang="en-US" sz="2800" dirty="0" smtClean="0"/>
              <a:t> di </a:t>
            </a:r>
            <a:r>
              <a:rPr lang="en-US" sz="2800" dirty="0" err="1" smtClean="0"/>
              <a:t>atas</a:t>
            </a:r>
            <a:r>
              <a:rPr lang="en-US" sz="2800" dirty="0" smtClean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err="1" smtClean="0"/>
              <a:t>Apa</a:t>
            </a:r>
            <a:r>
              <a:rPr lang="en-US" sz="2800" dirty="0" smtClean="0"/>
              <a:t> “</a:t>
            </a:r>
            <a:r>
              <a:rPr lang="en-US" sz="2800" dirty="0" err="1" smtClean="0"/>
              <a:t>resep”nya</a:t>
            </a:r>
            <a:r>
              <a:rPr lang="en-US" sz="2800" dirty="0" smtClean="0"/>
              <a:t>?</a:t>
            </a:r>
            <a:endParaRPr lang="en-US" sz="28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447800" y="0"/>
            <a:ext cx="76962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cap="all" noProof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Kepuasan</a:t>
            </a:r>
            <a:r>
              <a:rPr lang="en-US" sz="4000" cap="all" noProof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 </a:t>
            </a:r>
            <a:r>
              <a:rPr lang="en-US" sz="4000" cap="all" noProof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layanan</a:t>
            </a:r>
            <a:endParaRPr kumimoji="0" lang="en-US" sz="400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icrosoft Himalaya" pitchFamily="2" charset="0"/>
              <a:ea typeface="Microsoft Himalaya" pitchFamily="2" charset="0"/>
              <a:cs typeface="Microsoft Himalay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653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447800" y="0"/>
            <a:ext cx="76962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cap="all" noProof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Studi</a:t>
            </a:r>
            <a:r>
              <a:rPr lang="en-US" sz="4000" cap="all" noProof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 Nielsen</a:t>
            </a:r>
            <a:endParaRPr kumimoji="0" lang="en-US" sz="400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icrosoft Himalaya" pitchFamily="2" charset="0"/>
              <a:ea typeface="Microsoft Himalaya" pitchFamily="2" charset="0"/>
              <a:cs typeface="Microsoft Himalaya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1524000"/>
            <a:ext cx="7924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Nielsen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perusahaan</a:t>
            </a:r>
            <a:r>
              <a:rPr lang="en-US" sz="2400" dirty="0" smtClean="0"/>
              <a:t> </a:t>
            </a:r>
            <a:r>
              <a:rPr lang="en-US" sz="2400" dirty="0" err="1" smtClean="0"/>
              <a:t>multinasional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pemeringkatan</a:t>
            </a:r>
            <a:r>
              <a:rPr lang="en-US" sz="2400" dirty="0" smtClean="0"/>
              <a:t> </a:t>
            </a:r>
            <a:r>
              <a:rPr lang="en-US" sz="2400" dirty="0" err="1" smtClean="0"/>
              <a:t>stasiun</a:t>
            </a:r>
            <a:r>
              <a:rPr lang="en-US" sz="2400" dirty="0" smtClean="0"/>
              <a:t> </a:t>
            </a:r>
            <a:r>
              <a:rPr lang="en-US" sz="2400" dirty="0" err="1" smtClean="0"/>
              <a:t>televisi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riset</a:t>
            </a:r>
            <a:r>
              <a:rPr lang="en-US" sz="2400" dirty="0" smtClean="0"/>
              <a:t> </a:t>
            </a:r>
            <a:r>
              <a:rPr lang="en-US" sz="2400" dirty="0" err="1" smtClean="0"/>
              <a:t>terkait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perilaku</a:t>
            </a:r>
            <a:r>
              <a:rPr lang="en-US" sz="2400" dirty="0" smtClean="0"/>
              <a:t> </a:t>
            </a:r>
            <a:r>
              <a:rPr lang="en-US" sz="2400" dirty="0" err="1" smtClean="0"/>
              <a:t>pemirsa</a:t>
            </a:r>
            <a:r>
              <a:rPr lang="en-US" sz="2400" dirty="0" smtClean="0"/>
              <a:t> </a:t>
            </a:r>
            <a:r>
              <a:rPr lang="en-US" sz="2400" dirty="0" err="1" smtClean="0"/>
              <a:t>televisi</a:t>
            </a: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 smtClean="0"/>
              <a:t>Studi</a:t>
            </a:r>
            <a:r>
              <a:rPr lang="en-US" sz="2400" dirty="0" smtClean="0"/>
              <a:t> Nielsen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tahun</a:t>
            </a:r>
            <a:r>
              <a:rPr lang="en-US" sz="2400" dirty="0" smtClean="0"/>
              <a:t> 2018, di Indonesia: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400" dirty="0" err="1" smtClean="0"/>
              <a:t>Durasi</a:t>
            </a:r>
            <a:r>
              <a:rPr lang="en-US" sz="2400" dirty="0" smtClean="0"/>
              <a:t> </a:t>
            </a:r>
            <a:r>
              <a:rPr lang="en-US" sz="2400" dirty="0" err="1" smtClean="0"/>
              <a:t>menonton</a:t>
            </a:r>
            <a:r>
              <a:rPr lang="en-US" sz="2400" dirty="0" smtClean="0"/>
              <a:t> TV rata-rata 4 jam 53 </a:t>
            </a:r>
            <a:r>
              <a:rPr lang="en-US" sz="2400" dirty="0" err="1" smtClean="0"/>
              <a:t>menit</a:t>
            </a:r>
            <a:endParaRPr lang="en-US" sz="2400" dirty="0" smtClean="0"/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400" dirty="0" err="1" smtClean="0"/>
              <a:t>Durasi</a:t>
            </a:r>
            <a:r>
              <a:rPr lang="en-US" sz="2400" dirty="0" smtClean="0"/>
              <a:t> </a:t>
            </a:r>
            <a:r>
              <a:rPr lang="en-US" sz="2400" dirty="0" err="1" smtClean="0"/>
              <a:t>mengakses</a:t>
            </a:r>
            <a:r>
              <a:rPr lang="en-US" sz="2400" dirty="0" smtClean="0"/>
              <a:t> internet rata-rata 3 jam 14 </a:t>
            </a:r>
            <a:r>
              <a:rPr lang="en-US" sz="2400" dirty="0" err="1" smtClean="0"/>
              <a:t>menit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3962400"/>
            <a:ext cx="7696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err="1" smtClean="0">
                <a:solidFill>
                  <a:srgbClr val="0070C0"/>
                </a:solidFill>
              </a:rPr>
              <a:t>Diskusi</a:t>
            </a:r>
            <a:r>
              <a:rPr lang="en-US" sz="2000" dirty="0" smtClean="0">
                <a:solidFill>
                  <a:srgbClr val="0070C0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 smtClean="0">
                <a:solidFill>
                  <a:srgbClr val="0070C0"/>
                </a:solidFill>
              </a:rPr>
              <a:t>Berapa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jumlah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penduduk</a:t>
            </a:r>
            <a:r>
              <a:rPr lang="en-US" sz="2000" dirty="0" smtClean="0">
                <a:solidFill>
                  <a:srgbClr val="0070C0"/>
                </a:solidFill>
              </a:rPr>
              <a:t> Indonesia?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 smtClean="0">
                <a:solidFill>
                  <a:srgbClr val="0070C0"/>
                </a:solidFill>
              </a:rPr>
              <a:t>Apakah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semua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penduduk</a:t>
            </a:r>
            <a:r>
              <a:rPr lang="en-US" sz="2000" dirty="0" smtClean="0">
                <a:solidFill>
                  <a:srgbClr val="0070C0"/>
                </a:solidFill>
              </a:rPr>
              <a:t> Indonesia </a:t>
            </a:r>
            <a:r>
              <a:rPr lang="en-US" sz="2000" dirty="0" err="1" smtClean="0">
                <a:solidFill>
                  <a:srgbClr val="0070C0"/>
                </a:solidFill>
              </a:rPr>
              <a:t>diukur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durasi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menonton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dan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penggunaan</a:t>
            </a:r>
            <a:r>
              <a:rPr lang="en-US" sz="2000" dirty="0" smtClean="0">
                <a:solidFill>
                  <a:srgbClr val="0070C0"/>
                </a:solidFill>
              </a:rPr>
              <a:t> internet?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</a:rPr>
              <a:t>Nielsen </a:t>
            </a:r>
            <a:r>
              <a:rPr lang="en-US" sz="2000" dirty="0" err="1" smtClean="0">
                <a:solidFill>
                  <a:srgbClr val="0070C0"/>
                </a:solidFill>
              </a:rPr>
              <a:t>hanya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punya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alat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pencacah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sebanyak</a:t>
            </a:r>
            <a:r>
              <a:rPr lang="en-US" sz="2000" dirty="0" smtClean="0">
                <a:solidFill>
                  <a:srgbClr val="0070C0"/>
                </a:solidFill>
              </a:rPr>
              <a:t> 3000-an di </a:t>
            </a:r>
            <a:r>
              <a:rPr lang="en-US" sz="2000" dirty="0" err="1" smtClean="0">
                <a:solidFill>
                  <a:srgbClr val="0070C0"/>
                </a:solidFill>
              </a:rPr>
              <a:t>seluruh</a:t>
            </a:r>
            <a:r>
              <a:rPr lang="en-US" sz="2000" dirty="0" smtClean="0">
                <a:solidFill>
                  <a:srgbClr val="0070C0"/>
                </a:solidFill>
              </a:rPr>
              <a:t> Indonesia </a:t>
            </a:r>
            <a:r>
              <a:rPr lang="en-US" sz="2000" dirty="0" smtClean="0">
                <a:solidFill>
                  <a:srgbClr val="0070C0"/>
                </a:solidFill>
                <a:sym typeface="Wingdings" panose="05000000000000000000" pitchFamily="2" charset="2"/>
              </a:rPr>
              <a:t> </a:t>
            </a:r>
            <a:r>
              <a:rPr lang="en-US" sz="2000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bagaimana</a:t>
            </a:r>
            <a:r>
              <a:rPr lang="en-US" sz="2000" dirty="0" smtClean="0">
                <a:solidFill>
                  <a:srgbClr val="0070C0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hal</a:t>
            </a:r>
            <a:r>
              <a:rPr lang="en-US" sz="2000" dirty="0" smtClean="0">
                <a:solidFill>
                  <a:srgbClr val="0070C0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ini</a:t>
            </a:r>
            <a:r>
              <a:rPr lang="en-US" sz="2000" dirty="0" smtClean="0">
                <a:solidFill>
                  <a:srgbClr val="0070C0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dapat</a:t>
            </a:r>
            <a:r>
              <a:rPr lang="en-US" sz="2000" dirty="0" smtClean="0">
                <a:solidFill>
                  <a:srgbClr val="0070C0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digunakan</a:t>
            </a:r>
            <a:r>
              <a:rPr lang="en-US" sz="2000" dirty="0" smtClean="0">
                <a:solidFill>
                  <a:srgbClr val="0070C0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untuk</a:t>
            </a:r>
            <a:r>
              <a:rPr lang="en-US" sz="2000" dirty="0" smtClean="0">
                <a:solidFill>
                  <a:srgbClr val="0070C0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menentukan</a:t>
            </a:r>
            <a:r>
              <a:rPr lang="en-US" sz="2000" dirty="0" smtClean="0">
                <a:solidFill>
                  <a:srgbClr val="0070C0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hasil</a:t>
            </a:r>
            <a:r>
              <a:rPr lang="en-US" sz="2000" dirty="0" smtClean="0">
                <a:solidFill>
                  <a:srgbClr val="0070C0"/>
                </a:solidFill>
                <a:sym typeface="Wingdings" panose="05000000000000000000" pitchFamily="2" charset="2"/>
              </a:rPr>
              <a:t> di </a:t>
            </a:r>
            <a:r>
              <a:rPr lang="en-US" sz="2000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seluruh</a:t>
            </a:r>
            <a:r>
              <a:rPr lang="en-US" sz="2000" dirty="0" smtClean="0">
                <a:solidFill>
                  <a:srgbClr val="0070C0"/>
                </a:solidFill>
                <a:sym typeface="Wingdings" panose="05000000000000000000" pitchFamily="2" charset="2"/>
              </a:rPr>
              <a:t> Indonesia?</a:t>
            </a:r>
            <a:endParaRPr lang="en-US" sz="20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229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447800" y="0"/>
            <a:ext cx="76962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cap="all" noProof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Sampel</a:t>
            </a:r>
            <a:r>
              <a:rPr lang="en-US" sz="4000" cap="all" noProof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 vs </a:t>
            </a:r>
            <a:r>
              <a:rPr lang="en-US" sz="4000" cap="all" noProof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populasi</a:t>
            </a:r>
            <a:endParaRPr kumimoji="0" lang="en-US" sz="400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icrosoft Himalaya" pitchFamily="2" charset="0"/>
              <a:ea typeface="Microsoft Himalaya" pitchFamily="2" charset="0"/>
              <a:cs typeface="Microsoft Himalaya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1524000"/>
            <a:ext cx="8458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Populasi</a:t>
            </a:r>
            <a:r>
              <a:rPr lang="en-US" sz="2400" dirty="0" smtClean="0"/>
              <a:t>: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keseluruhan</a:t>
            </a:r>
            <a:r>
              <a:rPr lang="en-US" sz="2400" dirty="0"/>
              <a:t> </a:t>
            </a:r>
            <a:r>
              <a:rPr lang="en-US" sz="2400" dirty="0" err="1"/>
              <a:t>satuan-satuan</a:t>
            </a:r>
            <a:r>
              <a:rPr lang="en-US" sz="2400" dirty="0"/>
              <a:t> yang </a:t>
            </a:r>
            <a:r>
              <a:rPr lang="en-US" sz="2400" dirty="0" err="1"/>
              <a:t>karakteristiknya</a:t>
            </a:r>
            <a:r>
              <a:rPr lang="en-US" sz="2400" dirty="0"/>
              <a:t> </a:t>
            </a:r>
            <a:r>
              <a:rPr lang="en-US" sz="2400" dirty="0" err="1"/>
              <a:t>hendak</a:t>
            </a:r>
            <a:r>
              <a:rPr lang="en-US" sz="2400" dirty="0"/>
              <a:t> </a:t>
            </a:r>
            <a:r>
              <a:rPr lang="en-US" sz="2400" dirty="0" err="1" smtClean="0"/>
              <a:t>diteliti</a:t>
            </a:r>
            <a:r>
              <a:rPr lang="en-US" sz="2400" dirty="0" smtClean="0"/>
              <a:t>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Sampel</a:t>
            </a:r>
            <a:r>
              <a:rPr lang="en-US" sz="2400" dirty="0" smtClean="0"/>
              <a:t>: </a:t>
            </a:r>
            <a:r>
              <a:rPr lang="en-US" sz="2400" dirty="0" err="1" smtClean="0"/>
              <a:t>bagian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populasi</a:t>
            </a:r>
            <a:endParaRPr lang="en-US" sz="2400" dirty="0"/>
          </a:p>
        </p:txBody>
      </p:sp>
      <p:sp>
        <p:nvSpPr>
          <p:cNvPr id="8" name="Oval 7"/>
          <p:cNvSpPr/>
          <p:nvPr/>
        </p:nvSpPr>
        <p:spPr>
          <a:xfrm>
            <a:off x="1143000" y="3505200"/>
            <a:ext cx="3352800" cy="3048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Isosceles Triangle 8"/>
          <p:cNvSpPr/>
          <p:nvPr/>
        </p:nvSpPr>
        <p:spPr>
          <a:xfrm>
            <a:off x="2209800" y="3886200"/>
            <a:ext cx="152400" cy="228600"/>
          </a:xfrm>
          <a:prstGeom prst="triangl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/>
          <p:cNvSpPr/>
          <p:nvPr/>
        </p:nvSpPr>
        <p:spPr>
          <a:xfrm>
            <a:off x="2362200" y="4038600"/>
            <a:ext cx="152400" cy="228600"/>
          </a:xfrm>
          <a:prstGeom prst="triangl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/>
          <p:cNvSpPr/>
          <p:nvPr/>
        </p:nvSpPr>
        <p:spPr>
          <a:xfrm>
            <a:off x="1905000" y="4152900"/>
            <a:ext cx="152400" cy="228600"/>
          </a:xfrm>
          <a:prstGeom prst="triangl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/>
          <p:cNvSpPr/>
          <p:nvPr/>
        </p:nvSpPr>
        <p:spPr>
          <a:xfrm>
            <a:off x="3733800" y="4800600"/>
            <a:ext cx="152400" cy="22860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>
            <a:off x="2214880" y="5181600"/>
            <a:ext cx="152400" cy="22860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/>
          <p:cNvSpPr/>
          <p:nvPr/>
        </p:nvSpPr>
        <p:spPr>
          <a:xfrm>
            <a:off x="3124200" y="5943600"/>
            <a:ext cx="152400" cy="22860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/>
          <p:cNvSpPr/>
          <p:nvPr/>
        </p:nvSpPr>
        <p:spPr>
          <a:xfrm>
            <a:off x="2372360" y="3817620"/>
            <a:ext cx="152400" cy="22860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Isosceles Triangle 17"/>
          <p:cNvSpPr/>
          <p:nvPr/>
        </p:nvSpPr>
        <p:spPr>
          <a:xfrm>
            <a:off x="3581400" y="5270500"/>
            <a:ext cx="228600" cy="26670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/>
          <p:cNvSpPr/>
          <p:nvPr/>
        </p:nvSpPr>
        <p:spPr>
          <a:xfrm>
            <a:off x="2057400" y="4514850"/>
            <a:ext cx="228600" cy="26670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/>
          <p:cNvSpPr/>
          <p:nvPr/>
        </p:nvSpPr>
        <p:spPr>
          <a:xfrm>
            <a:off x="2636520" y="5537200"/>
            <a:ext cx="228600" cy="26670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/>
          <p:cNvSpPr/>
          <p:nvPr/>
        </p:nvSpPr>
        <p:spPr>
          <a:xfrm>
            <a:off x="3639820" y="3989070"/>
            <a:ext cx="228600" cy="26670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865120" y="4267200"/>
            <a:ext cx="182880" cy="19428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2423160" y="5732810"/>
            <a:ext cx="182880" cy="19428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276600" y="5368320"/>
            <a:ext cx="182880" cy="19428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587500" y="5115590"/>
            <a:ext cx="182880" cy="19428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865120" y="4764390"/>
            <a:ext cx="182880" cy="19428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3703320" y="4453920"/>
            <a:ext cx="182880" cy="19428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017520" y="4419600"/>
            <a:ext cx="182880" cy="19428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750820" y="3575050"/>
            <a:ext cx="182880" cy="19428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1734820" y="5410200"/>
            <a:ext cx="182880" cy="19428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3738880" y="5826790"/>
            <a:ext cx="182880" cy="19428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1478280" y="4551060"/>
            <a:ext cx="182880" cy="19428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913120" y="3769330"/>
            <a:ext cx="1582420" cy="142686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Isosceles Triangle 33"/>
          <p:cNvSpPr/>
          <p:nvPr/>
        </p:nvSpPr>
        <p:spPr>
          <a:xfrm>
            <a:off x="6475730" y="3981450"/>
            <a:ext cx="228600" cy="26670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Isosceles Triangle 34"/>
          <p:cNvSpPr/>
          <p:nvPr/>
        </p:nvSpPr>
        <p:spPr>
          <a:xfrm>
            <a:off x="7023735" y="4055110"/>
            <a:ext cx="152400" cy="228600"/>
          </a:xfrm>
          <a:prstGeom prst="triangl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6295390" y="4385620"/>
            <a:ext cx="182880" cy="19428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Isosceles Triangle 36"/>
          <p:cNvSpPr/>
          <p:nvPr/>
        </p:nvSpPr>
        <p:spPr>
          <a:xfrm>
            <a:off x="6871335" y="4766945"/>
            <a:ext cx="152400" cy="22860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6465570" y="4660900"/>
            <a:ext cx="182880" cy="19428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>
            <a:stCxn id="8" idx="6"/>
            <a:endCxn id="33" idx="1"/>
          </p:cNvCxnSpPr>
          <p:nvPr/>
        </p:nvCxnSpPr>
        <p:spPr>
          <a:xfrm flipV="1">
            <a:off x="4495800" y="3978289"/>
            <a:ext cx="1649060" cy="10509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8" idx="6"/>
            <a:endCxn id="33" idx="4"/>
          </p:cNvCxnSpPr>
          <p:nvPr/>
        </p:nvCxnSpPr>
        <p:spPr>
          <a:xfrm>
            <a:off x="4495800" y="5029200"/>
            <a:ext cx="2208530" cy="1669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471160" y="5301350"/>
            <a:ext cx="28060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Cara </a:t>
            </a:r>
            <a:r>
              <a:rPr lang="en-US" sz="2400" dirty="0" err="1" smtClean="0"/>
              <a:t>memilih</a:t>
            </a:r>
            <a:r>
              <a:rPr lang="en-US" sz="2400" dirty="0" smtClean="0"/>
              <a:t> </a:t>
            </a:r>
            <a:r>
              <a:rPr lang="en-US" sz="2400" dirty="0" err="1" smtClean="0"/>
              <a:t>sampel</a:t>
            </a:r>
            <a:r>
              <a:rPr lang="en-US" sz="2400" dirty="0" smtClean="0"/>
              <a:t> </a:t>
            </a:r>
          </a:p>
          <a:p>
            <a:pPr algn="ctr"/>
            <a:r>
              <a:rPr lang="en-US" sz="2400" dirty="0" smtClean="0">
                <a:sym typeface="Wingdings" panose="05000000000000000000" pitchFamily="2" charset="2"/>
              </a:rPr>
              <a:t> </a:t>
            </a:r>
            <a:r>
              <a:rPr lang="en-US" sz="2400" dirty="0" err="1" smtClean="0">
                <a:sym typeface="Wingdings" panose="05000000000000000000" pitchFamily="2" charset="2"/>
              </a:rPr>
              <a:t>metode</a:t>
            </a:r>
            <a:r>
              <a:rPr lang="en-US" sz="2400" dirty="0" smtClean="0">
                <a:sym typeface="Wingdings" panose="05000000000000000000" pitchFamily="2" charset="2"/>
              </a:rPr>
              <a:t> sampling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13779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447800" y="0"/>
            <a:ext cx="76962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cap="all" noProof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Metode</a:t>
            </a:r>
            <a:r>
              <a:rPr lang="en-US" sz="4000" cap="all" noProof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 sampling</a:t>
            </a:r>
            <a:endParaRPr kumimoji="0" lang="en-US" sz="400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icrosoft Himalaya" pitchFamily="2" charset="0"/>
              <a:ea typeface="Microsoft Himalaya" pitchFamily="2" charset="0"/>
              <a:cs typeface="Microsoft Himalaya" pitchFamily="2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599" y="2024380"/>
            <a:ext cx="2602295" cy="2209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186847" y="1524000"/>
            <a:ext cx="2209800" cy="3810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Random sampling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2292788"/>
            <a:ext cx="3429000" cy="1672983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791200" y="1524000"/>
            <a:ext cx="2209800" cy="3810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Convenient sampling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53000" y="4234180"/>
            <a:ext cx="3962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Pemilihan</a:t>
            </a:r>
            <a:r>
              <a:rPr lang="en-US" dirty="0" smtClean="0"/>
              <a:t> </a:t>
            </a:r>
            <a:r>
              <a:rPr lang="en-US" dirty="0" err="1" smtClean="0"/>
              <a:t>sampel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populasi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ketersediaan</a:t>
            </a:r>
            <a:r>
              <a:rPr lang="en-US" dirty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kemudahan</a:t>
            </a:r>
            <a:r>
              <a:rPr lang="en-US" dirty="0" smtClean="0"/>
              <a:t> </a:t>
            </a:r>
            <a:r>
              <a:rPr lang="en-US" dirty="0" err="1" smtClean="0"/>
              <a:t>akses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sampel</a:t>
            </a:r>
            <a:r>
              <a:rPr lang="en-US" dirty="0" smtClean="0"/>
              <a:t>.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: </a:t>
            </a:r>
            <a:r>
              <a:rPr lang="en-US" dirty="0" err="1" smtClean="0"/>
              <a:t>sampel</a:t>
            </a:r>
            <a:r>
              <a:rPr lang="en-US" dirty="0" smtClean="0"/>
              <a:t> </a:t>
            </a:r>
            <a:r>
              <a:rPr lang="en-US" dirty="0" err="1" smtClean="0"/>
              <a:t>ditentukan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di </a:t>
            </a: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daslog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85800" y="4234179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Sampel</a:t>
            </a:r>
            <a:r>
              <a:rPr lang="en-US" dirty="0" smtClean="0"/>
              <a:t> </a:t>
            </a:r>
            <a:r>
              <a:rPr lang="en-US" dirty="0" err="1" smtClean="0"/>
              <a:t>dipilih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acak</a:t>
            </a:r>
            <a:r>
              <a:rPr lang="en-US" dirty="0" smtClean="0"/>
              <a:t> </a:t>
            </a:r>
            <a:r>
              <a:rPr lang="en-US" dirty="0" err="1" smtClean="0"/>
              <a:t>populasi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peluang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12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447800" y="0"/>
            <a:ext cx="76962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cap="all" noProof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Metode</a:t>
            </a:r>
            <a:r>
              <a:rPr lang="en-US" sz="4000" cap="all" noProof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 sampling</a:t>
            </a:r>
            <a:endParaRPr kumimoji="0" lang="en-US" sz="400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icrosoft Himalaya" pitchFamily="2" charset="0"/>
              <a:ea typeface="Microsoft Himalaya" pitchFamily="2" charset="0"/>
              <a:cs typeface="Microsoft Himalaya" pitchFamily="2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144" y="1991360"/>
            <a:ext cx="4176712" cy="1463214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371600" y="1600200"/>
            <a:ext cx="2209800" cy="3810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Stratified sampling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7331" y="2119982"/>
            <a:ext cx="3157537" cy="1205969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5791200" y="1600200"/>
            <a:ext cx="2209800" cy="3810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Systematic sampling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95300" y="3485054"/>
            <a:ext cx="3962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Populasi</a:t>
            </a:r>
            <a:r>
              <a:rPr lang="en-US" dirty="0" smtClean="0"/>
              <a:t> </a:t>
            </a:r>
            <a:r>
              <a:rPr lang="en-US" dirty="0" err="1" smtClean="0"/>
              <a:t>dibagi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subgroup (</a:t>
            </a:r>
            <a:r>
              <a:rPr lang="en-US" dirty="0" err="1" smtClean="0"/>
              <a:t>misal</a:t>
            </a:r>
            <a:r>
              <a:rPr lang="en-US" dirty="0" smtClean="0"/>
              <a:t> </a:t>
            </a:r>
            <a:r>
              <a:rPr lang="en-US" dirty="0" err="1" smtClean="0"/>
              <a:t>usia</a:t>
            </a:r>
            <a:r>
              <a:rPr lang="en-US" dirty="0" smtClean="0"/>
              <a:t>,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kelamin</a:t>
            </a:r>
            <a:r>
              <a:rPr lang="en-US" dirty="0" smtClean="0"/>
              <a:t>, </a:t>
            </a:r>
            <a:r>
              <a:rPr lang="en-US" dirty="0" err="1" smtClean="0"/>
              <a:t>rentang</a:t>
            </a:r>
            <a:r>
              <a:rPr lang="en-US" dirty="0" smtClean="0"/>
              <a:t> </a:t>
            </a:r>
            <a:r>
              <a:rPr lang="en-US" dirty="0" err="1" smtClean="0"/>
              <a:t>penghasilan</a:t>
            </a:r>
            <a:r>
              <a:rPr lang="en-US" dirty="0" smtClean="0"/>
              <a:t>). </a:t>
            </a:r>
            <a:r>
              <a:rPr lang="en-US" dirty="0" err="1" smtClean="0"/>
              <a:t>Sampel</a:t>
            </a:r>
            <a:r>
              <a:rPr lang="en-US" dirty="0" smtClean="0"/>
              <a:t> </a:t>
            </a:r>
            <a:r>
              <a:rPr lang="en-US" dirty="0" err="1" smtClean="0"/>
              <a:t>diambil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acak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subgroup. </a:t>
            </a:r>
            <a:r>
              <a:rPr lang="en-US" dirty="0" err="1" smtClean="0"/>
              <a:t>Sampel</a:t>
            </a:r>
            <a:r>
              <a:rPr lang="en-US" dirty="0" smtClean="0"/>
              <a:t> </a:t>
            </a:r>
            <a:r>
              <a:rPr lang="en-US" dirty="0" err="1" smtClean="0"/>
              <a:t>keseluruhan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kumpulan</a:t>
            </a:r>
            <a:r>
              <a:rPr lang="en-US" dirty="0" smtClean="0"/>
              <a:t> </a:t>
            </a:r>
            <a:r>
              <a:rPr lang="en-US" dirty="0" err="1" smtClean="0"/>
              <a:t>sampel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tiap</a:t>
            </a:r>
            <a:r>
              <a:rPr lang="en-US" dirty="0" smtClean="0"/>
              <a:t> subgroup. 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105400" y="3349570"/>
            <a:ext cx="3581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Pemilihan</a:t>
            </a:r>
            <a:r>
              <a:rPr lang="en-US" dirty="0" smtClean="0"/>
              <a:t> </a:t>
            </a:r>
            <a:r>
              <a:rPr lang="en-US" dirty="0" err="1" smtClean="0"/>
              <a:t>sampel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implementasi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system </a:t>
            </a:r>
            <a:r>
              <a:rPr lang="en-US" dirty="0" err="1" smtClean="0"/>
              <a:t>sederhana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memilih</a:t>
            </a:r>
            <a:r>
              <a:rPr lang="en-US" dirty="0" smtClean="0"/>
              <a:t> </a:t>
            </a:r>
            <a:r>
              <a:rPr lang="en-US" dirty="0" err="1" smtClean="0"/>
              <a:t>sampel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populasi</a:t>
            </a:r>
            <a:r>
              <a:rPr lang="en-US" dirty="0" smtClean="0"/>
              <a:t>, </a:t>
            </a: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memilih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kelipatan</a:t>
            </a:r>
            <a:r>
              <a:rPr lang="en-US" dirty="0" smtClean="0"/>
              <a:t> 5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populasi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95300" y="5584944"/>
            <a:ext cx="7979568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</a:rPr>
              <a:t>Sampel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harus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merupakan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representasi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dari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populasi</a:t>
            </a:r>
            <a:endParaRPr lang="en-US" b="1" dirty="0" smtClean="0">
              <a:solidFill>
                <a:schemeClr val="bg1"/>
              </a:solidFill>
            </a:endParaRPr>
          </a:p>
          <a:p>
            <a:pPr algn="ctr"/>
            <a:r>
              <a:rPr lang="en-US" b="1" dirty="0" err="1" smtClean="0">
                <a:solidFill>
                  <a:schemeClr val="bg1"/>
                </a:solidFill>
              </a:rPr>
              <a:t>Jumlah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sampel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harus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memadai</a:t>
            </a:r>
            <a:r>
              <a:rPr lang="en-US" b="1" dirty="0" smtClean="0">
                <a:solidFill>
                  <a:schemeClr val="bg1"/>
                </a:solidFill>
              </a:rPr>
              <a:t>, </a:t>
            </a:r>
            <a:r>
              <a:rPr lang="en-US" b="1" dirty="0" err="1" smtClean="0">
                <a:solidFill>
                  <a:schemeClr val="bg1"/>
                </a:solidFill>
              </a:rPr>
              <a:t>tidak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terlalu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kecil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37136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447800" y="0"/>
            <a:ext cx="76962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cap="all" noProof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Bias </a:t>
            </a:r>
            <a:r>
              <a:rPr lang="en-US" sz="4000" cap="all" noProof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dalam</a:t>
            </a:r>
            <a:r>
              <a:rPr lang="en-US" sz="4000" cap="all" noProof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 </a:t>
            </a:r>
            <a:r>
              <a:rPr lang="en-US" sz="4000" cap="all" noProof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statistik</a:t>
            </a:r>
            <a:endParaRPr kumimoji="0" lang="en-US" sz="400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icrosoft Himalaya" pitchFamily="2" charset="0"/>
              <a:ea typeface="Microsoft Himalaya" pitchFamily="2" charset="0"/>
              <a:cs typeface="Microsoft Himalaya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1524000"/>
            <a:ext cx="83058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 smtClean="0"/>
              <a:t>Anda</a:t>
            </a:r>
            <a:r>
              <a:rPr lang="en-US" sz="2000" dirty="0" smtClean="0"/>
              <a:t> </a:t>
            </a:r>
            <a:r>
              <a:rPr lang="en-US" sz="2000" dirty="0" err="1" smtClean="0"/>
              <a:t>ingin</a:t>
            </a:r>
            <a:r>
              <a:rPr lang="en-US" sz="2000" dirty="0" smtClean="0"/>
              <a:t> </a:t>
            </a:r>
            <a:r>
              <a:rPr lang="en-US" sz="2000" dirty="0" err="1" smtClean="0"/>
              <a:t>mencari</a:t>
            </a:r>
            <a:r>
              <a:rPr lang="en-US" sz="2000" dirty="0" smtClean="0"/>
              <a:t> </a:t>
            </a:r>
            <a:r>
              <a:rPr lang="en-US" sz="2000" dirty="0" err="1" smtClean="0"/>
              <a:t>tahu</a:t>
            </a:r>
            <a:r>
              <a:rPr lang="en-US" sz="2000" dirty="0" smtClean="0"/>
              <a:t> </a:t>
            </a:r>
            <a:r>
              <a:rPr lang="en-US" sz="2000" dirty="0" err="1" smtClean="0"/>
              <a:t>tinggi</a:t>
            </a:r>
            <a:r>
              <a:rPr lang="en-US" sz="2000" dirty="0" smtClean="0"/>
              <a:t> rata-rata </a:t>
            </a:r>
            <a:r>
              <a:rPr lang="en-US" sz="2000" dirty="0" err="1" smtClean="0"/>
              <a:t>mahasiswa</a:t>
            </a:r>
            <a:r>
              <a:rPr lang="en-US" sz="2000" dirty="0" smtClean="0"/>
              <a:t> di </a:t>
            </a:r>
            <a:r>
              <a:rPr lang="en-US" sz="2000" dirty="0" err="1" smtClean="0"/>
              <a:t>sebuah</a:t>
            </a:r>
            <a:r>
              <a:rPr lang="en-US" sz="2000" dirty="0" smtClean="0"/>
              <a:t> </a:t>
            </a:r>
            <a:r>
              <a:rPr lang="en-US" sz="2000" dirty="0" err="1" smtClean="0"/>
              <a:t>perguruan</a:t>
            </a:r>
            <a:r>
              <a:rPr lang="en-US" sz="2000" dirty="0" smtClean="0"/>
              <a:t> </a:t>
            </a:r>
            <a:r>
              <a:rPr lang="en-US" sz="2000" dirty="0" err="1" smtClean="0"/>
              <a:t>tinggi</a:t>
            </a:r>
            <a:r>
              <a:rPr lang="en-US" sz="2000" dirty="0"/>
              <a:t> </a:t>
            </a:r>
            <a:r>
              <a:rPr lang="en-US" sz="2000" dirty="0" smtClean="0"/>
              <a:t>yang </a:t>
            </a:r>
            <a:r>
              <a:rPr lang="en-US" sz="2000" dirty="0" err="1" smtClean="0"/>
              <a:t>memiliki</a:t>
            </a:r>
            <a:r>
              <a:rPr lang="en-US" sz="2000" dirty="0" smtClean="0"/>
              <a:t> 3000 </a:t>
            </a:r>
            <a:r>
              <a:rPr lang="en-US" sz="2000" dirty="0" err="1" smtClean="0"/>
              <a:t>mahasiswa</a:t>
            </a:r>
            <a:r>
              <a:rPr lang="en-US" sz="2000" dirty="0" smtClean="0"/>
              <a:t>. </a:t>
            </a:r>
            <a:r>
              <a:rPr lang="en-US" sz="2000" dirty="0" err="1" smtClean="0"/>
              <a:t>Anda</a:t>
            </a:r>
            <a:r>
              <a:rPr lang="en-US" sz="2000" dirty="0" smtClean="0"/>
              <a:t> </a:t>
            </a:r>
            <a:r>
              <a:rPr lang="en-US" sz="2000" dirty="0" err="1" smtClean="0"/>
              <a:t>mengumpulkan</a:t>
            </a:r>
            <a:r>
              <a:rPr lang="en-US" sz="2000" dirty="0" smtClean="0"/>
              <a:t> </a:t>
            </a:r>
            <a:r>
              <a:rPr lang="en-US" sz="2000" dirty="0" err="1" smtClean="0"/>
              <a:t>tim</a:t>
            </a:r>
            <a:r>
              <a:rPr lang="en-US" sz="2000" dirty="0" smtClean="0"/>
              <a:t> basket </a:t>
            </a:r>
            <a:r>
              <a:rPr lang="en-US" sz="2000" dirty="0" err="1" smtClean="0"/>
              <a:t>kampus</a:t>
            </a:r>
            <a:r>
              <a:rPr lang="en-US" sz="2000" dirty="0" smtClean="0"/>
              <a:t> </a:t>
            </a:r>
            <a:r>
              <a:rPr lang="en-US" sz="2000" dirty="0" err="1" smtClean="0"/>
              <a:t>anda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mencatat</a:t>
            </a:r>
            <a:r>
              <a:rPr lang="en-US" sz="2000" dirty="0" smtClean="0"/>
              <a:t> </a:t>
            </a:r>
            <a:r>
              <a:rPr lang="en-US" sz="2000" dirty="0" err="1" smtClean="0"/>
              <a:t>tinggi</a:t>
            </a:r>
            <a:r>
              <a:rPr lang="en-US" sz="2000" dirty="0" smtClean="0"/>
              <a:t> </a:t>
            </a:r>
            <a:r>
              <a:rPr lang="en-US" sz="2000" dirty="0" err="1" smtClean="0"/>
              <a:t>badan</a:t>
            </a:r>
            <a:r>
              <a:rPr lang="en-US" sz="2000" dirty="0" smtClean="0"/>
              <a:t> rata-rata </a:t>
            </a:r>
            <a:r>
              <a:rPr lang="en-US" sz="2000" dirty="0" err="1" smtClean="0"/>
              <a:t>tim</a:t>
            </a:r>
            <a:r>
              <a:rPr lang="en-US" sz="2000" dirty="0" smtClean="0"/>
              <a:t> basket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1.82 meter. </a:t>
            </a:r>
            <a:r>
              <a:rPr lang="en-US" sz="2000" dirty="0" err="1" smtClean="0"/>
              <a:t>Anda</a:t>
            </a:r>
            <a:r>
              <a:rPr lang="en-US" sz="2000" dirty="0" smtClean="0"/>
              <a:t> </a:t>
            </a:r>
            <a:r>
              <a:rPr lang="en-US" sz="2000" dirty="0" err="1" smtClean="0"/>
              <a:t>lalu</a:t>
            </a:r>
            <a:r>
              <a:rPr lang="en-US" sz="2000" dirty="0" smtClean="0"/>
              <a:t> </a:t>
            </a:r>
            <a:r>
              <a:rPr lang="en-US" sz="2000" dirty="0" err="1" smtClean="0"/>
              <a:t>menarik</a:t>
            </a:r>
            <a:r>
              <a:rPr lang="en-US" sz="2000" dirty="0" smtClean="0"/>
              <a:t> </a:t>
            </a:r>
            <a:r>
              <a:rPr lang="en-US" sz="2000" dirty="0" err="1" smtClean="0"/>
              <a:t>kesimpulan</a:t>
            </a:r>
            <a:r>
              <a:rPr lang="en-US" sz="2000" dirty="0" smtClean="0"/>
              <a:t> </a:t>
            </a:r>
            <a:r>
              <a:rPr lang="en-US" sz="2000" dirty="0" err="1" smtClean="0"/>
              <a:t>bahwa</a:t>
            </a:r>
            <a:r>
              <a:rPr lang="en-US" sz="2000" dirty="0" smtClean="0"/>
              <a:t> </a:t>
            </a:r>
            <a:r>
              <a:rPr lang="en-US" sz="2000" dirty="0" err="1" smtClean="0"/>
              <a:t>tinggi</a:t>
            </a:r>
            <a:r>
              <a:rPr lang="en-US" sz="2000" dirty="0" smtClean="0"/>
              <a:t> rata-rata </a:t>
            </a:r>
            <a:r>
              <a:rPr lang="en-US" sz="2000" dirty="0" err="1" smtClean="0"/>
              <a:t>mahasiswa</a:t>
            </a:r>
            <a:r>
              <a:rPr lang="en-US" sz="2000" dirty="0" smtClean="0"/>
              <a:t> di </a:t>
            </a:r>
            <a:r>
              <a:rPr lang="en-US" sz="2000" dirty="0" err="1" smtClean="0"/>
              <a:t>kampus</a:t>
            </a:r>
            <a:r>
              <a:rPr lang="en-US" sz="2000" dirty="0" smtClean="0"/>
              <a:t> </a:t>
            </a:r>
            <a:r>
              <a:rPr lang="en-US" sz="2000" dirty="0" err="1" smtClean="0"/>
              <a:t>anda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1.82 meter. </a:t>
            </a:r>
            <a:r>
              <a:rPr lang="en-US" sz="2000" dirty="0" err="1" smtClean="0"/>
              <a:t>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analisis</a:t>
            </a:r>
            <a:r>
              <a:rPr lang="en-US" sz="2000" dirty="0" smtClean="0"/>
              <a:t> </a:t>
            </a:r>
            <a:r>
              <a:rPr lang="en-US" sz="2000" dirty="0" err="1" smtClean="0"/>
              <a:t>terhadap</a:t>
            </a:r>
            <a:r>
              <a:rPr lang="en-US" sz="2000" dirty="0" smtClean="0"/>
              <a:t> </a:t>
            </a:r>
            <a:r>
              <a:rPr lang="en-US" sz="2000" dirty="0" err="1" smtClean="0"/>
              <a:t>hasil</a:t>
            </a:r>
            <a:r>
              <a:rPr lang="en-US" sz="2000" dirty="0" smtClean="0"/>
              <a:t> </a:t>
            </a:r>
            <a:r>
              <a:rPr lang="en-US" sz="2000" dirty="0" err="1" smtClean="0"/>
              <a:t>anda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3505200"/>
            <a:ext cx="8305800" cy="707886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 smtClean="0">
                <a:solidFill>
                  <a:schemeClr val="bg1"/>
                </a:solidFill>
              </a:rPr>
              <a:t>Sebuah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studi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statistik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disebut</a:t>
            </a:r>
            <a:r>
              <a:rPr lang="en-US" sz="2000" b="1" dirty="0" smtClean="0">
                <a:solidFill>
                  <a:schemeClr val="bg1"/>
                </a:solidFill>
              </a:rPr>
              <a:t> bias </a:t>
            </a:r>
            <a:r>
              <a:rPr lang="en-US" sz="2000" b="1" dirty="0" err="1" smtClean="0">
                <a:solidFill>
                  <a:schemeClr val="bg1"/>
                </a:solidFill>
              </a:rPr>
              <a:t>jika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desain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atau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pelaksanaannya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sudah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mengarah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ke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hasil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tertentu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5334000"/>
            <a:ext cx="8305800" cy="40011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solidFill>
                  <a:schemeClr val="bg1"/>
                </a:solidFill>
              </a:rPr>
              <a:t>Diskusi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kelompok</a:t>
            </a:r>
            <a:r>
              <a:rPr lang="en-US" sz="2000" b="1" dirty="0" smtClean="0">
                <a:solidFill>
                  <a:schemeClr val="bg1"/>
                </a:solidFill>
              </a:rPr>
              <a:t>: </a:t>
            </a:r>
            <a:r>
              <a:rPr lang="en-US" sz="2000" b="1" dirty="0" err="1" smtClean="0">
                <a:solidFill>
                  <a:schemeClr val="bg1"/>
                </a:solidFill>
              </a:rPr>
              <a:t>berikan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contoh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nyata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muncul</a:t>
            </a:r>
            <a:r>
              <a:rPr lang="en-US" sz="2000" b="1" dirty="0" smtClean="0">
                <a:solidFill>
                  <a:schemeClr val="bg1"/>
                </a:solidFill>
              </a:rPr>
              <a:t> bias </a:t>
            </a:r>
            <a:r>
              <a:rPr lang="en-US" sz="2000" b="1" dirty="0" err="1" smtClean="0">
                <a:solidFill>
                  <a:schemeClr val="bg1"/>
                </a:solidFill>
              </a:rPr>
              <a:t>dalam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studi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statistik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38400" y="4379496"/>
            <a:ext cx="18288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Metode</a:t>
            </a:r>
            <a:r>
              <a:rPr lang="en-US" dirty="0" smtClean="0"/>
              <a:t> sampling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533900" y="4379496"/>
            <a:ext cx="18288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Manipulai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700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447800" y="0"/>
            <a:ext cx="76962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cap="all" noProof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itchFamily="2" charset="0"/>
                <a:ea typeface="Microsoft Himalaya" pitchFamily="2" charset="0"/>
                <a:cs typeface="Microsoft Himalaya" pitchFamily="2" charset="0"/>
              </a:rPr>
              <a:t>Latihan</a:t>
            </a:r>
            <a:endParaRPr kumimoji="0" lang="en-US" sz="4000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icrosoft Himalaya" pitchFamily="2" charset="0"/>
              <a:ea typeface="Microsoft Himalaya" pitchFamily="2" charset="0"/>
              <a:cs typeface="Microsoft Himalaya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1447800"/>
            <a:ext cx="7772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err="1" smtClean="0"/>
              <a:t>Contoh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soal</a:t>
            </a:r>
            <a:r>
              <a:rPr lang="en-US" sz="2400" u="sng" dirty="0" smtClean="0"/>
              <a:t>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example 3 </a:t>
            </a:r>
            <a:r>
              <a:rPr lang="en-US" sz="2400" dirty="0" err="1" smtClean="0"/>
              <a:t>halaman</a:t>
            </a:r>
            <a:r>
              <a:rPr lang="en-US" sz="2400" dirty="0" smtClean="0"/>
              <a:t> 291</a:t>
            </a:r>
          </a:p>
          <a:p>
            <a:endParaRPr lang="en-US" sz="2400" dirty="0" smtClean="0"/>
          </a:p>
          <a:p>
            <a:r>
              <a:rPr lang="en-US" sz="2400" u="sng" dirty="0" err="1" smtClean="0"/>
              <a:t>Latihan</a:t>
            </a:r>
            <a:r>
              <a:rPr lang="en-US" sz="2400" u="sng" dirty="0" smtClean="0"/>
              <a:t>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No 27 </a:t>
            </a:r>
            <a:r>
              <a:rPr lang="en-US" sz="2400" dirty="0" err="1" smtClean="0"/>
              <a:t>dan</a:t>
            </a:r>
            <a:r>
              <a:rPr lang="en-US" sz="2400" dirty="0" smtClean="0"/>
              <a:t> 28 </a:t>
            </a:r>
            <a:r>
              <a:rPr lang="en-US" sz="2400" dirty="0" err="1" smtClean="0"/>
              <a:t>halaman</a:t>
            </a:r>
            <a:r>
              <a:rPr lang="en-US" sz="2400" dirty="0" smtClean="0"/>
              <a:t> 298</a:t>
            </a:r>
            <a:endParaRPr lang="en-US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N</a:t>
            </a:r>
            <a:r>
              <a:rPr lang="en-US" sz="2400" dirty="0" smtClean="0"/>
              <a:t>o 29 – 34 </a:t>
            </a:r>
            <a:r>
              <a:rPr lang="en-US" sz="2400" dirty="0" err="1" smtClean="0"/>
              <a:t>halaman</a:t>
            </a:r>
            <a:r>
              <a:rPr lang="en-US" sz="2400" dirty="0" smtClean="0"/>
              <a:t> 298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r>
              <a:rPr lang="en-US" sz="2400" u="sng" dirty="0" err="1" smtClean="0"/>
              <a:t>Diskusi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kelompok</a:t>
            </a:r>
            <a:r>
              <a:rPr lang="en-US" sz="2400" u="sng" dirty="0" smtClean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No 61 </a:t>
            </a:r>
            <a:r>
              <a:rPr lang="en-US" sz="2400" dirty="0" err="1" smtClean="0"/>
              <a:t>halaman</a:t>
            </a:r>
            <a:r>
              <a:rPr lang="en-US" sz="2400" dirty="0" smtClean="0"/>
              <a:t> 300</a:t>
            </a:r>
          </a:p>
        </p:txBody>
      </p:sp>
    </p:spTree>
    <p:extLst>
      <p:ext uri="{BB962C8B-B14F-4D97-AF65-F5344CB8AC3E}">
        <p14:creationId xmlns:p14="http://schemas.microsoft.com/office/powerpoint/2010/main" val="190375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52.2713"/>
  <p:tag name="ORIGINALWIDTH" val="938.3809"/>
  <p:tag name="LATEXADDIN" val="\documentclass{article}&#10;\usepackage{amsmath}&#10;\pagestyle{empty}&#10;\begin{document}&#10;&#10;&#10;$\frac{4+7+12+6+4}{5} = 6.6$&#10;&#10;\end{document}"/>
  <p:tag name="IGUANATEXSIZE" val="20"/>
  <p:tag name="IGUANATEXCURSOR" val="109"/>
  <p:tag name="TRANSPARENCY" val="True"/>
  <p:tag name="FILENAME" val=""/>
  <p:tag name="LATEXENGINEID" val="1"/>
  <p:tag name="TEMPFOLDER" val="c:\temp\"/>
  <p:tag name="LATEXFORMHEIGHT" val="312"/>
  <p:tag name="LATEXFORMWIDTH" val="384"/>
  <p:tag name="LATEXFORMWRAP" val="True"/>
  <p:tag name="BITMAPVECTOR" val="0"/>
</p:tagLst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6214</TotalTime>
  <Words>1150</Words>
  <Application>Microsoft Office PowerPoint</Application>
  <PresentationFormat>On-screen Show (4:3)</PresentationFormat>
  <Paragraphs>198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Arial</vt:lpstr>
      <vt:lpstr>Bell MT</vt:lpstr>
      <vt:lpstr>BerkeleyStd-Medium</vt:lpstr>
      <vt:lpstr>Berlin Sans FB Demi</vt:lpstr>
      <vt:lpstr>Calibri</vt:lpstr>
      <vt:lpstr>Courier New</vt:lpstr>
      <vt:lpstr>Microsoft Himalaya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Eddy</dc:creator>
  <cp:lastModifiedBy>eddy</cp:lastModifiedBy>
  <cp:revision>378</cp:revision>
  <dcterms:created xsi:type="dcterms:W3CDTF">2006-08-16T00:00:00Z</dcterms:created>
  <dcterms:modified xsi:type="dcterms:W3CDTF">2019-11-24T08:32:02Z</dcterms:modified>
</cp:coreProperties>
</file>