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sldIdLst>
    <p:sldId id="256" r:id="rId2"/>
    <p:sldId id="262" r:id="rId3"/>
    <p:sldId id="270" r:id="rId4"/>
    <p:sldId id="290" r:id="rId5"/>
    <p:sldId id="293" r:id="rId6"/>
    <p:sldId id="291" r:id="rId7"/>
    <p:sldId id="292" r:id="rId8"/>
    <p:sldId id="312" r:id="rId9"/>
    <p:sldId id="311" r:id="rId10"/>
    <p:sldId id="313" r:id="rId11"/>
    <p:sldId id="298" r:id="rId12"/>
    <p:sldId id="294" r:id="rId13"/>
    <p:sldId id="296" r:id="rId14"/>
    <p:sldId id="295" r:id="rId15"/>
    <p:sldId id="299" r:id="rId16"/>
    <p:sldId id="297" r:id="rId17"/>
    <p:sldId id="300" r:id="rId18"/>
    <p:sldId id="302" r:id="rId19"/>
    <p:sldId id="301" r:id="rId20"/>
    <p:sldId id="305" r:id="rId21"/>
    <p:sldId id="304" r:id="rId22"/>
    <p:sldId id="306" r:id="rId23"/>
    <p:sldId id="307" r:id="rId24"/>
    <p:sldId id="289" r:id="rId25"/>
    <p:sldId id="269" r:id="rId26"/>
    <p:sldId id="308" r:id="rId27"/>
    <p:sldId id="309" r:id="rId28"/>
    <p:sldId id="310" r:id="rId29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737" autoAdjust="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2743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971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6241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6490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0022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6448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6217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9600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0751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4461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810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802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5500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4533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933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524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934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86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771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693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635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188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807" y="1988840"/>
            <a:ext cx="8458200" cy="1470025"/>
          </a:xfrm>
        </p:spPr>
        <p:txBody>
          <a:bodyPr>
            <a:normAutofit/>
          </a:bodyPr>
          <a:lstStyle/>
          <a:p>
            <a:r>
              <a:rPr lang="id-ID" sz="4800" dirty="0" smtClean="0"/>
              <a:t>Dasar Logika Matematika</a:t>
            </a:r>
            <a:endParaRPr lang="en-US" sz="48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5470504" cy="1720631"/>
          </a:xfrm>
        </p:spPr>
        <p:txBody>
          <a:bodyPr>
            <a:normAutofit/>
          </a:bodyPr>
          <a:lstStyle/>
          <a:p>
            <a:r>
              <a:rPr lang="id-ID" dirty="0" smtClean="0"/>
              <a:t>Week </a:t>
            </a:r>
            <a:r>
              <a:rPr lang="id-ID" dirty="0" smtClean="0"/>
              <a:t>10 </a:t>
            </a:r>
            <a:r>
              <a:rPr lang="id-ID" dirty="0" smtClean="0"/>
              <a:t>– Standadized Units : More Problem – Solving Power Unit</a:t>
            </a:r>
          </a:p>
          <a:p>
            <a:endParaRPr lang="id-ID" dirty="0" smtClean="0"/>
          </a:p>
          <a:p>
            <a:r>
              <a:rPr lang="id-ID" dirty="0" smtClean="0"/>
              <a:t>Team Dasar Logika Matematika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Autofit/>
          </a:bodyPr>
          <a:lstStyle/>
          <a:p>
            <a:r>
              <a:rPr lang="id-ID" sz="3200" dirty="0" smtClean="0">
                <a:solidFill>
                  <a:srgbClr val="002060"/>
                </a:solidFill>
              </a:rPr>
              <a:t>Power of 10 ... Kesimpulan</a:t>
            </a:r>
            <a:endParaRPr 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412776"/>
                <a:ext cx="8085584" cy="5071496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>
                    <a:srgbClr val="C00000"/>
                  </a:buClr>
                </a:pPr>
                <a:r>
                  <a:rPr lang="id-ID" dirty="0" smtClean="0">
                    <a:solidFill>
                      <a:srgbClr val="002060"/>
                    </a:solidFill>
                  </a:rPr>
                  <a:t>Perkalian dari power of 10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   	10</a:t>
                </a:r>
                <a:r>
                  <a:rPr lang="id-ID" baseline="30000" dirty="0" smtClean="0"/>
                  <a:t>n</a:t>
                </a:r>
                <a:r>
                  <a:rPr lang="id-ID" dirty="0" smtClean="0"/>
                  <a:t> x 10</a:t>
                </a:r>
                <a:r>
                  <a:rPr lang="id-ID" baseline="30000" dirty="0" smtClean="0"/>
                  <a:t>m</a:t>
                </a:r>
                <a:r>
                  <a:rPr lang="id-ID" dirty="0" smtClean="0"/>
                  <a:t> = 10</a:t>
                </a:r>
                <a:r>
                  <a:rPr lang="id-ID" baseline="30000" dirty="0" smtClean="0"/>
                  <a:t>n+m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>
                  <a:buClr>
                    <a:srgbClr val="C00000"/>
                  </a:buClr>
                </a:pPr>
                <a:r>
                  <a:rPr lang="id-ID" dirty="0" smtClean="0">
                    <a:solidFill>
                      <a:srgbClr val="002060"/>
                    </a:solidFill>
                  </a:rPr>
                  <a:t>Pembagian dari power of 10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id-ID" dirty="0" smtClean="0"/>
                  <a:t> = 10</a:t>
                </a:r>
                <a:r>
                  <a:rPr lang="id-ID" baseline="30000" dirty="0" smtClean="0"/>
                  <a:t>n-m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>
                  <a:buClr>
                    <a:srgbClr val="C00000"/>
                  </a:buClr>
                </a:pPr>
                <a:r>
                  <a:rPr lang="id-ID" dirty="0" smtClean="0">
                    <a:solidFill>
                      <a:srgbClr val="002060"/>
                    </a:solidFill>
                  </a:rPr>
                  <a:t>Perpangkatan dari power of 10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(10</a:t>
                </a:r>
                <a:r>
                  <a:rPr lang="id-ID" baseline="30000" dirty="0" smtClean="0"/>
                  <a:t>n</a:t>
                </a:r>
                <a:r>
                  <a:rPr lang="id-ID" dirty="0" smtClean="0"/>
                  <a:t>)</a:t>
                </a:r>
                <a:r>
                  <a:rPr lang="id-ID" baseline="30000" dirty="0" smtClean="0"/>
                  <a:t>m</a:t>
                </a:r>
                <a:r>
                  <a:rPr lang="id-ID" dirty="0" smtClean="0"/>
                  <a:t> = 10</a:t>
                </a:r>
                <a:r>
                  <a:rPr lang="id-ID" baseline="30000" dirty="0" smtClean="0"/>
                  <a:t>nxm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>
                  <a:buClr>
                    <a:srgbClr val="C00000"/>
                  </a:buClr>
                </a:pPr>
                <a:r>
                  <a:rPr lang="id-ID" dirty="0" smtClean="0">
                    <a:solidFill>
                      <a:srgbClr val="002060"/>
                    </a:solidFill>
                  </a:rPr>
                  <a:t>Penjumlahan &amp; pengurangan dari power of 10 :</a:t>
                </a:r>
              </a:p>
              <a:p>
                <a:pPr marL="901700" indent="0" algn="just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r>
                  <a:rPr lang="id-ID" dirty="0" smtClean="0"/>
                  <a:t>harus ditulis lengkap secara panjang yang kemudian dijumlahkan atau dikurangkan secara langsung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412776"/>
                <a:ext cx="8085584" cy="5071496"/>
              </a:xfrm>
              <a:blipFill rotWithShape="0">
                <a:blip r:embed="rId3"/>
                <a:stretch>
                  <a:fillRect t="-2644" r="-12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9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338936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Konversi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184576"/>
              </a:xfrm>
            </p:spPr>
            <p:txBody>
              <a:bodyPr>
                <a:normAutofit fontScale="85000" lnSpcReduction="20000"/>
              </a:bodyPr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/>
                </a:pPr>
                <a:r>
                  <a:rPr lang="id-ID" dirty="0" smtClean="0"/>
                  <a:t>Panjang lintasan balap kuda di Derby – US adalah 10 furlongs. Berapa panjang dalam ukuran mile ?             (1 </a:t>
                </a:r>
                <a:r>
                  <a:rPr lang="id-ID" dirty="0"/>
                  <a:t>furlong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id-ID" dirty="0"/>
                  <a:t> mile = 0.125 </a:t>
                </a:r>
                <a:r>
                  <a:rPr lang="id-ID" dirty="0" smtClean="0"/>
                  <a:t>mile)</a:t>
                </a: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>
                    <a:solidFill>
                      <a:srgbClr val="C00000"/>
                    </a:solidFill>
                  </a:rPr>
                  <a:t>Jawab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r>
                  <a:rPr lang="id-ID" dirty="0" smtClean="0"/>
                  <a:t>1 furlong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id-ID" dirty="0" smtClean="0"/>
                  <a:t> mile = 0.125 mile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Faktor Konversi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furlongs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0.125 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mile</m:t>
                        </m:r>
                      </m:den>
                    </m:f>
                  </m:oMath>
                </a14:m>
                <a:r>
                  <a:rPr lang="id-ID" dirty="0" smtClean="0"/>
                  <a:t> = 1    atau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0.125 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mile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furlongs</m:t>
                        </m:r>
                      </m:den>
                    </m:f>
                  </m:oMath>
                </a14:m>
                <a:r>
                  <a:rPr lang="id-ID" dirty="0"/>
                  <a:t> = </a:t>
                </a:r>
                <a:r>
                  <a:rPr lang="id-ID" dirty="0" smtClean="0"/>
                  <a:t>1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10 furlongs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>
                            <a:latin typeface="Cambria Math" panose="02040503050406030204" pitchFamily="18" charset="0"/>
                          </a:rPr>
                          <m:t>0.125 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 panose="02040503050406030204" pitchFamily="18" charset="0"/>
                          </a:rPr>
                          <m:t>mile</m:t>
                        </m:r>
                      </m:num>
                      <m:den>
                        <m:r>
                          <a:rPr lang="id-ID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 panose="02040503050406030204" pitchFamily="18" charset="0"/>
                          </a:rPr>
                          <m:t>furlongs</m:t>
                        </m:r>
                      </m:den>
                    </m:f>
                  </m:oMath>
                </a14:m>
                <a:r>
                  <a:rPr lang="id-ID" dirty="0" smtClean="0"/>
                  <a:t> = 1.25 mile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184576"/>
              </a:xfrm>
              <a:blipFill rotWithShape="0">
                <a:blip r:embed="rId3"/>
                <a:stretch>
                  <a:fillRect t="-235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1763688" y="5492914"/>
            <a:ext cx="1224136" cy="140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419872" y="5733256"/>
            <a:ext cx="1008112" cy="79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338936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Konversi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</p:spPr>
            <p:txBody>
              <a:bodyPr/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2"/>
                </a:pPr>
                <a:r>
                  <a:rPr lang="id-ID" dirty="0" smtClean="0"/>
                  <a:t>Gunakan International Metric System.</a:t>
                </a:r>
              </a:p>
              <a:p>
                <a:pPr marL="1181649" lvl="2" indent="-514350">
                  <a:buClr>
                    <a:srgbClr val="C00000"/>
                  </a:buClr>
                  <a:buFont typeface="+mj-lt"/>
                  <a:buAutoNum type="alphaLcParenR"/>
                </a:pPr>
                <a:r>
                  <a:rPr lang="id-ID" dirty="0" smtClean="0">
                    <a:solidFill>
                      <a:srgbClr val="002060"/>
                    </a:solidFill>
                  </a:rPr>
                  <a:t>Konversikan 2759 cm ke dalam m !</a:t>
                </a:r>
              </a:p>
              <a:p>
                <a:pPr marL="1181649" lvl="2" indent="-514350">
                  <a:buClr>
                    <a:srgbClr val="C00000"/>
                  </a:buClr>
                  <a:buFont typeface="+mj-lt"/>
                  <a:buAutoNum type="alphaLcParenR"/>
                </a:pPr>
                <a:r>
                  <a:rPr lang="id-ID" dirty="0" smtClean="0">
                    <a:solidFill>
                      <a:srgbClr val="002060"/>
                    </a:solidFill>
                  </a:rPr>
                  <a:t>Berapa </a:t>
                </a:r>
                <a:r>
                  <a:rPr lang="id-ID" dirty="0">
                    <a:solidFill>
                      <a:srgbClr val="002060"/>
                    </a:solidFill>
                  </a:rPr>
                  <a:t>banyak nanodetik dalam 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mikrodetik ?</a:t>
                </a:r>
                <a:endParaRPr lang="id-ID" dirty="0">
                  <a:solidFill>
                    <a:srgbClr val="002060"/>
                  </a:solidFill>
                </a:endParaRPr>
              </a:p>
              <a:p>
                <a:pPr marL="93663" lvl="2" indent="0">
                  <a:buClr>
                    <a:srgbClr val="C00000"/>
                  </a:buClr>
                  <a:buNone/>
                </a:pPr>
                <a:endParaRPr lang="id-ID" dirty="0" smtClean="0">
                  <a:solidFill>
                    <a:srgbClr val="002060"/>
                  </a:solidFill>
                </a:endParaRPr>
              </a:p>
              <a:p>
                <a:pPr marL="93663" lvl="2" indent="0">
                  <a:buClr>
                    <a:srgbClr val="C00000"/>
                  </a:buClr>
                  <a:buNone/>
                </a:pPr>
                <a:r>
                  <a:rPr lang="id-ID" dirty="0" smtClean="0">
                    <a:solidFill>
                      <a:srgbClr val="002060"/>
                    </a:solidFill>
                  </a:rPr>
                  <a:t>Jawab :</a:t>
                </a:r>
              </a:p>
              <a:p>
                <a:pPr marL="631825" lvl="2" indent="0">
                  <a:buClr>
                    <a:srgbClr val="C00000"/>
                  </a:buClr>
                  <a:buFont typeface="+mj-lt"/>
                  <a:buAutoNum type="alphaLcParenR"/>
                </a:pPr>
                <a:r>
                  <a:rPr lang="id-ID" dirty="0" smtClean="0">
                    <a:solidFill>
                      <a:srgbClr val="002060"/>
                    </a:solidFill>
                  </a:rPr>
                  <a:t>	 1 m = 100 cm, </a:t>
                </a:r>
              </a:p>
              <a:p>
                <a:pPr marL="631825" lvl="2" indent="0">
                  <a:buClr>
                    <a:srgbClr val="C00000"/>
                  </a:buClr>
                  <a:buNone/>
                </a:pPr>
                <a:r>
                  <a:rPr lang="id-ID" dirty="0">
                    <a:solidFill>
                      <a:srgbClr val="002060"/>
                    </a:solidFill>
                  </a:rPr>
                  <a:t>	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 faktor konversinya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den>
                    </m:f>
                  </m:oMath>
                </a14:m>
                <a:r>
                  <a:rPr lang="id-ID" dirty="0" smtClean="0">
                    <a:solidFill>
                      <a:srgbClr val="002060"/>
                    </a:solidFill>
                  </a:rPr>
                  <a:t> = 1    atau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num>
                      <m:den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id-ID" dirty="0">
                    <a:solidFill>
                      <a:srgbClr val="002060"/>
                    </a:solidFill>
                  </a:rPr>
                  <a:t> = 1 </a:t>
                </a:r>
                <a:endParaRPr lang="id-ID" i="1" dirty="0">
                  <a:solidFill>
                    <a:srgbClr val="002060"/>
                  </a:solidFill>
                </a:endParaRPr>
              </a:p>
              <a:p>
                <a:pPr marL="631825" lvl="2" indent="0">
                  <a:buClr>
                    <a:srgbClr val="C00000"/>
                  </a:buClr>
                  <a:buNone/>
                </a:pPr>
                <a:r>
                  <a:rPr lang="id-ID" dirty="0" smtClean="0">
                    <a:solidFill>
                      <a:srgbClr val="002060"/>
                    </a:solidFill>
                  </a:rPr>
                  <a:t>	 2759 cm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id-ID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den>
                    </m:f>
                  </m:oMath>
                </a14:m>
                <a:r>
                  <a:rPr lang="id-ID" dirty="0" smtClean="0">
                    <a:solidFill>
                      <a:srgbClr val="002060"/>
                    </a:solidFill>
                  </a:rPr>
                  <a:t>  = 27.59 m</a:t>
                </a:r>
              </a:p>
              <a:p>
                <a:pPr marL="631825" lvl="2" indent="0">
                  <a:buClr>
                    <a:srgbClr val="C00000"/>
                  </a:buClr>
                  <a:buNone/>
                </a:pPr>
                <a:endParaRPr lang="id-ID" dirty="0" smtClean="0">
                  <a:solidFill>
                    <a:srgbClr val="002060"/>
                  </a:solidFill>
                </a:endParaRPr>
              </a:p>
              <a:p>
                <a:pPr marL="1089025" lvl="2" indent="-457200">
                  <a:buClr>
                    <a:srgbClr val="C00000"/>
                  </a:buClr>
                  <a:buFont typeface="+mj-lt"/>
                  <a:buAutoNum type="alphaLcParenR" startAt="2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µ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ns</m:t>
                        </m:r>
                      </m:den>
                    </m:f>
                  </m:oMath>
                </a14:m>
                <a:r>
                  <a:rPr lang="id-ID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id-ID" b="0" i="0" baseline="18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b="0" i="0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id-ID" b="0" i="0" baseline="18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b="0" i="0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id-ID" baseline="30000" dirty="0" smtClean="0">
                    <a:solidFill>
                      <a:srgbClr val="002060"/>
                    </a:solidFill>
                  </a:rPr>
                  <a:t>   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= 10 </a:t>
                </a:r>
                <a:r>
                  <a:rPr lang="id-ID" baseline="30000" dirty="0" smtClean="0">
                    <a:solidFill>
                      <a:srgbClr val="002060"/>
                    </a:solidFill>
                  </a:rPr>
                  <a:t>-6 - (-9)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 = 10 </a:t>
                </a:r>
                <a:r>
                  <a:rPr lang="id-ID" baseline="30000" dirty="0" smtClean="0">
                    <a:solidFill>
                      <a:srgbClr val="002060"/>
                    </a:solidFill>
                  </a:rPr>
                  <a:t>-6 + 9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   = 10</a:t>
                </a:r>
                <a:r>
                  <a:rPr lang="id-ID" baseline="30000" dirty="0" smtClean="0">
                    <a:solidFill>
                      <a:srgbClr val="002060"/>
                    </a:solidFill>
                  </a:rPr>
                  <a:t>3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  <a:blipFill rotWithShape="0">
                <a:blip r:embed="rId3"/>
                <a:stretch>
                  <a:fillRect l="-74" t="-136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2195736" y="4509120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491880" y="4689140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1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Konversi Metric - USCS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874" y="1556792"/>
            <a:ext cx="5996251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Konversi Metric - USCS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27480"/>
          </a:xfrm>
        </p:spPr>
        <p:txBody>
          <a:bodyPr/>
          <a:lstStyle/>
          <a:p>
            <a:pPr marL="624043" indent="-514350">
              <a:buClr>
                <a:srgbClr val="C00000"/>
              </a:buClr>
              <a:buFont typeface="+mj-lt"/>
              <a:buAutoNum type="arabicPeriod" startAt="3"/>
            </a:pPr>
            <a:r>
              <a:rPr lang="id-ID" dirty="0"/>
              <a:t>Berapa kilometer persegi </a:t>
            </a:r>
            <a:r>
              <a:rPr lang="id-ID" dirty="0" smtClean="0"/>
              <a:t>jika dalam </a:t>
            </a:r>
            <a:r>
              <a:rPr lang="id-ID" dirty="0"/>
              <a:t>satu mil </a:t>
            </a:r>
            <a:r>
              <a:rPr lang="id-ID" dirty="0" smtClean="0"/>
              <a:t>persegi ?                                                                    (1 mi = 1.6093 km atau 1 km = 0.6214 mi)</a:t>
            </a:r>
          </a:p>
          <a:p>
            <a:pPr marL="109693" indent="0">
              <a:buClr>
                <a:srgbClr val="C00000"/>
              </a:buClr>
              <a:buNone/>
            </a:pPr>
            <a:endParaRPr lang="id-ID" dirty="0"/>
          </a:p>
          <a:p>
            <a:pPr marL="109693" indent="0">
              <a:buClr>
                <a:srgbClr val="C00000"/>
              </a:buClr>
              <a:buNone/>
            </a:pPr>
            <a:r>
              <a:rPr lang="id-ID" dirty="0" smtClean="0"/>
              <a:t>Jawab :</a:t>
            </a:r>
          </a:p>
          <a:p>
            <a:pPr marL="631825" indent="0">
              <a:buClr>
                <a:srgbClr val="C00000"/>
              </a:buClr>
              <a:buNone/>
              <a:tabLst>
                <a:tab pos="1789113" algn="l"/>
              </a:tabLst>
            </a:pPr>
            <a:r>
              <a:rPr lang="id-ID" dirty="0" smtClean="0"/>
              <a:t> 1 mi 	=  1.6093 km</a:t>
            </a:r>
          </a:p>
          <a:p>
            <a:pPr marL="631825" indent="0">
              <a:buClr>
                <a:srgbClr val="C00000"/>
              </a:buClr>
              <a:buNone/>
              <a:tabLst>
                <a:tab pos="1789113" algn="l"/>
              </a:tabLst>
            </a:pPr>
            <a:r>
              <a:rPr lang="id-ID" dirty="0" smtClean="0"/>
              <a:t>(1 mi)</a:t>
            </a:r>
            <a:r>
              <a:rPr lang="id-ID" baseline="30000" dirty="0" smtClean="0"/>
              <a:t>2</a:t>
            </a:r>
            <a:r>
              <a:rPr lang="id-ID" baseline="30000" dirty="0"/>
              <a:t>	</a:t>
            </a:r>
            <a:r>
              <a:rPr lang="id-ID" dirty="0" smtClean="0"/>
              <a:t>=  (1.6093 km)</a:t>
            </a:r>
            <a:r>
              <a:rPr lang="id-ID" baseline="30000" dirty="0" smtClean="0"/>
              <a:t>2</a:t>
            </a:r>
          </a:p>
          <a:p>
            <a:pPr marL="631825" indent="0">
              <a:buClr>
                <a:srgbClr val="C00000"/>
              </a:buClr>
              <a:buNone/>
              <a:tabLst>
                <a:tab pos="1789113" algn="l"/>
              </a:tabLst>
            </a:pPr>
            <a:r>
              <a:rPr lang="id-ID" dirty="0" smtClean="0"/>
              <a:t> 1 mi</a:t>
            </a:r>
            <a:r>
              <a:rPr lang="id-ID" baseline="30000" dirty="0" smtClean="0"/>
              <a:t>2</a:t>
            </a:r>
            <a:r>
              <a:rPr lang="id-ID" dirty="0" smtClean="0"/>
              <a:t>  	=   2.590 km</a:t>
            </a:r>
            <a:r>
              <a:rPr lang="id-ID" baseline="30000" dirty="0" smtClean="0"/>
              <a:t>2</a:t>
            </a:r>
            <a:r>
              <a:rPr lang="id-ID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Konversi </a:t>
            </a:r>
            <a:r>
              <a:rPr lang="id-ID" dirty="0"/>
              <a:t>Metric - USCS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</p:spPr>
            <p:txBody>
              <a:bodyPr/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4"/>
                </a:pPr>
                <a:r>
                  <a:rPr lang="id-ID" dirty="0" smtClean="0"/>
                  <a:t>Sebuah </a:t>
                </a:r>
                <a:r>
                  <a:rPr lang="id-ID" dirty="0"/>
                  <a:t>pompa bensin di Kanada menjual bensin untuk </a:t>
                </a:r>
                <a:r>
                  <a:rPr lang="id-ID" dirty="0" smtClean="0"/>
                  <a:t>1.10 CAD </a:t>
                </a:r>
                <a:r>
                  <a:rPr lang="id-ID" dirty="0"/>
                  <a:t>per liter. Berapa harga dalam dolar per galon</a:t>
                </a:r>
                <a:r>
                  <a:rPr lang="id-ID" dirty="0" smtClean="0"/>
                  <a:t>? (Jika diketahui 1 CAD = $0.7834 dan 1 gal = 3.785 L)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1.10 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CAD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den>
                    </m:f>
                  </m:oMath>
                </a14:m>
                <a:r>
                  <a:rPr lang="id-ID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$ 0.7834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CAD</m:t>
                        </m:r>
                      </m:den>
                    </m:f>
                  </m:oMath>
                </a14:m>
                <a:r>
                  <a:rPr lang="id-ID" dirty="0" smtClean="0"/>
                  <a:t> 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3.785 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gal</m:t>
                        </m:r>
                      </m:den>
                    </m:f>
                  </m:oMath>
                </a14:m>
                <a:r>
                  <a:rPr lang="id-ID" dirty="0" smtClean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$ 3.262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gal</m:t>
                        </m:r>
                      </m:den>
                    </m:f>
                  </m:oMath>
                </a14:m>
                <a:r>
                  <a:rPr lang="id-ID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  <a:blipFill rotWithShape="0">
                <a:blip r:embed="rId3"/>
                <a:stretch>
                  <a:fillRect l="-222" t="-136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1691680" y="4149080"/>
            <a:ext cx="576064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987824" y="4509120"/>
            <a:ext cx="576064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40886" y="4490047"/>
            <a:ext cx="576064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13176" y="4149080"/>
            <a:ext cx="576064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Satuan Temperatur : Fahrenheit, Celsius dan Kelvin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33" y="1628800"/>
            <a:ext cx="8550334" cy="44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id-ID" dirty="0" smtClean="0"/>
              <a:t>Konversi Temperatur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3" y="1628800"/>
            <a:ext cx="890647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Konversi Temperatur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</p:spPr>
            <p:txBody>
              <a:bodyPr/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5"/>
                </a:pPr>
                <a:r>
                  <a:rPr lang="id-ID" dirty="0" smtClean="0"/>
                  <a:t>Rata-rata </a:t>
                </a:r>
                <a:r>
                  <a:rPr lang="id-ID" dirty="0"/>
                  <a:t>suhu tubuh manusia adalah </a:t>
                </a:r>
                <a:r>
                  <a:rPr lang="id-ID" dirty="0" smtClean="0"/>
                  <a:t>98.6</a:t>
                </a:r>
                <a:r>
                  <a:rPr lang="id-ID" baseline="30000" dirty="0" smtClean="0"/>
                  <a:t>0 </a:t>
                </a:r>
                <a:r>
                  <a:rPr lang="id-ID" dirty="0" smtClean="0"/>
                  <a:t>F</a:t>
                </a:r>
                <a:r>
                  <a:rPr lang="id-ID" dirty="0"/>
                  <a:t>. </a:t>
                </a:r>
                <a:r>
                  <a:rPr lang="id-ID" dirty="0" smtClean="0"/>
                  <a:t>Berapa suhu dalam </a:t>
                </a:r>
                <a:r>
                  <a:rPr lang="id-ID" dirty="0"/>
                  <a:t>Celcius dan Kelvin?</a:t>
                </a: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631825" indent="0">
                  <a:buClr>
                    <a:srgbClr val="C00000"/>
                  </a:buClr>
                  <a:buNone/>
                  <a:tabLst>
                    <a:tab pos="1789113" algn="l"/>
                  </a:tabLst>
                </a:pPr>
                <a:r>
                  <a:rPr lang="id-ID" dirty="0" smtClean="0"/>
                  <a:t>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 −32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1.8</m:t>
                        </m:r>
                      </m:den>
                    </m:f>
                  </m:oMath>
                </a14:m>
                <a:r>
                  <a:rPr lang="id-ID" dirty="0" smtClean="0"/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98.6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−32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1.8</m:t>
                        </m:r>
                      </m:den>
                    </m:f>
                  </m:oMath>
                </a14:m>
                <a:r>
                  <a:rPr lang="id-ID" dirty="0" smtClean="0"/>
                  <a:t>  = 37.0</a:t>
                </a:r>
                <a:r>
                  <a:rPr lang="id-ID" baseline="30000" dirty="0" smtClean="0"/>
                  <a:t>0</a:t>
                </a:r>
                <a:r>
                  <a:rPr lang="id-ID" dirty="0" smtClean="0"/>
                  <a:t> C   </a:t>
                </a:r>
              </a:p>
              <a:p>
                <a:pPr marL="631825" indent="0">
                  <a:buClr>
                    <a:srgbClr val="C00000"/>
                  </a:buClr>
                  <a:buNone/>
                  <a:tabLst>
                    <a:tab pos="1789113" algn="l"/>
                  </a:tabLst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  <a:tabLst>
                    <a:tab pos="1789113" algn="l"/>
                  </a:tabLst>
                </a:pPr>
                <a:r>
                  <a:rPr lang="id-ID" dirty="0" smtClean="0"/>
                  <a:t> K = C + 273.15 = 37 + 273.15 = 310.15 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  <a:blipFill rotWithShape="0">
                <a:blip r:embed="rId3"/>
                <a:stretch>
                  <a:fillRect l="-222" t="-1361" r="-29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1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id-ID" dirty="0" smtClean="0"/>
              <a:t>Satuan Energi dan Daya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112568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Clr>
                    <a:srgbClr val="C00000"/>
                  </a:buClr>
                </a:pPr>
                <a:r>
                  <a:rPr lang="id-ID" dirty="0" smtClean="0"/>
                  <a:t>Energi adalah sesuatu hal yang menjadikan suatu </a:t>
                </a:r>
                <a:r>
                  <a:rPr lang="id-ID" dirty="0"/>
                  <a:t>materi </a:t>
                </a:r>
                <a:r>
                  <a:rPr lang="id-ID" dirty="0" smtClean="0"/>
                  <a:t>dapat bergerak </a:t>
                </a:r>
                <a:r>
                  <a:rPr lang="id-ID" dirty="0"/>
                  <a:t>atau </a:t>
                </a:r>
                <a:r>
                  <a:rPr lang="id-ID" dirty="0" smtClean="0"/>
                  <a:t>memanas</a:t>
                </a:r>
              </a:p>
              <a:p>
                <a:pPr>
                  <a:buClr>
                    <a:srgbClr val="C00000"/>
                  </a:buClr>
                </a:pPr>
                <a:r>
                  <a:rPr lang="id-ID" dirty="0" smtClean="0"/>
                  <a:t>Satuan internasional dari energi adalah joule  </a:t>
                </a:r>
              </a:p>
              <a:p>
                <a:pPr>
                  <a:buClr>
                    <a:srgbClr val="C00000"/>
                  </a:buClr>
                </a:pPr>
                <a:r>
                  <a:rPr lang="id-ID" dirty="0" smtClean="0"/>
                  <a:t>Daya adalah </a:t>
                </a:r>
                <a:r>
                  <a:rPr lang="id-ID" dirty="0"/>
                  <a:t>tingkat </a:t>
                </a:r>
                <a:r>
                  <a:rPr lang="id-ID" dirty="0" smtClean="0"/>
                  <a:t>yang menunjukkan berapa energi </a:t>
                </a:r>
                <a:r>
                  <a:rPr lang="id-ID" dirty="0"/>
                  <a:t>yang </a:t>
                </a:r>
                <a:r>
                  <a:rPr lang="id-ID" dirty="0" smtClean="0"/>
                  <a:t>digunakan</a:t>
                </a:r>
              </a:p>
              <a:p>
                <a:pPr>
                  <a:buClr>
                    <a:srgbClr val="C00000"/>
                  </a:buClr>
                </a:pPr>
                <a:r>
                  <a:rPr lang="id-ID" dirty="0" smtClean="0"/>
                  <a:t>Satuan internasional dari daya adalah watt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		1 watt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r>
                  <a:rPr lang="id-ID" dirty="0" smtClean="0"/>
                  <a:t> 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>
                  <a:buClr>
                    <a:srgbClr val="C00000"/>
                  </a:buClr>
                </a:pPr>
                <a:endParaRPr lang="id-ID" dirty="0" smtClean="0"/>
              </a:p>
              <a:p>
                <a:pPr>
                  <a:buClr>
                    <a:srgbClr val="C00000"/>
                  </a:buClr>
                </a:pPr>
                <a:r>
                  <a:rPr lang="id-ID" dirty="0" smtClean="0"/>
                  <a:t>Satuan international yang lain untuk energi adalah kilowatt-hour, dimana :</a:t>
                </a:r>
              </a:p>
              <a:p>
                <a:pPr>
                  <a:buClr>
                    <a:srgbClr val="C00000"/>
                  </a:buClr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r>
                  <a:rPr lang="id-ID" dirty="0" smtClean="0"/>
                  <a:t>	1 kilowatt-hour = 3.6 juta joules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112568"/>
              </a:xfrm>
              <a:blipFill rotWithShape="0">
                <a:blip r:embed="rId3"/>
                <a:stretch>
                  <a:fillRect t="-2387" r="-118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915816" y="3537012"/>
            <a:ext cx="288032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2123728" y="5576247"/>
            <a:ext cx="4752528" cy="805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60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id-ID" dirty="0" smtClean="0"/>
              <a:t>Contoh Konversi Energi dan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783464"/>
              </a:xfrm>
            </p:spPr>
            <p:txBody>
              <a:bodyPr>
                <a:normAutofit fontScale="92500" lnSpcReduction="20000"/>
              </a:bodyPr>
              <a:lstStyle/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 startAt="6"/>
                </a:pPr>
                <a:r>
                  <a:rPr lang="id-ID" dirty="0" smtClean="0"/>
                  <a:t>Anda sedang berlatih dengan mengendarai </a:t>
                </a:r>
                <a:r>
                  <a:rPr lang="id-ID" dirty="0"/>
                  <a:t>sepeda </a:t>
                </a:r>
                <a:r>
                  <a:rPr lang="id-ID" dirty="0" smtClean="0"/>
                  <a:t>statis di suatu pusat </a:t>
                </a:r>
                <a:r>
                  <a:rPr lang="id-ID" dirty="0"/>
                  <a:t>kebugaran. </a:t>
                </a:r>
                <a:r>
                  <a:rPr lang="id-ID" dirty="0" smtClean="0"/>
                  <a:t>Di monitor sepeda statis tersebut dinyatakan bahwa </a:t>
                </a:r>
                <a:r>
                  <a:rPr lang="id-ID" dirty="0"/>
                  <a:t>Anda </a:t>
                </a:r>
                <a:r>
                  <a:rPr lang="id-ID" dirty="0" smtClean="0"/>
                  <a:t>telah menggunakan </a:t>
                </a:r>
                <a:r>
                  <a:rPr lang="id-ID" dirty="0"/>
                  <a:t>500 kalori per jam. </a:t>
                </a:r>
                <a:r>
                  <a:rPr lang="id-ID" dirty="0" smtClean="0"/>
                  <a:t>Apakah anda </a:t>
                </a:r>
                <a:r>
                  <a:rPr lang="id-ID" dirty="0"/>
                  <a:t>menghasilkan daya yang cukup untuk </a:t>
                </a:r>
                <a:r>
                  <a:rPr lang="id-ID" dirty="0" smtClean="0"/>
                  <a:t>membuat terang sebuah bohlam </a:t>
                </a:r>
                <a:r>
                  <a:rPr lang="id-ID" dirty="0"/>
                  <a:t>lampu </a:t>
                </a:r>
                <a:r>
                  <a:rPr lang="id-ID" dirty="0" smtClean="0"/>
                  <a:t>dengan ukuran 100 watt ? </a:t>
                </a:r>
                <a:r>
                  <a:rPr lang="id-ID" dirty="0"/>
                  <a:t>(Perhatikan bahwa 1 </a:t>
                </a:r>
                <a:r>
                  <a:rPr lang="id-ID" dirty="0" smtClean="0"/>
                  <a:t>kalori </a:t>
                </a:r>
                <a:r>
                  <a:rPr lang="id-ID" dirty="0"/>
                  <a:t>= 4184 joule</a:t>
                </a:r>
                <a:r>
                  <a:rPr lang="id-ID" dirty="0" smtClean="0"/>
                  <a:t>)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500 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kalori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</m:oMath>
                </a14:m>
                <a:r>
                  <a:rPr lang="id-ID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4184 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kalori</m:t>
                        </m:r>
                      </m:den>
                    </m:f>
                  </m:oMath>
                </a14:m>
                <a:r>
                  <a:rPr lang="id-ID" dirty="0" smtClean="0"/>
                  <a:t>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menit</m:t>
                        </m:r>
                      </m:den>
                    </m:f>
                  </m:oMath>
                </a14:m>
                <a:r>
                  <a:rPr lang="id-ID" dirty="0" smtClean="0"/>
                  <a:t>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menit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r>
                  <a:rPr lang="id-ID" dirty="0" smtClean="0"/>
                  <a:t>  = 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endParaRPr lang="id-ID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2092000 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3600 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r>
                  <a:rPr lang="id-ID" dirty="0" smtClean="0"/>
                  <a:t>  =  581.111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r>
                  <a:rPr lang="id-ID" dirty="0" smtClean="0"/>
                  <a:t>   = 581 watt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783464"/>
              </a:xfrm>
              <a:blipFill rotWithShape="0">
                <a:blip r:embed="rId3"/>
                <a:stretch>
                  <a:fillRect t="-2934" r="-1333" b="-191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3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r>
              <a:rPr lang="id-ID" dirty="0" smtClean="0"/>
              <a:t>Satuan Kepadatan &amp; Konsentrasi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70000" lnSpcReduction="20000"/>
          </a:bodyPr>
          <a:lstStyle/>
          <a:p>
            <a:pPr algn="just">
              <a:buClr>
                <a:srgbClr val="C00000"/>
              </a:buClr>
            </a:pPr>
            <a:r>
              <a:rPr lang="id-ID" dirty="0" smtClean="0"/>
              <a:t>Kepadatan menggambarkan tingkat kekompakkan (compactness) atau keramaian (crowding), terbagi menjadi beberapa :</a:t>
            </a:r>
          </a:p>
          <a:p>
            <a:pPr lvl="1" algn="just">
              <a:buClr>
                <a:srgbClr val="C00000"/>
              </a:buClr>
            </a:pPr>
            <a:r>
              <a:rPr lang="id-ID" dirty="0" smtClean="0">
                <a:solidFill>
                  <a:srgbClr val="002060"/>
                </a:solidFill>
              </a:rPr>
              <a:t>Kepadatan </a:t>
            </a:r>
            <a:r>
              <a:rPr lang="id-ID" dirty="0">
                <a:solidFill>
                  <a:srgbClr val="002060"/>
                </a:solidFill>
              </a:rPr>
              <a:t>M</a:t>
            </a:r>
            <a:r>
              <a:rPr lang="id-ID" dirty="0" smtClean="0">
                <a:solidFill>
                  <a:srgbClr val="002060"/>
                </a:solidFill>
              </a:rPr>
              <a:t>aterial dalam satuan grams per cubic centimeter (g/cm</a:t>
            </a:r>
            <a:r>
              <a:rPr lang="id-ID" baseline="30000" dirty="0" smtClean="0">
                <a:solidFill>
                  <a:srgbClr val="002060"/>
                </a:solidFill>
              </a:rPr>
              <a:t>3</a:t>
            </a:r>
            <a:r>
              <a:rPr lang="id-ID" dirty="0" smtClean="0">
                <a:solidFill>
                  <a:srgbClr val="002060"/>
                </a:solidFill>
              </a:rPr>
              <a:t>). Suatu material dengan kepadatan kurang dari 1 g/cm</a:t>
            </a:r>
            <a:r>
              <a:rPr lang="id-ID" baseline="30000" dirty="0" smtClean="0">
                <a:solidFill>
                  <a:srgbClr val="002060"/>
                </a:solidFill>
              </a:rPr>
              <a:t>3</a:t>
            </a:r>
            <a:r>
              <a:rPr lang="id-ID" dirty="0" smtClean="0">
                <a:solidFill>
                  <a:srgbClr val="002060"/>
                </a:solidFill>
              </a:rPr>
              <a:t> akan mengambang di air</a:t>
            </a:r>
          </a:p>
          <a:p>
            <a:pPr marL="411348" lvl="1" indent="0" algn="just">
              <a:buClr>
                <a:srgbClr val="C00000"/>
              </a:buClr>
              <a:buNone/>
            </a:pPr>
            <a:endParaRPr lang="id-ID" dirty="0" smtClean="0">
              <a:solidFill>
                <a:srgbClr val="002060"/>
              </a:solidFill>
            </a:endParaRPr>
          </a:p>
          <a:p>
            <a:pPr lvl="1" algn="just">
              <a:buClr>
                <a:srgbClr val="C00000"/>
              </a:buClr>
            </a:pPr>
            <a:r>
              <a:rPr lang="id-ID" dirty="0" smtClean="0">
                <a:solidFill>
                  <a:srgbClr val="002060"/>
                </a:solidFill>
              </a:rPr>
              <a:t>Kepadatan Populasi dalam satuan people per unit area (people/mi</a:t>
            </a:r>
            <a:r>
              <a:rPr lang="id-ID" baseline="30000" dirty="0" smtClean="0">
                <a:solidFill>
                  <a:srgbClr val="002060"/>
                </a:solidFill>
              </a:rPr>
              <a:t>2</a:t>
            </a:r>
            <a:r>
              <a:rPr lang="id-ID" dirty="0" smtClean="0">
                <a:solidFill>
                  <a:srgbClr val="002060"/>
                </a:solidFill>
              </a:rPr>
              <a:t> atau orang/km</a:t>
            </a:r>
            <a:r>
              <a:rPr lang="id-ID" baseline="30000" dirty="0" smtClean="0">
                <a:solidFill>
                  <a:srgbClr val="002060"/>
                </a:solidFill>
              </a:rPr>
              <a:t>2</a:t>
            </a:r>
            <a:r>
              <a:rPr lang="id-ID" dirty="0" smtClean="0">
                <a:solidFill>
                  <a:srgbClr val="002060"/>
                </a:solidFill>
              </a:rPr>
              <a:t>)</a:t>
            </a:r>
          </a:p>
          <a:p>
            <a:pPr marL="411348" lvl="1" indent="0" algn="just">
              <a:buClr>
                <a:srgbClr val="C00000"/>
              </a:buClr>
              <a:buNone/>
            </a:pPr>
            <a:endParaRPr lang="id-ID" dirty="0" smtClean="0">
              <a:solidFill>
                <a:srgbClr val="002060"/>
              </a:solidFill>
            </a:endParaRPr>
          </a:p>
          <a:p>
            <a:pPr lvl="1" algn="just">
              <a:buClr>
                <a:srgbClr val="C00000"/>
              </a:buClr>
            </a:pPr>
            <a:r>
              <a:rPr lang="id-ID" dirty="0" smtClean="0">
                <a:solidFill>
                  <a:srgbClr val="002060"/>
                </a:solidFill>
              </a:rPr>
              <a:t>Kepadatan Informasi menggambarkan berapa banyak informasi yang dapat disimpan dalam digital media, biasanya dalam satuan GB/in</a:t>
            </a:r>
            <a:r>
              <a:rPr lang="id-ID" baseline="30000" dirty="0" smtClean="0">
                <a:solidFill>
                  <a:srgbClr val="002060"/>
                </a:solidFill>
              </a:rPr>
              <a:t>2</a:t>
            </a:r>
          </a:p>
          <a:p>
            <a:pPr marL="411348" lvl="1" indent="0" algn="just">
              <a:buClr>
                <a:srgbClr val="C00000"/>
              </a:buClr>
              <a:buNone/>
            </a:pPr>
            <a:endParaRPr lang="id-ID" baseline="30000" dirty="0" smtClean="0">
              <a:solidFill>
                <a:srgbClr val="002060"/>
              </a:solidFill>
            </a:endParaRPr>
          </a:p>
          <a:p>
            <a:pPr algn="just">
              <a:buClr>
                <a:srgbClr val="C00000"/>
              </a:buClr>
            </a:pPr>
            <a:r>
              <a:rPr lang="id-ID" dirty="0"/>
              <a:t>Konsentrasi menggambarkan </a:t>
            </a:r>
            <a:r>
              <a:rPr lang="id-ID" dirty="0" smtClean="0"/>
              <a:t>jumlah suatu zat apabila </a:t>
            </a:r>
            <a:r>
              <a:rPr lang="id-ID" dirty="0"/>
              <a:t>dicampur dengan </a:t>
            </a:r>
            <a:r>
              <a:rPr lang="id-ID" dirty="0" smtClean="0"/>
              <a:t>zat yang lain, terbagi menjadi :</a:t>
            </a:r>
          </a:p>
          <a:p>
            <a:pPr lvl="1" algn="just">
              <a:buClr>
                <a:srgbClr val="C00000"/>
              </a:buClr>
            </a:pPr>
            <a:endParaRPr lang="id-ID" dirty="0" smtClean="0"/>
          </a:p>
          <a:p>
            <a:pPr lvl="1" algn="just">
              <a:buClr>
                <a:srgbClr val="C00000"/>
              </a:buClr>
            </a:pPr>
            <a:r>
              <a:rPr lang="id-ID" dirty="0"/>
              <a:t>Konsentrasi polutan </a:t>
            </a:r>
            <a:r>
              <a:rPr lang="id-ID" dirty="0" smtClean="0"/>
              <a:t>udara, sering </a:t>
            </a:r>
            <a:r>
              <a:rPr lang="id-ID" dirty="0"/>
              <a:t>diukur dengan jumlah molekul polutan per juta molekul </a:t>
            </a:r>
            <a:r>
              <a:rPr lang="id-ID" dirty="0" smtClean="0"/>
              <a:t>udara, i.e : standar kesehatan udara di US dalam udara tidak booleh mengandung carbon monoksida diatas 9 ppm (parts per million)</a:t>
            </a:r>
          </a:p>
          <a:p>
            <a:pPr marL="411348" lvl="1" indent="0" algn="just">
              <a:buClr>
                <a:srgbClr val="C00000"/>
              </a:buClr>
              <a:buNone/>
            </a:pPr>
            <a:endParaRPr lang="id-ID" dirty="0" smtClean="0"/>
          </a:p>
          <a:p>
            <a:pPr lvl="1" algn="just">
              <a:buClr>
                <a:srgbClr val="C00000"/>
              </a:buClr>
            </a:pPr>
            <a:r>
              <a:rPr lang="id-ID" dirty="0" smtClean="0"/>
              <a:t>Konten alkohol dalam darah (Blood Alcohol Content / BAC),  meng- gambarkan konsentrasi kandungan alkohol dalam darah manusia, i.e : ambang batas BAC di US adalah 0.08 gram alkohol per 100 mililiter (0.08 g/100mL) darah</a:t>
            </a:r>
          </a:p>
        </p:txBody>
      </p:sp>
    </p:spTree>
    <p:extLst>
      <p:ext uri="{BB962C8B-B14F-4D97-AF65-F5344CB8AC3E}">
        <p14:creationId xmlns:p14="http://schemas.microsoft.com/office/powerpoint/2010/main" val="28369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id-ID" dirty="0"/>
              <a:t>Contoh Konversi </a:t>
            </a:r>
            <a:r>
              <a:rPr lang="id-ID" dirty="0" smtClean="0"/>
              <a:t>Kepadatan &amp; Konsentrasi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351416"/>
              </a:xfrm>
            </p:spPr>
            <p:txBody>
              <a:bodyPr>
                <a:normAutofit fontScale="62500" lnSpcReduction="20000"/>
              </a:bodyPr>
              <a:lstStyle/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 startAt="7"/>
                </a:pPr>
                <a:r>
                  <a:rPr lang="id-ID" dirty="0" smtClean="0"/>
                  <a:t>Pulau Manhattan memiliki populasi sekitar 1,5 juta orang yang tinggal di wilayah sekitar 57 kilometer persegi. Berapa kepadatan penduduknya ? </a:t>
                </a:r>
                <a:r>
                  <a:rPr lang="id-ID" dirty="0"/>
                  <a:t>Jika tidak ada apartemen bertingkat tinggi, berapa banyak ruang akan tersedia per </a:t>
                </a:r>
                <a:r>
                  <a:rPr lang="id-ID" dirty="0" smtClean="0"/>
                  <a:t>orangnya ?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Kepadatan populasi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1,500,000 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people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57 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dirty="0" smtClean="0"/>
                  <a:t> = 26,000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people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d-ID" dirty="0" smtClean="0"/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Jadi kepadatan populasi di pulau manhattan adalah sekitar 26,000 ornag per kilometer perseginya.</a:t>
                </a:r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Jika tidak ada apartment bertingkat tinggi, maka setiap orang membutuhkan 1/26,000 kilometer persegi atau dalam ukuran meter persegi adalah :</a:t>
                </a:r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26,000 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orang</m:t>
                        </m:r>
                      </m:den>
                    </m:f>
                  </m:oMath>
                </a14:m>
                <a:r>
                  <a:rPr lang="id-ID" dirty="0" smtClean="0"/>
                  <a:t> x (</a:t>
                </a:r>
                <a14:m>
                  <m:oMath xmlns:m="http://schemas.openxmlformats.org/officeDocument/2006/math">
                    <m:r>
                      <a:rPr lang="id-ID" i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1000 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den>
                    </m:f>
                  </m:oMath>
                </a14:m>
                <a:r>
                  <a:rPr lang="id-ID" dirty="0" smtClean="0"/>
                  <a:t> )</a:t>
                </a:r>
                <a:r>
                  <a:rPr lang="id-ID" baseline="30000" dirty="0" smtClean="0"/>
                  <a:t>2</a:t>
                </a:r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id-ID" i="0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26,000 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orang</m:t>
                        </m:r>
                      </m:den>
                    </m:f>
                  </m:oMath>
                </a14:m>
                <a:r>
                  <a:rPr lang="id-ID" dirty="0"/>
                  <a:t> x </a:t>
                </a:r>
                <a14:m>
                  <m:oMath xmlns:m="http://schemas.openxmlformats.org/officeDocument/2006/math">
                    <m:r>
                      <a:rPr lang="id-ID" i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d-ID" i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0,00</m:t>
                        </m:r>
                        <m:r>
                          <a:rPr lang="id-ID" i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dirty="0" smtClean="0"/>
                  <a:t> = 38 m</a:t>
                </a:r>
                <a:r>
                  <a:rPr lang="id-ID" baseline="30000" dirty="0" smtClean="0"/>
                  <a:t>2</a:t>
                </a:r>
                <a:r>
                  <a:rPr lang="id-ID" dirty="0" smtClean="0"/>
                  <a:t> / orang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351416"/>
              </a:xfrm>
              <a:blipFill rotWithShape="0">
                <a:blip r:embed="rId3"/>
                <a:stretch>
                  <a:fillRect t="-1961" r="-59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6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id-ID" dirty="0"/>
              <a:t>Contoh Konversi </a:t>
            </a:r>
            <a:r>
              <a:rPr lang="id-ID" dirty="0" smtClean="0"/>
              <a:t>Kepadatan &amp; Konsentrasi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351416"/>
              </a:xfrm>
            </p:spPr>
            <p:txBody>
              <a:bodyPr>
                <a:normAutofit fontScale="62500" lnSpcReduction="20000"/>
              </a:bodyPr>
              <a:lstStyle/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 startAt="8"/>
                </a:pPr>
                <a:r>
                  <a:rPr lang="id-ID" dirty="0" smtClean="0"/>
                  <a:t>Seorang pria berukuran tubuh rata-rata memiliki sekitar 5 liter (5000 mililiter) darah</a:t>
                </a:r>
                <a:r>
                  <a:rPr lang="id-ID" dirty="0"/>
                  <a:t>, dan rata-rata </a:t>
                </a:r>
                <a:r>
                  <a:rPr lang="id-ID" dirty="0" smtClean="0"/>
                  <a:t>12-ounce </a:t>
                </a:r>
                <a:r>
                  <a:rPr lang="id-ID" dirty="0"/>
                  <a:t>kaleng bir mengandung sekitar 15 gram alkohol. Jika semua alkohol segera diserap ke dalam </a:t>
                </a:r>
                <a:r>
                  <a:rPr lang="id-ID" dirty="0" smtClean="0"/>
                  <a:t>aliran darah, berapa </a:t>
                </a:r>
                <a:r>
                  <a:rPr lang="id-ID" dirty="0"/>
                  <a:t>kadar alkohol dalam darah yang akan kita temukan pada pria berukuran </a:t>
                </a:r>
                <a:r>
                  <a:rPr lang="id-ID" dirty="0" smtClean="0"/>
                  <a:t>tubuh rata-rata </a:t>
                </a:r>
                <a:r>
                  <a:rPr lang="id-ID" dirty="0"/>
                  <a:t>yang </a:t>
                </a:r>
                <a:r>
                  <a:rPr lang="id-ID" dirty="0" smtClean="0"/>
                  <a:t>meminum </a:t>
                </a:r>
                <a:r>
                  <a:rPr lang="id-ID" dirty="0"/>
                  <a:t>sekaleng tunggal </a:t>
                </a:r>
                <a:r>
                  <a:rPr lang="id-ID" dirty="0" smtClean="0"/>
                  <a:t>bir ?</a:t>
                </a:r>
                <a:endParaRPr lang="id-ID" dirty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Konsentrasi alkohol dalam darah :</a:t>
                </a:r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631825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sz="3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800" b="0" i="0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m:rPr>
                            <m:sty m:val="p"/>
                          </m:rPr>
                          <a:rPr lang="id-ID" sz="3800" b="0" i="0" smtClean="0">
                            <a:latin typeface="Cambria Math" panose="02040503050406030204" pitchFamily="18" charset="0"/>
                          </a:rPr>
                          <m:t>gram</m:t>
                        </m:r>
                      </m:num>
                      <m:den>
                        <m:r>
                          <a:rPr lang="id-ID" sz="3800" b="0" i="0" smtClean="0">
                            <a:latin typeface="Cambria Math" panose="02040503050406030204" pitchFamily="18" charset="0"/>
                          </a:rPr>
                          <m:t>5000 </m:t>
                        </m:r>
                        <m:r>
                          <m:rPr>
                            <m:sty m:val="p"/>
                          </m:rPr>
                          <a:rPr lang="id-ID" sz="3800" b="0" i="0" smtClean="0">
                            <a:latin typeface="Cambria Math" panose="02040503050406030204" pitchFamily="18" charset="0"/>
                          </a:rPr>
                          <m:t>mL</m:t>
                        </m:r>
                      </m:den>
                    </m:f>
                  </m:oMath>
                </a14:m>
                <a:r>
                  <a:rPr lang="id-ID" sz="3800" dirty="0" smtClean="0"/>
                  <a:t> </a:t>
                </a:r>
                <a:r>
                  <a:rPr lang="id-ID" sz="3200" dirty="0" smtClean="0"/>
                  <a:t>= 0.003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sz="38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3800" b="0" i="0" smtClean="0">
                            <a:latin typeface="Cambria Math" panose="02040503050406030204" pitchFamily="18" charset="0"/>
                          </a:rPr>
                          <m:t>mL</m:t>
                        </m:r>
                      </m:den>
                    </m:f>
                  </m:oMath>
                </a14:m>
                <a:r>
                  <a:rPr lang="id-ID" sz="3800" dirty="0" smtClean="0"/>
                  <a:t> 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sz="2900" dirty="0"/>
                  <a:t>0.003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sz="2900"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2900">
                            <a:latin typeface="Cambria Math" panose="02040503050406030204" pitchFamily="18" charset="0"/>
                          </a:rPr>
                          <m:t>mL</m:t>
                        </m:r>
                      </m:den>
                    </m:f>
                  </m:oMath>
                </a14:m>
                <a:r>
                  <a:rPr lang="id-ID" sz="2900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9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id-ID" sz="29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id-ID" sz="2900" dirty="0" smtClean="0"/>
                  <a:t>  = 0.3 g / 100mL &gt; 0.08 g / 100mL (ambang 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batas BAC)</a:t>
                </a: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351416"/>
              </a:xfrm>
              <a:blipFill rotWithShape="0">
                <a:blip r:embed="rId3"/>
                <a:stretch>
                  <a:fillRect t="-1961" r="-59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7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20" y="404664"/>
            <a:ext cx="8229600" cy="1066800"/>
          </a:xfrm>
        </p:spPr>
        <p:txBody>
          <a:bodyPr/>
          <a:lstStyle/>
          <a:p>
            <a:r>
              <a:rPr lang="en-US" dirty="0" smtClean="0"/>
              <a:t>QUIZ</a:t>
            </a:r>
            <a:r>
              <a:rPr lang="id-ID" dirty="0" smtClean="0"/>
              <a:t>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20" y="1471464"/>
            <a:ext cx="8229600" cy="5125888"/>
          </a:xfrm>
        </p:spPr>
        <p:txBody>
          <a:bodyPr>
            <a:normAutofit fontScale="92500" lnSpcReduction="20000"/>
          </a:bodyPr>
          <a:lstStyle/>
          <a:p>
            <a:pPr marL="624043" indent="-514350">
              <a:buClr>
                <a:srgbClr val="C00000"/>
              </a:buClr>
              <a:buFont typeface="+mj-lt"/>
              <a:buAutoNum type="arabicPeriod"/>
            </a:pPr>
            <a:r>
              <a:rPr lang="id-ID" dirty="0" smtClean="0"/>
              <a:t>Berapa 120 kilometer per jam dalam mil per jam ? (1 km = 0.6214 mil atau 1 mil = 1.6093 km)</a:t>
            </a:r>
          </a:p>
          <a:p>
            <a:pPr marL="109693" indent="0">
              <a:buClr>
                <a:srgbClr val="C00000"/>
              </a:buClr>
              <a:buNone/>
            </a:pPr>
            <a:endParaRPr lang="id-ID" dirty="0" smtClean="0"/>
          </a:p>
          <a:p>
            <a:pPr marL="624043" indent="-514350">
              <a:buClr>
                <a:srgbClr val="C00000"/>
              </a:buClr>
              <a:buFont typeface="+mj-lt"/>
              <a:buAutoNum type="arabicPeriod" startAt="2"/>
            </a:pPr>
            <a:r>
              <a:rPr lang="id-ID" dirty="0"/>
              <a:t>Tarif biaya penggunaan listrik perusahaan anda adalah sebesar 12 sen per kilowatt-jam. Berapa biaya untuk menyalakan 100-watt bola lampu selama seminggu</a:t>
            </a:r>
            <a:r>
              <a:rPr lang="id-ID" dirty="0" smtClean="0"/>
              <a:t>? (1 watt = 1 joule/detik dan 1 kilowatt-jam = 3.6 juta joule)</a:t>
            </a:r>
          </a:p>
          <a:p>
            <a:pPr marL="624043" indent="-514350">
              <a:buClr>
                <a:srgbClr val="C00000"/>
              </a:buClr>
              <a:buFont typeface="+mj-lt"/>
              <a:buAutoNum type="arabicPeriod" startAt="2"/>
            </a:pPr>
            <a:endParaRPr lang="id-ID" dirty="0"/>
          </a:p>
          <a:p>
            <a:pPr marL="624043" indent="-514350">
              <a:buClr>
                <a:srgbClr val="C00000"/>
              </a:buClr>
              <a:buFont typeface="+mj-lt"/>
              <a:buAutoNum type="arabicPeriod" startAt="2"/>
            </a:pPr>
            <a:r>
              <a:rPr lang="id-ID" dirty="0" smtClean="0"/>
              <a:t>Pada </a:t>
            </a:r>
            <a:r>
              <a:rPr lang="id-ID" dirty="0"/>
              <a:t>suhu kamar, </a:t>
            </a:r>
            <a:r>
              <a:rPr lang="id-ID" dirty="0" smtClean="0"/>
              <a:t>sebuah sampel plutonium 0,1 </a:t>
            </a:r>
            <a:r>
              <a:rPr lang="id-ID" dirty="0"/>
              <a:t>sentimeter kubik plutonium </a:t>
            </a:r>
            <a:r>
              <a:rPr lang="id-ID" dirty="0" smtClean="0"/>
              <a:t>dengan berat </a:t>
            </a:r>
            <a:r>
              <a:rPr lang="id-ID" dirty="0"/>
              <a:t>1.98 gram. </a:t>
            </a:r>
            <a:r>
              <a:rPr lang="id-ID" dirty="0" smtClean="0"/>
              <a:t>Berapa kepadatannya ? </a:t>
            </a:r>
            <a:r>
              <a:rPr lang="id-ID" dirty="0"/>
              <a:t>Apakah akan mengapung di </a:t>
            </a:r>
            <a:r>
              <a:rPr lang="id-ID" dirty="0" smtClean="0"/>
              <a:t>air ? (satuan kepadatan material dalam gr/cm</a:t>
            </a:r>
            <a:r>
              <a:rPr lang="id-ID" baseline="30000" dirty="0" smtClean="0"/>
              <a:t>3</a:t>
            </a:r>
            <a:r>
              <a:rPr lang="id-ID" dirty="0" smtClean="0"/>
              <a:t>)</a:t>
            </a:r>
          </a:p>
          <a:p>
            <a:pPr marL="624043" indent="-514350">
              <a:buClr>
                <a:srgbClr val="C00000"/>
              </a:buClr>
              <a:buFont typeface="+mj-lt"/>
              <a:buAutoNum type="arabicPeriod" startAt="2"/>
            </a:pPr>
            <a:endParaRPr lang="id-ID" dirty="0" smtClean="0"/>
          </a:p>
          <a:p>
            <a:pPr marL="109693" indent="0">
              <a:buClr>
                <a:srgbClr val="C00000"/>
              </a:buClr>
              <a:buNone/>
            </a:pPr>
            <a:endParaRPr lang="id-ID" dirty="0"/>
          </a:p>
          <a:p>
            <a:pPr marL="36353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7" y="1772815"/>
            <a:ext cx="7220006" cy="45157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20" y="404664"/>
            <a:ext cx="8229600" cy="1066800"/>
          </a:xfrm>
        </p:spPr>
        <p:txBody>
          <a:bodyPr/>
          <a:lstStyle/>
          <a:p>
            <a:r>
              <a:rPr lang="id-ID" dirty="0" smtClean="0"/>
              <a:t>JAWABAN </a:t>
            </a:r>
            <a:r>
              <a:rPr lang="en-US" dirty="0" smtClean="0"/>
              <a:t>QU</a:t>
            </a:r>
            <a:r>
              <a:rPr lang="id-ID" dirty="0" smtClean="0"/>
              <a:t>IZ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</p:spPr>
            <p:txBody>
              <a:bodyPr>
                <a:normAutofit/>
              </a:bodyPr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/>
                </a:pPr>
                <a:r>
                  <a:rPr lang="id-ID" dirty="0" smtClean="0"/>
                  <a:t>Berapa 120 kilometer per jam dalam mil per jam ?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Faktor konversi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0.6214 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</m:t>
                        </m:r>
                      </m:den>
                    </m:f>
                  </m:oMath>
                </a14:m>
                <a:r>
                  <a:rPr lang="id-ID" dirty="0" smtClean="0"/>
                  <a:t> = 1 atau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0.6214 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den>
                    </m:f>
                  </m:oMath>
                </a14:m>
                <a:r>
                  <a:rPr lang="id-ID" dirty="0"/>
                  <a:t> = 1 </a:t>
                </a:r>
                <a:endParaRPr lang="id-ID" dirty="0" smtClean="0"/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120 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  <m:r>
                      <a:rPr lang="id-ID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dirty="0" smtClean="0"/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0">
                            <a:latin typeface="Cambria Math" panose="02040503050406030204" pitchFamily="18" charset="0"/>
                          </a:rPr>
                          <m:t>0.6214 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mil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km</m:t>
                        </m:r>
                      </m:den>
                    </m:f>
                  </m:oMath>
                </a14:m>
                <a:r>
                  <a:rPr lang="id-ID" dirty="0" smtClean="0"/>
                  <a:t> = 74.57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</m:oMath>
                </a14:m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36353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  <a:blipFill rotWithShape="0">
                <a:blip r:embed="rId2"/>
                <a:stretch>
                  <a:fillRect t="-1189" r="-185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1691680" y="4077072"/>
            <a:ext cx="36004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987824" y="4509120"/>
            <a:ext cx="36004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20" y="404664"/>
            <a:ext cx="8229600" cy="1066800"/>
          </a:xfrm>
        </p:spPr>
        <p:txBody>
          <a:bodyPr/>
          <a:lstStyle/>
          <a:p>
            <a:r>
              <a:rPr lang="id-ID" dirty="0" smtClean="0"/>
              <a:t>JAWABAN </a:t>
            </a:r>
            <a:r>
              <a:rPr lang="en-US" dirty="0" smtClean="0"/>
              <a:t>QU</a:t>
            </a:r>
            <a:r>
              <a:rPr lang="id-ID" dirty="0" smtClean="0"/>
              <a:t>IZ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</p:spPr>
            <p:txBody>
              <a:bodyPr>
                <a:normAutofit fontScale="92500" lnSpcReduction="10000"/>
              </a:bodyPr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2"/>
                </a:pPr>
                <a:r>
                  <a:rPr lang="id-ID" sz="2400" dirty="0" smtClean="0"/>
                  <a:t>Tarif </a:t>
                </a:r>
                <a:r>
                  <a:rPr lang="id-ID" sz="2400" dirty="0"/>
                  <a:t>biaya penggunaan listrik perusahaan anda adalah sebesar </a:t>
                </a:r>
                <a:r>
                  <a:rPr lang="id-ID" sz="2400" dirty="0" smtClean="0"/>
                  <a:t>Rp. 1200 </a:t>
                </a:r>
                <a:r>
                  <a:rPr lang="id-ID" sz="2400" dirty="0"/>
                  <a:t>per kilowatt-jam. Berapa biaya untuk menyalakan 100-watt bola lampu selama seminggu</a:t>
                </a:r>
                <a:r>
                  <a:rPr lang="id-ID" sz="2400" dirty="0" smtClean="0"/>
                  <a:t>?</a:t>
                </a:r>
              </a:p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2"/>
                </a:pPr>
                <a:endParaRPr lang="id-ID" sz="2400" dirty="0"/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2400" dirty="0" smtClean="0"/>
                  <a:t>Jawab :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1800" dirty="0" smtClean="0"/>
                  <a:t>Lampu 100 watt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  <m:r>
                      <a:rPr lang="id-ID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d-ID" sz="1800" dirty="0" smtClean="0"/>
                  <a:t> dinyalakan selama seminggu :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endParaRPr lang="id-ID" sz="1800" i="1" dirty="0" smtClean="0">
                  <a:latin typeface="Cambria Math" panose="02040503050406030204" pitchFamily="18" charset="0"/>
                </a:endParaRPr>
              </a:p>
              <a:p>
                <a:pPr marL="93663" indent="538163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 sz="1800" i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1800" i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r>
                  <a:rPr lang="id-ID" sz="1800" dirty="0" smtClean="0"/>
                  <a:t> x 1 minggu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hari</m:t>
                        </m:r>
                      </m:num>
                      <m:den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minggu</m:t>
                        </m:r>
                      </m:den>
                    </m:f>
                  </m:oMath>
                </a14:m>
                <a:r>
                  <a:rPr lang="id-ID" sz="1800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num>
                      <m:den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hari</m:t>
                        </m:r>
                      </m:den>
                    </m:f>
                  </m:oMath>
                </a14:m>
                <a:r>
                  <a:rPr lang="id-ID" sz="1800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menit</m:t>
                        </m:r>
                      </m:num>
                      <m:den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</m:oMath>
                </a14:m>
                <a:r>
                  <a:rPr lang="id-ID" sz="1800" dirty="0"/>
                  <a:t> 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num>
                      <m:den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menit</m:t>
                        </m:r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id-ID" sz="1800" dirty="0" smtClean="0"/>
                  <a:t> = 60,480,000 joule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endParaRPr lang="id-ID" sz="1800" dirty="0" smtClean="0"/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1800" dirty="0" smtClean="0"/>
                  <a:t>1 kilowatt-jam = 3.6 juta joule, maka :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endParaRPr lang="id-ID" sz="1800" dirty="0" smtClean="0"/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1800" dirty="0" smtClean="0"/>
                  <a:t>60,480,000 joule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kilowatt</m:t>
                        </m:r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num>
                      <m:den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3,600,000 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den>
                    </m:f>
                  </m:oMath>
                </a14:m>
                <a:r>
                  <a:rPr lang="id-ID" sz="1800" dirty="0" smtClean="0"/>
                  <a:t> = 16.8 kilowatt-jam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endParaRPr lang="id-ID" sz="1800" dirty="0"/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1800" dirty="0" smtClean="0"/>
                  <a:t>Biaya yang harus dibayar adalah :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endParaRPr lang="id-ID" sz="1800" dirty="0"/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1800" dirty="0"/>
                  <a:t>16.8 </a:t>
                </a:r>
                <a:r>
                  <a:rPr lang="id-ID" sz="1800" dirty="0" smtClean="0"/>
                  <a:t>kilowatt-jam x </a:t>
                </a:r>
                <a:r>
                  <a:rPr lang="id-ID" sz="1800" dirty="0"/>
                  <a:t>Rp. 1200 per </a:t>
                </a:r>
                <a:r>
                  <a:rPr lang="id-ID" sz="1800" dirty="0" smtClean="0"/>
                  <a:t>kilowatt-jam = Rp. 20,160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36353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  <a:blipFill rotWithShape="0">
                <a:blip r:embed="rId2"/>
                <a:stretch>
                  <a:fillRect t="-1308" b="-11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5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20" y="404664"/>
            <a:ext cx="8229600" cy="1066800"/>
          </a:xfrm>
        </p:spPr>
        <p:txBody>
          <a:bodyPr/>
          <a:lstStyle/>
          <a:p>
            <a:r>
              <a:rPr lang="id-ID" dirty="0" smtClean="0"/>
              <a:t>JAWABAN </a:t>
            </a:r>
            <a:r>
              <a:rPr lang="en-US" dirty="0" smtClean="0"/>
              <a:t>QU</a:t>
            </a:r>
            <a:r>
              <a:rPr lang="id-ID" dirty="0" smtClean="0"/>
              <a:t>IZ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</p:spPr>
            <p:txBody>
              <a:bodyPr>
                <a:normAutofit lnSpcReduction="10000"/>
              </a:bodyPr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3"/>
                </a:pPr>
                <a:r>
                  <a:rPr lang="id-ID" dirty="0" smtClean="0"/>
                  <a:t>Pada </a:t>
                </a:r>
                <a:r>
                  <a:rPr lang="id-ID" dirty="0"/>
                  <a:t>suhu kamar, </a:t>
                </a:r>
                <a:r>
                  <a:rPr lang="id-ID" dirty="0" smtClean="0"/>
                  <a:t>sebuah sampel plutonium 0.1 </a:t>
                </a:r>
                <a:r>
                  <a:rPr lang="id-ID" dirty="0"/>
                  <a:t>sentimeter kubik </a:t>
                </a:r>
                <a:r>
                  <a:rPr lang="id-ID" dirty="0" smtClean="0"/>
                  <a:t>dengan berat </a:t>
                </a:r>
                <a:r>
                  <a:rPr lang="id-ID" dirty="0"/>
                  <a:t>1.98 gram. </a:t>
                </a:r>
                <a:r>
                  <a:rPr lang="id-ID" dirty="0" smtClean="0"/>
                  <a:t>Berapa kepadatannya ? </a:t>
                </a:r>
                <a:r>
                  <a:rPr lang="id-ID" dirty="0"/>
                  <a:t>Apakah akan mengapung di air?</a:t>
                </a:r>
                <a:endParaRPr lang="id-ID" dirty="0" smtClean="0"/>
              </a:p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3"/>
                </a:pPr>
                <a:endParaRPr lang="id-ID" dirty="0" smtClean="0"/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Satuan Kepadatan Material dalam g/cm</a:t>
                </a:r>
                <a:r>
                  <a:rPr lang="id-ID" baseline="30000" dirty="0" smtClean="0"/>
                  <a:t>3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baseline="30000" dirty="0" smtClean="0"/>
              </a:p>
              <a:p>
                <a:pPr marL="631825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1.98 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gram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0.1 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cm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d-ID" i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gram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cm</m:t>
                        </m:r>
                        <m:r>
                          <a:rPr lang="id-ID" i="0" baseline="30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dirty="0" smtClean="0"/>
                  <a:t> = 19.8 g/cm</a:t>
                </a:r>
                <a:r>
                  <a:rPr lang="id-ID" baseline="30000" dirty="0" smtClean="0"/>
                  <a:t>3</a:t>
                </a:r>
                <a:r>
                  <a:rPr lang="id-ID" dirty="0" smtClean="0"/>
                  <a:t> &gt; 1 </a:t>
                </a:r>
                <a:r>
                  <a:rPr lang="id-ID" dirty="0"/>
                  <a:t>g/cm</a:t>
                </a:r>
                <a:r>
                  <a:rPr lang="id-ID" baseline="30000" dirty="0"/>
                  <a:t>3</a:t>
                </a:r>
                <a:r>
                  <a:rPr lang="id-ID" dirty="0"/>
                  <a:t> </a:t>
                </a:r>
                <a:endParaRPr lang="id-ID" dirty="0" smtClean="0"/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berarti tenggelam dalam air</a:t>
                </a:r>
                <a:endParaRPr lang="id-ID" dirty="0"/>
              </a:p>
              <a:p>
                <a:pPr marL="363538" indent="0">
                  <a:buNone/>
                </a:pPr>
                <a:r>
                  <a:rPr lang="id-ID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  <a:blipFill rotWithShape="0">
                <a:blip r:embed="rId2"/>
                <a:stretch>
                  <a:fillRect t="-202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3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Standar Sistem Satuan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35392"/>
          </a:xfrm>
        </p:spPr>
        <p:txBody>
          <a:bodyPr>
            <a:normAutofit/>
          </a:bodyPr>
          <a:lstStyle/>
          <a:p>
            <a:r>
              <a:rPr lang="id-ID" sz="3000" dirty="0" smtClean="0"/>
              <a:t>The US Customary System (USCS)</a:t>
            </a:r>
          </a:p>
          <a:p>
            <a:pPr lvl="1"/>
            <a:r>
              <a:rPr lang="id-ID" dirty="0" smtClean="0"/>
              <a:t>Digunakan di Amerika Serikat &amp;  Eropa</a:t>
            </a:r>
          </a:p>
          <a:p>
            <a:endParaRPr lang="id-ID" sz="3000" dirty="0" smtClean="0"/>
          </a:p>
          <a:p>
            <a:r>
              <a:rPr lang="id-ID" sz="3000" dirty="0" smtClean="0"/>
              <a:t>The International Metric System (Metric)</a:t>
            </a:r>
          </a:p>
          <a:p>
            <a:pPr lvl="1"/>
            <a:r>
              <a:rPr lang="id-ID" dirty="0" smtClean="0"/>
              <a:t>Banyak digunakan di wilayah Asia, termasuk Indonesia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289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6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/>
              <a:t>The US Customary System (USCS</a:t>
            </a:r>
            <a:r>
              <a:rPr lang="id-ID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9" y="1628800"/>
            <a:ext cx="8907135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3" y="4005064"/>
            <a:ext cx="882293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6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/>
              <a:t>The US Customary System (USCS</a:t>
            </a:r>
            <a:r>
              <a:rPr lang="id-ID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9" y="1556792"/>
            <a:ext cx="908807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d-ID" dirty="0"/>
              <a:t>The International Metric System (Metric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42624"/>
            <a:ext cx="3960440" cy="1341848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Meter (m) untuk panjang</a:t>
            </a:r>
          </a:p>
          <a:p>
            <a:r>
              <a:rPr lang="id-ID" dirty="0" smtClean="0"/>
              <a:t>Kilogram (kg) untuk berat</a:t>
            </a:r>
          </a:p>
          <a:p>
            <a:r>
              <a:rPr lang="id-ID" dirty="0" smtClean="0"/>
              <a:t>Second (s) untuk waktu</a:t>
            </a:r>
          </a:p>
          <a:p>
            <a:r>
              <a:rPr lang="id-ID" dirty="0" smtClean="0"/>
              <a:t>Liter (L) untuk volume</a:t>
            </a:r>
          </a:p>
          <a:p>
            <a:pPr marL="109693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06008"/>
            <a:ext cx="8036641" cy="333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Power of 10 ... Refreshment !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196752"/>
                <a:ext cx="7571184" cy="5400600"/>
              </a:xfrm>
            </p:spPr>
            <p:txBody>
              <a:bodyPr>
                <a:normAutofit lnSpcReduction="10000"/>
              </a:bodyPr>
              <a:lstStyle/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2</a:t>
                </a:r>
                <a:r>
                  <a:rPr lang="id-ID" dirty="0" smtClean="0"/>
                  <a:t> = 10 x 10 = 100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6</a:t>
                </a:r>
                <a:r>
                  <a:rPr lang="id-ID" dirty="0" smtClean="0"/>
                  <a:t> = 10 x 10 x 10 x 10 x 10 x 10 = 1,000,000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-2</a:t>
                </a:r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id-ID" dirty="0" smtClean="0"/>
                  <a:t> = 0.01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-6</a:t>
                </a:r>
                <a:r>
                  <a:rPr lang="id-ID" dirty="0" smtClean="0"/>
                  <a:t> </a:t>
                </a:r>
                <a:r>
                  <a:rPr lang="id-ID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id-ID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,000,0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id-ID" dirty="0"/>
                  <a:t> = </a:t>
                </a:r>
                <a:r>
                  <a:rPr lang="id-ID" dirty="0" smtClean="0"/>
                  <a:t>0.000001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4</a:t>
                </a:r>
                <a:r>
                  <a:rPr lang="id-ID" dirty="0" smtClean="0"/>
                  <a:t> x 10</a:t>
                </a:r>
                <a:r>
                  <a:rPr lang="id-ID" baseline="30000" dirty="0" smtClean="0"/>
                  <a:t>7</a:t>
                </a:r>
                <a:r>
                  <a:rPr lang="id-ID" dirty="0" smtClean="0"/>
                  <a:t> = ?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dirty="0" smtClean="0"/>
                  <a:t> = ?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5</a:t>
                </a:r>
                <a:r>
                  <a:rPr lang="id-ID" dirty="0" smtClean="0"/>
                  <a:t> x 10</a:t>
                </a:r>
                <a:r>
                  <a:rPr lang="id-ID" baseline="30000" dirty="0" smtClean="0"/>
                  <a:t>-3</a:t>
                </a:r>
                <a:r>
                  <a:rPr lang="id-ID" dirty="0" smtClean="0"/>
                  <a:t> = ?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1800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1800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id-ID" dirty="0"/>
                  <a:t> = ?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196752"/>
                <a:ext cx="7571184" cy="5400600"/>
              </a:xfrm>
              <a:blipFill rotWithShape="0">
                <a:blip r:embed="rId3"/>
                <a:stretch>
                  <a:fillRect l="-161" t="-1919" b="-112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3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Power of 10 ... Perkalian &amp; Pembagian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1340768"/>
                <a:ext cx="7643192" cy="5328592"/>
              </a:xfrm>
            </p:spPr>
            <p:txBody>
              <a:bodyPr>
                <a:normAutofit lnSpcReduction="10000"/>
              </a:bodyPr>
              <a:lstStyle/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 smtClean="0"/>
                  <a:t>10</a:t>
                </a:r>
                <a:r>
                  <a:rPr lang="id-ID" sz="2000" baseline="30000" dirty="0" smtClean="0"/>
                  <a:t>4</a:t>
                </a:r>
                <a:r>
                  <a:rPr lang="id-ID" sz="2000" dirty="0" smtClean="0"/>
                  <a:t> x 10</a:t>
                </a:r>
                <a:r>
                  <a:rPr lang="id-ID" sz="2000" baseline="30000" dirty="0" smtClean="0"/>
                  <a:t>7</a:t>
                </a:r>
                <a:r>
                  <a:rPr lang="id-ID" sz="2000" dirty="0" smtClean="0"/>
                  <a:t> = 10,000 x 10,000,000 = 100,000,000,000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 smtClean="0"/>
                  <a:t>                 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/>
                  <a:t> </a:t>
                </a:r>
                <a:r>
                  <a:rPr lang="id-ID" sz="2000" dirty="0" smtClean="0"/>
                  <a:t>                      10</a:t>
                </a:r>
                <a:r>
                  <a:rPr lang="id-ID" sz="2000" baseline="30000" dirty="0" smtClean="0"/>
                  <a:t>4</a:t>
                </a:r>
                <a:r>
                  <a:rPr lang="id-ID" sz="2000" dirty="0" smtClean="0"/>
                  <a:t>                10</a:t>
                </a:r>
                <a:r>
                  <a:rPr lang="id-ID" sz="2000" baseline="30000" dirty="0" smtClean="0"/>
                  <a:t>7 </a:t>
                </a:r>
                <a:r>
                  <a:rPr lang="id-ID" sz="2000" dirty="0" smtClean="0"/>
                  <a:t>               = 10</a:t>
                </a:r>
                <a:r>
                  <a:rPr lang="id-ID" sz="2000" baseline="30000" dirty="0" smtClean="0"/>
                  <a:t>4+7</a:t>
                </a:r>
                <a:r>
                  <a:rPr lang="id-ID" sz="2000" dirty="0" smtClean="0"/>
                  <a:t> = 10</a:t>
                </a:r>
                <a:r>
                  <a:rPr lang="id-ID" sz="2000" baseline="30000" dirty="0" smtClean="0"/>
                  <a:t>11</a:t>
                </a:r>
                <a:endParaRPr lang="id-ID" sz="2000" baseline="30000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 smtClean="0"/>
                  <a:t>10</a:t>
                </a:r>
                <a:r>
                  <a:rPr lang="id-ID" sz="2000" baseline="30000" dirty="0" smtClean="0"/>
                  <a:t>5</a:t>
                </a:r>
                <a:r>
                  <a:rPr lang="id-ID" sz="2000" dirty="0" smtClean="0"/>
                  <a:t> x 10</a:t>
                </a:r>
                <a:r>
                  <a:rPr lang="id-ID" sz="2000" baseline="30000" dirty="0" smtClean="0"/>
                  <a:t>-3</a:t>
                </a:r>
                <a:r>
                  <a:rPr lang="id-ID" sz="2000" dirty="0" smtClean="0"/>
                  <a:t> = 100,000 x 0.001 = 	100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sz="2000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 smtClean="0"/>
                  <a:t>                         10</a:t>
                </a:r>
                <a:r>
                  <a:rPr lang="id-ID" sz="2000" baseline="30000" dirty="0" smtClean="0"/>
                  <a:t>5   </a:t>
                </a:r>
                <a:r>
                  <a:rPr lang="id-ID" sz="2000" dirty="0" smtClean="0"/>
                  <a:t>          10</a:t>
                </a:r>
                <a:r>
                  <a:rPr lang="id-ID" sz="2000" baseline="30000" dirty="0" smtClean="0"/>
                  <a:t>-3</a:t>
                </a:r>
                <a:r>
                  <a:rPr lang="id-ID" sz="2000" dirty="0" smtClean="0"/>
                  <a:t>       10</a:t>
                </a:r>
                <a:r>
                  <a:rPr lang="id-ID" sz="2000" baseline="30000" dirty="0" smtClean="0"/>
                  <a:t>5+(-3)</a:t>
                </a:r>
                <a:r>
                  <a:rPr lang="id-ID" sz="2000" dirty="0" smtClean="0"/>
                  <a:t> = 10</a:t>
                </a:r>
                <a:r>
                  <a:rPr lang="id-ID" sz="2000" baseline="30000" dirty="0" smtClean="0"/>
                  <a:t>2             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sz="2000" baseline="30000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sz="2400" i="1" baseline="300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sz="2400" i="1" baseline="30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sz="2000" dirty="0"/>
                  <a:t> = </a:t>
                </a:r>
                <a:r>
                  <a:rPr lang="id-ID" sz="2000" dirty="0" smtClean="0"/>
                  <a:t>100,000 ÷ 1000 = 100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sz="2000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 smtClean="0"/>
                  <a:t>               10</a:t>
                </a:r>
                <a:r>
                  <a:rPr lang="id-ID" sz="2000" baseline="30000" dirty="0" smtClean="0"/>
                  <a:t>5</a:t>
                </a:r>
                <a:r>
                  <a:rPr lang="id-ID" sz="2000" dirty="0" smtClean="0"/>
                  <a:t>            10</a:t>
                </a:r>
                <a:r>
                  <a:rPr lang="id-ID" sz="2000" baseline="30000" dirty="0" smtClean="0"/>
                  <a:t>3</a:t>
                </a:r>
                <a:r>
                  <a:rPr lang="id-ID" sz="2000" dirty="0" smtClean="0"/>
                  <a:t>     10</a:t>
                </a:r>
                <a:r>
                  <a:rPr lang="id-ID" sz="2000" baseline="30000" dirty="0" smtClean="0"/>
                  <a:t>5-3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sz="2000" i="1" dirty="0" smtClean="0">
                  <a:latin typeface="Cambria Math" panose="02040503050406030204" pitchFamily="18" charset="0"/>
                </a:endParaRPr>
              </a:p>
              <a:p>
                <a:pPr marL="109693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sz="2000" i="1" baseline="18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i="1" baseline="3000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sz="2000" i="1" baseline="18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i="1" baseline="300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id-ID" sz="2000" dirty="0"/>
                  <a:t> = </a:t>
                </a:r>
                <a:r>
                  <a:rPr lang="id-ID" sz="2000" dirty="0" smtClean="0"/>
                  <a:t>0.0001 </a:t>
                </a:r>
                <a14:m>
                  <m:oMath xmlns:m="http://schemas.openxmlformats.org/officeDocument/2006/math">
                    <m:r>
                      <a:rPr lang="id-ID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id-ID" sz="2000" dirty="0" smtClean="0"/>
                  <a:t> 0.000001 = 100</a:t>
                </a:r>
                <a:endParaRPr lang="id-ID" sz="2000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sz="2000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/>
                  <a:t> </a:t>
                </a:r>
                <a:r>
                  <a:rPr lang="id-ID" sz="2000" dirty="0" smtClean="0"/>
                  <a:t>             10</a:t>
                </a:r>
                <a:r>
                  <a:rPr lang="id-ID" sz="2000" baseline="30000" dirty="0" smtClean="0"/>
                  <a:t>-4</a:t>
                </a:r>
                <a:r>
                  <a:rPr lang="id-ID" sz="2000" dirty="0" smtClean="0"/>
                  <a:t>              10</a:t>
                </a:r>
                <a:r>
                  <a:rPr lang="id-ID" sz="2000" baseline="30000" dirty="0" smtClean="0"/>
                  <a:t>-6</a:t>
                </a:r>
                <a:r>
                  <a:rPr lang="id-ID" sz="2000" dirty="0" smtClean="0"/>
                  <a:t>          10</a:t>
                </a:r>
                <a:r>
                  <a:rPr lang="id-ID" sz="2000" baseline="30000" dirty="0" smtClean="0"/>
                  <a:t>-4-(-6)</a:t>
                </a:r>
                <a:r>
                  <a:rPr lang="id-ID" sz="2000" dirty="0" smtClean="0"/>
                  <a:t> = 10</a:t>
                </a:r>
                <a:r>
                  <a:rPr lang="id-ID" sz="2000" baseline="30000" dirty="0" smtClean="0"/>
                  <a:t>2</a:t>
                </a:r>
                <a:endParaRPr lang="id-ID" sz="2000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340768"/>
                <a:ext cx="7643192" cy="5328592"/>
              </a:xfrm>
              <a:blipFill rotWithShape="0">
                <a:blip r:embed="rId3"/>
                <a:stretch>
                  <a:fillRect t="-137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5400000">
            <a:off x="2627784" y="1412776"/>
            <a:ext cx="360040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Brace 4"/>
          <p:cNvSpPr/>
          <p:nvPr/>
        </p:nvSpPr>
        <p:spPr>
          <a:xfrm rot="5400000">
            <a:off x="3959932" y="1160748"/>
            <a:ext cx="360040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Brace 5"/>
          <p:cNvSpPr/>
          <p:nvPr/>
        </p:nvSpPr>
        <p:spPr>
          <a:xfrm rot="5400000">
            <a:off x="5904148" y="800708"/>
            <a:ext cx="360040" cy="2016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Brace 6"/>
          <p:cNvSpPr/>
          <p:nvPr/>
        </p:nvSpPr>
        <p:spPr>
          <a:xfrm rot="5400000">
            <a:off x="2782444" y="2710572"/>
            <a:ext cx="360040" cy="9573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Brace 7"/>
          <p:cNvSpPr/>
          <p:nvPr/>
        </p:nvSpPr>
        <p:spPr>
          <a:xfrm rot="5400000">
            <a:off x="3851919" y="2879551"/>
            <a:ext cx="360041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Brace 8"/>
          <p:cNvSpPr/>
          <p:nvPr/>
        </p:nvSpPr>
        <p:spPr>
          <a:xfrm rot="5400000">
            <a:off x="4770021" y="2994432"/>
            <a:ext cx="360042" cy="3960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Brace 9"/>
          <p:cNvSpPr/>
          <p:nvPr/>
        </p:nvSpPr>
        <p:spPr>
          <a:xfrm rot="5400000">
            <a:off x="2113084" y="4047653"/>
            <a:ext cx="360040" cy="9573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ight Brace 10"/>
          <p:cNvSpPr/>
          <p:nvPr/>
        </p:nvSpPr>
        <p:spPr>
          <a:xfrm rot="5400000">
            <a:off x="3180524" y="4178988"/>
            <a:ext cx="360041" cy="694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Brace 11"/>
          <p:cNvSpPr/>
          <p:nvPr/>
        </p:nvSpPr>
        <p:spPr>
          <a:xfrm rot="5400000">
            <a:off x="4008616" y="4286999"/>
            <a:ext cx="360041" cy="4786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Brace 12"/>
          <p:cNvSpPr/>
          <p:nvPr/>
        </p:nvSpPr>
        <p:spPr>
          <a:xfrm rot="5400000">
            <a:off x="2062364" y="5362573"/>
            <a:ext cx="360040" cy="9573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ight Brace 13"/>
          <p:cNvSpPr/>
          <p:nvPr/>
        </p:nvSpPr>
        <p:spPr>
          <a:xfrm rot="5400000">
            <a:off x="3321101" y="5263803"/>
            <a:ext cx="352203" cy="11627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ight Brace 14"/>
          <p:cNvSpPr/>
          <p:nvPr/>
        </p:nvSpPr>
        <p:spPr>
          <a:xfrm rot="5400000">
            <a:off x="4415303" y="5598626"/>
            <a:ext cx="360041" cy="4786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7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548680"/>
            <a:ext cx="8229600" cy="576064"/>
          </a:xfrm>
        </p:spPr>
        <p:txBody>
          <a:bodyPr>
            <a:noAutofit/>
          </a:bodyPr>
          <a:lstStyle/>
          <a:p>
            <a:r>
              <a:rPr lang="id-ID" sz="3200" dirty="0" smtClean="0">
                <a:solidFill>
                  <a:srgbClr val="002060"/>
                </a:solidFill>
              </a:rPr>
              <a:t>Power of 10 ... Perpangkatan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71496"/>
          </a:xfrm>
        </p:spPr>
        <p:txBody>
          <a:bodyPr/>
          <a:lstStyle/>
          <a:p>
            <a:pPr marL="109693" indent="0">
              <a:buNone/>
            </a:pPr>
            <a:r>
              <a:rPr lang="id-ID" dirty="0" smtClean="0"/>
              <a:t>(10</a:t>
            </a:r>
            <a:r>
              <a:rPr lang="id-ID" baseline="30000" dirty="0" smtClean="0"/>
              <a:t>4</a:t>
            </a:r>
            <a:r>
              <a:rPr lang="id-ID" dirty="0" smtClean="0"/>
              <a:t>)</a:t>
            </a:r>
            <a:r>
              <a:rPr lang="id-ID" baseline="30000" dirty="0" smtClean="0"/>
              <a:t>3</a:t>
            </a:r>
            <a:r>
              <a:rPr lang="id-ID" dirty="0" smtClean="0"/>
              <a:t> = </a:t>
            </a:r>
            <a:r>
              <a:rPr lang="id-ID" dirty="0"/>
              <a:t>10</a:t>
            </a:r>
            <a:r>
              <a:rPr lang="id-ID" baseline="30000" dirty="0"/>
              <a:t>4</a:t>
            </a:r>
            <a:r>
              <a:rPr lang="id-ID" dirty="0" smtClean="0"/>
              <a:t> x </a:t>
            </a:r>
            <a:r>
              <a:rPr lang="id-ID" dirty="0"/>
              <a:t>10</a:t>
            </a:r>
            <a:r>
              <a:rPr lang="id-ID" baseline="30000" dirty="0"/>
              <a:t>4</a:t>
            </a:r>
            <a:r>
              <a:rPr lang="id-ID" dirty="0" smtClean="0"/>
              <a:t> x </a:t>
            </a:r>
            <a:r>
              <a:rPr lang="id-ID" dirty="0"/>
              <a:t>10</a:t>
            </a:r>
            <a:r>
              <a:rPr lang="id-ID" baseline="30000" dirty="0"/>
              <a:t>4</a:t>
            </a:r>
            <a:r>
              <a:rPr lang="id-ID" dirty="0" smtClean="0"/>
              <a:t> = 10</a:t>
            </a:r>
            <a:r>
              <a:rPr lang="id-ID" baseline="30000" dirty="0" smtClean="0"/>
              <a:t>4+4+4</a:t>
            </a:r>
            <a:r>
              <a:rPr lang="id-ID" dirty="0" smtClean="0"/>
              <a:t> = 10</a:t>
            </a:r>
            <a:r>
              <a:rPr lang="id-ID" baseline="30000" dirty="0" smtClean="0"/>
              <a:t>12</a:t>
            </a:r>
          </a:p>
          <a:p>
            <a:pPr marL="109693" indent="0">
              <a:buNone/>
            </a:pPr>
            <a:endParaRPr lang="id-ID" dirty="0"/>
          </a:p>
          <a:p>
            <a:pPr marL="109693" indent="0">
              <a:buNone/>
            </a:pPr>
            <a:r>
              <a:rPr lang="id-ID" dirty="0"/>
              <a:t>(10</a:t>
            </a:r>
            <a:r>
              <a:rPr lang="id-ID" baseline="30000" dirty="0"/>
              <a:t>4</a:t>
            </a:r>
            <a:r>
              <a:rPr lang="id-ID" dirty="0"/>
              <a:t>)</a:t>
            </a:r>
            <a:r>
              <a:rPr lang="id-ID" baseline="30000" dirty="0"/>
              <a:t>3</a:t>
            </a:r>
            <a:r>
              <a:rPr lang="id-ID" dirty="0" smtClean="0"/>
              <a:t> = 10</a:t>
            </a:r>
            <a:r>
              <a:rPr lang="id-ID" baseline="30000" dirty="0" smtClean="0"/>
              <a:t>4x3</a:t>
            </a:r>
            <a:r>
              <a:rPr lang="id-ID" dirty="0" smtClean="0"/>
              <a:t> = 10</a:t>
            </a:r>
            <a:r>
              <a:rPr lang="id-ID" baseline="30000" dirty="0" smtClean="0"/>
              <a:t>12</a:t>
            </a:r>
          </a:p>
          <a:p>
            <a:pPr marL="109693" indent="0">
              <a:buNone/>
            </a:pPr>
            <a:endParaRPr lang="id-ID" baseline="30000" dirty="0"/>
          </a:p>
          <a:p>
            <a:pPr marL="109693" indent="0">
              <a:buNone/>
            </a:pPr>
            <a:endParaRPr lang="id-ID" baseline="30000" dirty="0" smtClean="0"/>
          </a:p>
          <a:p>
            <a:pPr marL="109693" indent="0">
              <a:buNone/>
            </a:pPr>
            <a:endParaRPr lang="id-ID" baseline="30000" dirty="0"/>
          </a:p>
          <a:p>
            <a:pPr marL="109693" indent="0">
              <a:buNone/>
            </a:pPr>
            <a:endParaRPr lang="id-ID" baseline="30000" dirty="0"/>
          </a:p>
          <a:p>
            <a:pPr marL="109693" indent="0">
              <a:buNone/>
            </a:pPr>
            <a:r>
              <a:rPr lang="id-ID" dirty="0" smtClean="0"/>
              <a:t>10</a:t>
            </a:r>
            <a:r>
              <a:rPr lang="id-ID" baseline="30000" dirty="0" smtClean="0"/>
              <a:t>6</a:t>
            </a:r>
            <a:r>
              <a:rPr lang="id-ID" dirty="0" smtClean="0"/>
              <a:t> + 10</a:t>
            </a:r>
            <a:r>
              <a:rPr lang="id-ID" baseline="30000" dirty="0" smtClean="0"/>
              <a:t>2</a:t>
            </a:r>
            <a:r>
              <a:rPr lang="id-ID" dirty="0" smtClean="0"/>
              <a:t> = 1,000,000 + 100 = 1,000,100</a:t>
            </a:r>
          </a:p>
          <a:p>
            <a:pPr marL="109693" indent="0">
              <a:buNone/>
            </a:pPr>
            <a:r>
              <a:rPr lang="id-ID" dirty="0" smtClean="0"/>
              <a:t>10</a:t>
            </a:r>
            <a:r>
              <a:rPr lang="id-ID" baseline="30000" dirty="0" smtClean="0"/>
              <a:t>7</a:t>
            </a:r>
            <a:r>
              <a:rPr lang="id-ID" dirty="0" smtClean="0"/>
              <a:t> – 10</a:t>
            </a:r>
            <a:r>
              <a:rPr lang="id-ID" baseline="30000" dirty="0" smtClean="0"/>
              <a:t>3</a:t>
            </a:r>
            <a:r>
              <a:rPr lang="id-ID" dirty="0" smtClean="0"/>
              <a:t> = 10,000,000 – 1000 = 9,999,000</a:t>
            </a:r>
            <a:endParaRPr lang="id-ID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3089164"/>
            <a:ext cx="8229600" cy="576064"/>
          </a:xfrm>
          <a:prstGeom prst="rect">
            <a:avLst/>
          </a:prstGeom>
        </p:spPr>
        <p:txBody>
          <a:bodyPr vert="horz" lIns="91411" tIns="45705" rIns="91411" bIns="45705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id-ID" sz="3200" dirty="0" smtClean="0">
                <a:solidFill>
                  <a:srgbClr val="002060"/>
                </a:solidFill>
              </a:rPr>
              <a:t>Power of 10 ... Penjumlahan &amp; Pengurangan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10082</TotalTime>
  <Words>1015</Words>
  <Application>Microsoft Office PowerPoint</Application>
  <PresentationFormat>On-screen Show (4:3)</PresentationFormat>
  <Paragraphs>257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Baskerville Old Face</vt:lpstr>
      <vt:lpstr>Calibri</vt:lpstr>
      <vt:lpstr>Cambria Math</vt:lpstr>
      <vt:lpstr>Georgia</vt:lpstr>
      <vt:lpstr>Trebuchet MS</vt:lpstr>
      <vt:lpstr>Wingdings 2</vt:lpstr>
      <vt:lpstr>Urban</vt:lpstr>
      <vt:lpstr>Dasar Logika Matematika</vt:lpstr>
      <vt:lpstr>PowerPoint Presentation</vt:lpstr>
      <vt:lpstr>Standar Sistem Satuan</vt:lpstr>
      <vt:lpstr>The US Customary System (USCS)</vt:lpstr>
      <vt:lpstr>The US Customary System (USCS)</vt:lpstr>
      <vt:lpstr>The International Metric System (Metric)</vt:lpstr>
      <vt:lpstr>Power of 10 ... Refreshment !</vt:lpstr>
      <vt:lpstr>Power of 10 ... Perkalian &amp; Pembagian</vt:lpstr>
      <vt:lpstr>Power of 10 ... Perpangkatan</vt:lpstr>
      <vt:lpstr>Power of 10 ... Kesimpulan</vt:lpstr>
      <vt:lpstr>Contoh Konversi</vt:lpstr>
      <vt:lpstr>Contoh Konversi</vt:lpstr>
      <vt:lpstr>Konversi Metric - USCS</vt:lpstr>
      <vt:lpstr>Contoh Konversi Metric - USCS</vt:lpstr>
      <vt:lpstr>Contoh Konversi Metric - USCS</vt:lpstr>
      <vt:lpstr>Satuan Temperatur : Fahrenheit, Celsius dan Kelvin</vt:lpstr>
      <vt:lpstr>Konversi Temperatur</vt:lpstr>
      <vt:lpstr>Contoh Konversi Temperatur</vt:lpstr>
      <vt:lpstr>Satuan Energi dan Daya</vt:lpstr>
      <vt:lpstr>Contoh Konversi Energi dan Power</vt:lpstr>
      <vt:lpstr>Satuan Kepadatan &amp; Konsentrasi</vt:lpstr>
      <vt:lpstr>Contoh Konversi Kepadatan &amp; Konsentrasi</vt:lpstr>
      <vt:lpstr>Contoh Konversi Kepadatan &amp; Konsentrasi</vt:lpstr>
      <vt:lpstr>QUIZ !</vt:lpstr>
      <vt:lpstr>TERIMA KASIH</vt:lpstr>
      <vt:lpstr>JAWABAN QUIZ</vt:lpstr>
      <vt:lpstr>JAWABAN QUIZ</vt:lpstr>
      <vt:lpstr>JAWABAN QUIZ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Chaerul Anwar</cp:lastModifiedBy>
  <cp:revision>663</cp:revision>
  <dcterms:created xsi:type="dcterms:W3CDTF">2011-09-16T02:11:44Z</dcterms:created>
  <dcterms:modified xsi:type="dcterms:W3CDTF">2019-11-06T23:21:25Z</dcterms:modified>
</cp:coreProperties>
</file>