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2" d="100"/>
          <a:sy n="62" d="100"/>
        </p:scale>
        <p:origin x="8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36C1D0-DA5A-4276-BA72-962BA3AE353F}" type="datetimeFigureOut">
              <a:rPr lang="en-ID" smtClean="0"/>
              <a:t>07/01/2020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9C6DF-034C-4143-A6F7-7C1661584B0D}" type="slidenum">
              <a:rPr lang="en-ID" smtClean="0"/>
              <a:t>‹#›</a:t>
            </a:fld>
            <a:endParaRPr lang="en-ID"/>
          </a:p>
        </p:txBody>
      </p:sp>
    </p:spTree>
    <p:extLst>
      <p:ext uri="{BB962C8B-B14F-4D97-AF65-F5344CB8AC3E}">
        <p14:creationId xmlns:p14="http://schemas.microsoft.com/office/powerpoint/2010/main" val="1129182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 sesi ini, asyik jika bisa meminta mahasiswa mengungkapkan alasan personal masing-masing kenapa mereka beragama. Alasannya bisa macam-macam; terima saja, beri arahan jika kurang tepat, namun jangan judgmental. Sesi ini akan sangat menarik. Beri pula pancingan pertanyaan yang menggelitik, semisal, apa asyiknya beragama di zaman modern? Bagaimana dengan survei yang menyebut orang beragama cenderung anti sains? Dst.</a:t>
            </a:r>
            <a:endParaRPr lang="en-ID" dirty="0"/>
          </a:p>
        </p:txBody>
      </p:sp>
      <p:sp>
        <p:nvSpPr>
          <p:cNvPr id="4" name="Slide Number Placeholder 3"/>
          <p:cNvSpPr>
            <a:spLocks noGrp="1"/>
          </p:cNvSpPr>
          <p:nvPr>
            <p:ph type="sldNum" sz="quarter" idx="5"/>
          </p:nvPr>
        </p:nvSpPr>
        <p:spPr/>
        <p:txBody>
          <a:bodyPr/>
          <a:lstStyle/>
          <a:p>
            <a:fld id="{D2B9C6DF-034C-4143-A6F7-7C1661584B0D}" type="slidenum">
              <a:rPr lang="en-ID" smtClean="0"/>
              <a:t>5</a:t>
            </a:fld>
            <a:endParaRPr lang="en-ID"/>
          </a:p>
        </p:txBody>
      </p:sp>
    </p:spTree>
    <p:extLst>
      <p:ext uri="{BB962C8B-B14F-4D97-AF65-F5344CB8AC3E}">
        <p14:creationId xmlns:p14="http://schemas.microsoft.com/office/powerpoint/2010/main" val="1188898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a:xfrm>
            <a:off x="5332412" y="5883275"/>
            <a:ext cx="4324044" cy="365125"/>
          </a:xfrm>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1495733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BB3409-C08D-4956-8716-9821C9A06A93}" type="datetimeFigureOut">
              <a:rPr lang="en-ID" smtClean="0"/>
              <a:t>07/01/2020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358720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3363591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426243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880682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2192365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378441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566843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66655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a:xfrm>
            <a:off x="10951856" y="5867131"/>
            <a:ext cx="551167" cy="365125"/>
          </a:xfrm>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113448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BB3409-C08D-4956-8716-9821C9A06A93}" type="datetimeFigureOut">
              <a:rPr lang="en-ID" smtClean="0"/>
              <a:t>07/01/2020</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2607660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BB3409-C08D-4956-8716-9821C9A06A93}" type="datetimeFigureOut">
              <a:rPr lang="en-ID" smtClean="0"/>
              <a:t>07/01/2020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345882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BB3409-C08D-4956-8716-9821C9A06A93}" type="datetimeFigureOut">
              <a:rPr lang="en-ID" smtClean="0"/>
              <a:t>07/01/2020</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212597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BB3409-C08D-4956-8716-9821C9A06A93}" type="datetimeFigureOut">
              <a:rPr lang="en-ID" smtClean="0"/>
              <a:t>07/01/2020</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375128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BB3409-C08D-4956-8716-9821C9A06A93}" type="datetimeFigureOut">
              <a:rPr lang="en-ID" smtClean="0"/>
              <a:t>07/01/2020</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1901304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BB3409-C08D-4956-8716-9821C9A06A93}" type="datetimeFigureOut">
              <a:rPr lang="en-ID" smtClean="0"/>
              <a:t>07/01/2020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140140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BB3409-C08D-4956-8716-9821C9A06A93}" type="datetimeFigureOut">
              <a:rPr lang="en-ID" smtClean="0"/>
              <a:t>07/01/2020</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13CA223C-BC49-42A1-BE98-531B2BE73F63}" type="slidenum">
              <a:rPr lang="en-ID" smtClean="0"/>
              <a:t>‹#›</a:t>
            </a:fld>
            <a:endParaRPr lang="en-ID"/>
          </a:p>
        </p:txBody>
      </p:sp>
    </p:spTree>
    <p:extLst>
      <p:ext uri="{BB962C8B-B14F-4D97-AF65-F5344CB8AC3E}">
        <p14:creationId xmlns:p14="http://schemas.microsoft.com/office/powerpoint/2010/main" val="116176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BB3409-C08D-4956-8716-9821C9A06A93}" type="datetimeFigureOut">
              <a:rPr lang="en-ID" smtClean="0"/>
              <a:t>07/01/2020</a:t>
            </a:fld>
            <a:endParaRPr lang="en-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3CA223C-BC49-42A1-BE98-531B2BE73F63}" type="slidenum">
              <a:rPr lang="en-ID" smtClean="0"/>
              <a:t>‹#›</a:t>
            </a:fld>
            <a:endParaRPr lang="en-ID"/>
          </a:p>
        </p:txBody>
      </p:sp>
    </p:spTree>
    <p:extLst>
      <p:ext uri="{BB962C8B-B14F-4D97-AF65-F5344CB8AC3E}">
        <p14:creationId xmlns:p14="http://schemas.microsoft.com/office/powerpoint/2010/main" val="2868959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4BC6-56EE-4667-8141-90F6DBFEA6BE}"/>
              </a:ext>
            </a:extLst>
          </p:cNvPr>
          <p:cNvSpPr>
            <a:spLocks noGrp="1"/>
          </p:cNvSpPr>
          <p:nvPr>
            <p:ph type="ctrTitle"/>
          </p:nvPr>
        </p:nvSpPr>
        <p:spPr/>
        <p:txBody>
          <a:bodyPr/>
          <a:lstStyle/>
          <a:p>
            <a:r>
              <a:rPr lang="en-US" dirty="0"/>
              <a:t>Belajar Agama</a:t>
            </a:r>
            <a:br>
              <a:rPr lang="en-US" dirty="0"/>
            </a:br>
            <a:r>
              <a:rPr lang="en-US" dirty="0"/>
              <a:t>Belajar Menjadi Manusia</a:t>
            </a:r>
            <a:endParaRPr lang="en-ID" dirty="0"/>
          </a:p>
        </p:txBody>
      </p:sp>
      <p:sp>
        <p:nvSpPr>
          <p:cNvPr id="3" name="Subtitle 2">
            <a:extLst>
              <a:ext uri="{FF2B5EF4-FFF2-40B4-BE49-F238E27FC236}">
                <a16:creationId xmlns:a16="http://schemas.microsoft.com/office/drawing/2014/main" id="{0117A462-0D06-4580-8EFD-F77E268C0CDD}"/>
              </a:ext>
            </a:extLst>
          </p:cNvPr>
          <p:cNvSpPr>
            <a:spLocks noGrp="1"/>
          </p:cNvSpPr>
          <p:nvPr>
            <p:ph type="subTitle" idx="1"/>
          </p:nvPr>
        </p:nvSpPr>
        <p:spPr/>
        <p:txBody>
          <a:bodyPr/>
          <a:lstStyle/>
          <a:p>
            <a:r>
              <a:rPr lang="en-US" dirty="0"/>
              <a:t>Pertemuan Pertama</a:t>
            </a:r>
            <a:endParaRPr lang="en-ID" dirty="0"/>
          </a:p>
        </p:txBody>
      </p:sp>
    </p:spTree>
    <p:extLst>
      <p:ext uri="{BB962C8B-B14F-4D97-AF65-F5344CB8AC3E}">
        <p14:creationId xmlns:p14="http://schemas.microsoft.com/office/powerpoint/2010/main" val="237352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DFF4E-0F77-4201-B869-3DF4CB6296DC}"/>
              </a:ext>
            </a:extLst>
          </p:cNvPr>
          <p:cNvSpPr>
            <a:spLocks noGrp="1"/>
          </p:cNvSpPr>
          <p:nvPr>
            <p:ph type="title"/>
          </p:nvPr>
        </p:nvSpPr>
        <p:spPr/>
        <p:txBody>
          <a:bodyPr/>
          <a:lstStyle/>
          <a:p>
            <a:r>
              <a:rPr lang="en-US" dirty="0"/>
              <a:t>Pada Mulanya</a:t>
            </a:r>
            <a:endParaRPr lang="en-ID" dirty="0"/>
          </a:p>
        </p:txBody>
      </p:sp>
      <p:sp>
        <p:nvSpPr>
          <p:cNvPr id="3" name="Content Placeholder 2">
            <a:extLst>
              <a:ext uri="{FF2B5EF4-FFF2-40B4-BE49-F238E27FC236}">
                <a16:creationId xmlns:a16="http://schemas.microsoft.com/office/drawing/2014/main" id="{0367CDDF-E793-4FF4-B597-766F80DD9E88}"/>
              </a:ext>
            </a:extLst>
          </p:cNvPr>
          <p:cNvSpPr>
            <a:spLocks noGrp="1"/>
          </p:cNvSpPr>
          <p:nvPr>
            <p:ph idx="1"/>
          </p:nvPr>
        </p:nvSpPr>
        <p:spPr/>
        <p:txBody>
          <a:bodyPr>
            <a:normAutofit fontScale="85000" lnSpcReduction="20000"/>
          </a:bodyPr>
          <a:lstStyle/>
          <a:p>
            <a:r>
              <a:rPr lang="en-US" dirty="0"/>
              <a:t>Manusia percaya ada kekuatan supranatural yang mengatur segala hal di dunia; hujan, panas, siang, malam, dst; pasti ada yang mengaturnya.</a:t>
            </a:r>
          </a:p>
          <a:p>
            <a:r>
              <a:rPr lang="en-US" dirty="0"/>
              <a:t>Manusia bertanya arti hidupnya; untuk apa kita di sini? Benarkah kematian adalah akhir? Adakah kehidupan setelah mati? Dst.</a:t>
            </a:r>
          </a:p>
          <a:p>
            <a:r>
              <a:rPr lang="en-US" dirty="0"/>
              <a:t>Sebelum mengenal agama, manusia menyandarkan iman pada fenomena alam. Animisme dan Dinamisme.</a:t>
            </a:r>
          </a:p>
          <a:p>
            <a:r>
              <a:rPr lang="en-US" dirty="0"/>
              <a:t>Manusia merasa perlu menyelaraskan hidup dengan alam. Sistem simbol, totem, magic, dst.</a:t>
            </a:r>
          </a:p>
          <a:p>
            <a:r>
              <a:rPr lang="en-US" dirty="0"/>
              <a:t>Masih belum puas. Animisme dan dinamisme tak memberi jawaban eskatologis yang diperlukan.</a:t>
            </a:r>
          </a:p>
        </p:txBody>
      </p:sp>
    </p:spTree>
    <p:extLst>
      <p:ext uri="{BB962C8B-B14F-4D97-AF65-F5344CB8AC3E}">
        <p14:creationId xmlns:p14="http://schemas.microsoft.com/office/powerpoint/2010/main" val="10101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D6298-6E5D-4CC7-B6EA-CDD31C8EF77B}"/>
              </a:ext>
            </a:extLst>
          </p:cNvPr>
          <p:cNvSpPr>
            <a:spLocks noGrp="1"/>
          </p:cNvSpPr>
          <p:nvPr>
            <p:ph type="title"/>
          </p:nvPr>
        </p:nvSpPr>
        <p:spPr/>
        <p:txBody>
          <a:bodyPr/>
          <a:lstStyle/>
          <a:p>
            <a:r>
              <a:rPr lang="en-US" dirty="0"/>
              <a:t>Mulai Beragama</a:t>
            </a:r>
            <a:endParaRPr lang="en-ID" dirty="0"/>
          </a:p>
        </p:txBody>
      </p:sp>
      <p:sp>
        <p:nvSpPr>
          <p:cNvPr id="3" name="Content Placeholder 2">
            <a:extLst>
              <a:ext uri="{FF2B5EF4-FFF2-40B4-BE49-F238E27FC236}">
                <a16:creationId xmlns:a16="http://schemas.microsoft.com/office/drawing/2014/main" id="{F98A2741-909C-46E5-932F-880911A731A1}"/>
              </a:ext>
            </a:extLst>
          </p:cNvPr>
          <p:cNvSpPr>
            <a:spLocks noGrp="1"/>
          </p:cNvSpPr>
          <p:nvPr>
            <p:ph idx="1"/>
          </p:nvPr>
        </p:nvSpPr>
        <p:spPr/>
        <p:txBody>
          <a:bodyPr>
            <a:normAutofit fontScale="92500" lnSpcReduction="10000"/>
          </a:bodyPr>
          <a:lstStyle/>
          <a:p>
            <a:r>
              <a:rPr lang="en-US" dirty="0"/>
              <a:t>Agama adalah sistem kepercayaan dengan seperangkat aturan yang berorientasi tak hanya pada kehidupan sekarang, tetapi juga nanti setelah mati.</a:t>
            </a:r>
          </a:p>
          <a:p>
            <a:r>
              <a:rPr lang="en-US" dirty="0"/>
              <a:t>Agama adalah jalan menuju kebenaran sejatinya; jalan yang ditempuh mungkin beda, namun tujuannya sama: kebenaran sejati.</a:t>
            </a:r>
          </a:p>
          <a:p>
            <a:r>
              <a:rPr lang="en-US" dirty="0"/>
              <a:t>Agama berkelindan dengan budaya pemeluknya. Ia tak seharusnya kaku dan membelenggu</a:t>
            </a:r>
          </a:p>
          <a:p>
            <a:r>
              <a:rPr lang="en-US" dirty="0"/>
              <a:t>Agama hadir sebagai respons atas keadaan zaman. Karenanya ia kerap berfungsi sebagai pembebas; tak hanya membebaskan jasmani, tetapi juga ruhani.</a:t>
            </a:r>
            <a:endParaRPr lang="en-ID" dirty="0"/>
          </a:p>
          <a:p>
            <a:endParaRPr lang="en-ID" dirty="0"/>
          </a:p>
        </p:txBody>
      </p:sp>
    </p:spTree>
    <p:extLst>
      <p:ext uri="{BB962C8B-B14F-4D97-AF65-F5344CB8AC3E}">
        <p14:creationId xmlns:p14="http://schemas.microsoft.com/office/powerpoint/2010/main" val="359827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362CB-A7E3-449E-B0D9-27857904CF53}"/>
              </a:ext>
            </a:extLst>
          </p:cNvPr>
          <p:cNvSpPr>
            <a:spLocks noGrp="1"/>
          </p:cNvSpPr>
          <p:nvPr>
            <p:ph type="title"/>
          </p:nvPr>
        </p:nvSpPr>
        <p:spPr/>
        <p:txBody>
          <a:bodyPr/>
          <a:lstStyle/>
          <a:p>
            <a:r>
              <a:rPr lang="en-US" dirty="0"/>
              <a:t>Dua Dunia</a:t>
            </a:r>
            <a:endParaRPr lang="en-ID" dirty="0"/>
          </a:p>
        </p:txBody>
      </p:sp>
      <p:sp>
        <p:nvSpPr>
          <p:cNvPr id="3" name="Content Placeholder 2">
            <a:extLst>
              <a:ext uri="{FF2B5EF4-FFF2-40B4-BE49-F238E27FC236}">
                <a16:creationId xmlns:a16="http://schemas.microsoft.com/office/drawing/2014/main" id="{D53AD33D-55F7-41C6-B49D-396370373AD1}"/>
              </a:ext>
            </a:extLst>
          </p:cNvPr>
          <p:cNvSpPr>
            <a:spLocks noGrp="1"/>
          </p:cNvSpPr>
          <p:nvPr>
            <p:ph idx="1"/>
          </p:nvPr>
        </p:nvSpPr>
        <p:spPr/>
        <p:txBody>
          <a:bodyPr>
            <a:normAutofit fontScale="85000" lnSpcReduction="20000"/>
          </a:bodyPr>
          <a:lstStyle/>
          <a:p>
            <a:r>
              <a:rPr lang="en-US" dirty="0"/>
              <a:t>Agama mengajarkan dogma tentang dua aspek dalam diri; jasmani dan ruhani. </a:t>
            </a:r>
          </a:p>
          <a:p>
            <a:r>
              <a:rPr lang="en-US" dirty="0"/>
              <a:t>Jasmani adalah tubuh, yang bisa sakit; bisa pula mati. Jasmani adalah ruh yang menggerakkan tubuh, yang kelak akan kembali ke Tuhan untuk pertanggungjawaban.</a:t>
            </a:r>
          </a:p>
          <a:p>
            <a:r>
              <a:rPr lang="en-US" dirty="0"/>
              <a:t>Untuk mengerti maksud Tuhan, manusia diberi utusan (</a:t>
            </a:r>
            <a:r>
              <a:rPr lang="en-US" dirty="0" err="1"/>
              <a:t>nabi</a:t>
            </a:r>
            <a:r>
              <a:rPr lang="en-US" dirty="0"/>
              <a:t>, rasul, buddha, dst) dan kitab suci. </a:t>
            </a:r>
          </a:p>
          <a:p>
            <a:r>
              <a:rPr lang="en-US" dirty="0"/>
              <a:t>Agama berfungsi sebagai pemberi peringatan. Ia </a:t>
            </a:r>
            <a:r>
              <a:rPr lang="en-US" dirty="0" err="1"/>
              <a:t>laiknya</a:t>
            </a:r>
            <a:r>
              <a:rPr lang="en-US" dirty="0"/>
              <a:t> lampu merah di jalan raya. </a:t>
            </a:r>
          </a:p>
          <a:p>
            <a:r>
              <a:rPr lang="en-US" dirty="0"/>
              <a:t>Kenapa kendaraan berhenti ketika lampu merah menyala? Direm pengemudinya. Manusia yang menentukan nasibnya, agama memberi petunjuk dan </a:t>
            </a:r>
            <a:r>
              <a:rPr lang="en-US" dirty="0" err="1"/>
              <a:t>tuntunannya</a:t>
            </a:r>
            <a:r>
              <a:rPr lang="en-US" dirty="0"/>
              <a:t>. Tak ada paksaan. Seharusnya tak ada.</a:t>
            </a:r>
          </a:p>
          <a:p>
            <a:endParaRPr lang="en-US" dirty="0"/>
          </a:p>
          <a:p>
            <a:endParaRPr lang="en-ID" dirty="0"/>
          </a:p>
        </p:txBody>
      </p:sp>
    </p:spTree>
    <p:extLst>
      <p:ext uri="{BB962C8B-B14F-4D97-AF65-F5344CB8AC3E}">
        <p14:creationId xmlns:p14="http://schemas.microsoft.com/office/powerpoint/2010/main" val="291714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C3815-84C1-4D79-B915-5FBEC3706B83}"/>
              </a:ext>
            </a:extLst>
          </p:cNvPr>
          <p:cNvSpPr>
            <a:spLocks noGrp="1"/>
          </p:cNvSpPr>
          <p:nvPr>
            <p:ph type="title"/>
          </p:nvPr>
        </p:nvSpPr>
        <p:spPr/>
        <p:txBody>
          <a:bodyPr/>
          <a:lstStyle/>
          <a:p>
            <a:r>
              <a:rPr lang="en-US" dirty="0"/>
              <a:t>Kenapa Beragama?</a:t>
            </a:r>
            <a:endParaRPr lang="en-ID" dirty="0"/>
          </a:p>
        </p:txBody>
      </p:sp>
      <p:sp>
        <p:nvSpPr>
          <p:cNvPr id="3" name="Content Placeholder 2">
            <a:extLst>
              <a:ext uri="{FF2B5EF4-FFF2-40B4-BE49-F238E27FC236}">
                <a16:creationId xmlns:a16="http://schemas.microsoft.com/office/drawing/2014/main" id="{6DD9F4C9-5094-4786-A7AF-4FAD18B1215A}"/>
              </a:ext>
            </a:extLst>
          </p:cNvPr>
          <p:cNvSpPr>
            <a:spLocks noGrp="1"/>
          </p:cNvSpPr>
          <p:nvPr>
            <p:ph idx="1"/>
          </p:nvPr>
        </p:nvSpPr>
        <p:spPr/>
        <p:txBody>
          <a:bodyPr/>
          <a:lstStyle/>
          <a:p>
            <a:pPr marL="0" indent="0">
              <a:buNone/>
            </a:pPr>
            <a:r>
              <a:rPr lang="en-US" dirty="0"/>
              <a:t>You don’t always understand what you believe, that’s okay.</a:t>
            </a:r>
          </a:p>
          <a:p>
            <a:endParaRPr lang="en-ID" dirty="0"/>
          </a:p>
        </p:txBody>
      </p:sp>
    </p:spTree>
    <p:extLst>
      <p:ext uri="{BB962C8B-B14F-4D97-AF65-F5344CB8AC3E}">
        <p14:creationId xmlns:p14="http://schemas.microsoft.com/office/powerpoint/2010/main" val="2781673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7B3E0-1CA5-48CA-8906-81C0A1B0D1A3}"/>
              </a:ext>
            </a:extLst>
          </p:cNvPr>
          <p:cNvSpPr>
            <a:spLocks noGrp="1"/>
          </p:cNvSpPr>
          <p:nvPr>
            <p:ph type="title"/>
          </p:nvPr>
        </p:nvSpPr>
        <p:spPr/>
        <p:txBody>
          <a:bodyPr/>
          <a:lstStyle/>
          <a:p>
            <a:r>
              <a:rPr lang="en-US" dirty="0"/>
              <a:t>Kodrat Manusia	</a:t>
            </a:r>
            <a:endParaRPr lang="en-ID" dirty="0"/>
          </a:p>
        </p:txBody>
      </p:sp>
      <p:sp>
        <p:nvSpPr>
          <p:cNvPr id="3" name="Content Placeholder 2">
            <a:extLst>
              <a:ext uri="{FF2B5EF4-FFF2-40B4-BE49-F238E27FC236}">
                <a16:creationId xmlns:a16="http://schemas.microsoft.com/office/drawing/2014/main" id="{8C11AB8F-0589-48C0-8AE9-E1D1574E5BCB}"/>
              </a:ext>
            </a:extLst>
          </p:cNvPr>
          <p:cNvSpPr>
            <a:spLocks noGrp="1"/>
          </p:cNvSpPr>
          <p:nvPr>
            <p:ph idx="1"/>
          </p:nvPr>
        </p:nvSpPr>
        <p:spPr/>
        <p:txBody>
          <a:bodyPr/>
          <a:lstStyle/>
          <a:p>
            <a:r>
              <a:rPr lang="en-US" dirty="0"/>
              <a:t>Manusia sejak awal mula adalah </a:t>
            </a:r>
            <a:r>
              <a:rPr lang="en-US" dirty="0" err="1"/>
              <a:t>homoreligious</a:t>
            </a:r>
            <a:r>
              <a:rPr lang="en-US" dirty="0"/>
              <a:t>; makhluk beragama.</a:t>
            </a:r>
          </a:p>
          <a:p>
            <a:r>
              <a:rPr lang="en-US" dirty="0"/>
              <a:t>Manusia tahu, sesuatu yang berawal pasti akan berakhir. Agama memberi kepastian tentang yang akhir itu.</a:t>
            </a:r>
          </a:p>
          <a:p>
            <a:r>
              <a:rPr lang="en-US" dirty="0"/>
              <a:t>Agama adalah ekspresi keimanan manusia, karenanya belajar agama adalah belajar tentang manusia.</a:t>
            </a:r>
            <a:endParaRPr lang="en-ID" dirty="0"/>
          </a:p>
        </p:txBody>
      </p:sp>
    </p:spTree>
    <p:extLst>
      <p:ext uri="{BB962C8B-B14F-4D97-AF65-F5344CB8AC3E}">
        <p14:creationId xmlns:p14="http://schemas.microsoft.com/office/powerpoint/2010/main" val="143029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31E7F-950B-4384-95C5-59561DC36312}"/>
              </a:ext>
            </a:extLst>
          </p:cNvPr>
          <p:cNvSpPr>
            <a:spLocks noGrp="1"/>
          </p:cNvSpPr>
          <p:nvPr>
            <p:ph type="title"/>
          </p:nvPr>
        </p:nvSpPr>
        <p:spPr/>
        <p:txBody>
          <a:bodyPr/>
          <a:lstStyle/>
          <a:p>
            <a:r>
              <a:rPr lang="en-US" dirty="0"/>
              <a:t>Catatan Penting</a:t>
            </a:r>
            <a:endParaRPr lang="en-ID" dirty="0"/>
          </a:p>
        </p:txBody>
      </p:sp>
      <p:sp>
        <p:nvSpPr>
          <p:cNvPr id="3" name="Content Placeholder 2">
            <a:extLst>
              <a:ext uri="{FF2B5EF4-FFF2-40B4-BE49-F238E27FC236}">
                <a16:creationId xmlns:a16="http://schemas.microsoft.com/office/drawing/2014/main" id="{8CF7DB7C-9E4B-4F97-9946-2D539AD1A6ED}"/>
              </a:ext>
            </a:extLst>
          </p:cNvPr>
          <p:cNvSpPr>
            <a:spLocks noGrp="1"/>
          </p:cNvSpPr>
          <p:nvPr>
            <p:ph idx="1"/>
          </p:nvPr>
        </p:nvSpPr>
        <p:spPr/>
        <p:txBody>
          <a:bodyPr>
            <a:normAutofit lnSpcReduction="10000"/>
          </a:bodyPr>
          <a:lstStyle/>
          <a:p>
            <a:r>
              <a:rPr lang="en-US" dirty="0"/>
              <a:t>Agama berkembang seturut dengan pemahaman dan kebutuhan manusia.</a:t>
            </a:r>
          </a:p>
          <a:p>
            <a:r>
              <a:rPr lang="en-US" dirty="0"/>
              <a:t>Agama mulai kerap disalahgunakan justru untuk menyebarkan kebencian dan permusuhan; intoleransi, radikalisme, terorisme.</a:t>
            </a:r>
          </a:p>
          <a:p>
            <a:r>
              <a:rPr lang="en-US" dirty="0"/>
              <a:t>Wujud agama tak bisa dilihat dari ajaran di kitab suci, tapi perilaku umat </a:t>
            </a:r>
            <a:r>
              <a:rPr lang="en-US" dirty="0" err="1"/>
              <a:t>beragamanya</a:t>
            </a:r>
            <a:r>
              <a:rPr lang="en-US" dirty="0"/>
              <a:t>.</a:t>
            </a:r>
          </a:p>
          <a:p>
            <a:r>
              <a:rPr lang="en-US" dirty="0"/>
              <a:t>Dialog agama perlu lebih banyak dilakukan, tak hanya antar pemeluk agama, tetapi juga dengan sesama pemeluk agama yang sama.</a:t>
            </a:r>
          </a:p>
          <a:p>
            <a:pPr marL="0" indent="0">
              <a:buNone/>
            </a:pPr>
            <a:endParaRPr lang="en-ID" dirty="0"/>
          </a:p>
        </p:txBody>
      </p:sp>
    </p:spTree>
    <p:extLst>
      <p:ext uri="{BB962C8B-B14F-4D97-AF65-F5344CB8AC3E}">
        <p14:creationId xmlns:p14="http://schemas.microsoft.com/office/powerpoint/2010/main" val="163390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217</TotalTime>
  <Words>488</Words>
  <Application>Microsoft Office PowerPoint</Application>
  <PresentationFormat>Widescreen</PresentationFormat>
  <Paragraphs>32</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Corbel</vt:lpstr>
      <vt:lpstr>Parallax</vt:lpstr>
      <vt:lpstr>Belajar Agama Belajar Menjadi Manusia</vt:lpstr>
      <vt:lpstr>Pada Mulanya</vt:lpstr>
      <vt:lpstr>Mulai Beragama</vt:lpstr>
      <vt:lpstr>Dua Dunia</vt:lpstr>
      <vt:lpstr>Kenapa Beragama?</vt:lpstr>
      <vt:lpstr>Kodrat Manusia </vt:lpstr>
      <vt:lpstr>Catatan Penting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Belajar Agama Belajar Menjadi Manusia</dc:title>
  <dc:creator>User</dc:creator>
  <cp:lastModifiedBy>User</cp:lastModifiedBy>
  <cp:revision>6</cp:revision>
  <dcterms:created xsi:type="dcterms:W3CDTF">2020-01-06T08:12:34Z</dcterms:created>
  <dcterms:modified xsi:type="dcterms:W3CDTF">2020-01-07T11:55:47Z</dcterms:modified>
</cp:coreProperties>
</file>