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263" r:id="rId2"/>
    <p:sldId id="256" r:id="rId3"/>
    <p:sldId id="257" r:id="rId4"/>
    <p:sldId id="258" r:id="rId5"/>
    <p:sldId id="264" r:id="rId6"/>
    <p:sldId id="265" r:id="rId7"/>
    <p:sldId id="259" r:id="rId8"/>
    <p:sldId id="261" r:id="rId9"/>
    <p:sldId id="266" r:id="rId10"/>
    <p:sldId id="267" r:id="rId11"/>
    <p:sldId id="269" r:id="rId12"/>
    <p:sldId id="260" r:id="rId13"/>
    <p:sldId id="268" r:id="rId14"/>
    <p:sldId id="26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34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6777A8C-79F7-45DF-9089-BD8BF686A628}" type="datetimeFigureOut">
              <a:rPr lang="en-US" smtClean="0"/>
              <a:pPr/>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04DE2E-1A21-4791-B3D7-4765FED3B35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777A8C-79F7-45DF-9089-BD8BF686A628}" type="datetimeFigureOut">
              <a:rPr lang="en-US" smtClean="0"/>
              <a:pPr/>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04DE2E-1A21-4791-B3D7-4765FED3B35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777A8C-79F7-45DF-9089-BD8BF686A628}" type="datetimeFigureOut">
              <a:rPr lang="en-US" smtClean="0"/>
              <a:pPr/>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04DE2E-1A21-4791-B3D7-4765FED3B35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777A8C-79F7-45DF-9089-BD8BF686A628}" type="datetimeFigureOut">
              <a:rPr lang="en-US" smtClean="0"/>
              <a:pPr/>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04DE2E-1A21-4791-B3D7-4765FED3B35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777A8C-79F7-45DF-9089-BD8BF686A628}" type="datetimeFigureOut">
              <a:rPr lang="en-US" smtClean="0"/>
              <a:pPr/>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04DE2E-1A21-4791-B3D7-4765FED3B35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6777A8C-79F7-45DF-9089-BD8BF686A628}" type="datetimeFigureOut">
              <a:rPr lang="en-US" smtClean="0"/>
              <a:pPr/>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04DE2E-1A21-4791-B3D7-4765FED3B35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6777A8C-79F7-45DF-9089-BD8BF686A628}" type="datetimeFigureOut">
              <a:rPr lang="en-US" smtClean="0"/>
              <a:pPr/>
              <a:t>3/20/2020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04DE2E-1A21-4791-B3D7-4765FED3B35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6777A8C-79F7-45DF-9089-BD8BF686A628}" type="datetimeFigureOut">
              <a:rPr lang="en-US" smtClean="0"/>
              <a:pPr/>
              <a:t>3/20/2020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04DE2E-1A21-4791-B3D7-4765FED3B35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777A8C-79F7-45DF-9089-BD8BF686A628}" type="datetimeFigureOut">
              <a:rPr lang="en-US" smtClean="0"/>
              <a:pPr/>
              <a:t>3/20/2020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04DE2E-1A21-4791-B3D7-4765FED3B35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777A8C-79F7-45DF-9089-BD8BF686A628}" type="datetimeFigureOut">
              <a:rPr lang="en-US" smtClean="0"/>
              <a:pPr/>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04DE2E-1A21-4791-B3D7-4765FED3B35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777A8C-79F7-45DF-9089-BD8BF686A628}" type="datetimeFigureOut">
              <a:rPr lang="en-US" smtClean="0"/>
              <a:pPr/>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04DE2E-1A21-4791-B3D7-4765FED3B35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777A8C-79F7-45DF-9089-BD8BF686A628}" type="datetimeFigureOut">
              <a:rPr lang="en-US" smtClean="0"/>
              <a:pPr/>
              <a:t>3/20/2020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04DE2E-1A21-4791-B3D7-4765FED3B35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hyperlink" Target="https://metro.tempo.co/read/1034412/bnpt-bantah-isu-pembakaran-al-quran-dalam-kerusuhan-mako-brimob" TargetMode="Externa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youtube.com/watch?v=DWPbaDn0Jvo" TargetMode="External"/><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ppim.uinjkt.ac.id/" TargetMode="External"/><Relationship Id="rId7" Type="http://schemas.openxmlformats.org/officeDocument/2006/relationships/image" Target="../media/image10.png"/><Relationship Id="rId2" Type="http://schemas.openxmlformats.org/officeDocument/2006/relationships/hyperlink" Target="http://www.wahidinstitute.org/wi-id/" TargetMode="Externa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hyperlink" Target="http://setara-institute.org/laporan-survei-status-toleransi-siswa-sma-di-jakarta-dan-bandung-raya/" TargetMode="External"/><Relationship Id="rId4" Type="http://schemas.openxmlformats.org/officeDocument/2006/relationships/hyperlink" Target="http://setara-institute.org/en/"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05000" y="457200"/>
            <a:ext cx="5395644" cy="2585323"/>
          </a:xfrm>
          <a:prstGeom prst="rect">
            <a:avLst/>
          </a:prstGeom>
          <a:noFill/>
        </p:spPr>
        <p:txBody>
          <a:bodyPr wrap="none" lIns="91440" tIns="45720" rIns="91440" bIns="45720">
            <a:spAutoFit/>
          </a:bodyPr>
          <a:lstStyle/>
          <a:p>
            <a:pPr algn="ctr"/>
            <a:r>
              <a:rPr lang="en-US" sz="54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RADIKALISME</a:t>
            </a:r>
          </a:p>
          <a:p>
            <a:pPr algn="ctr"/>
            <a:r>
              <a:rPr lang="en-US"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DAN </a:t>
            </a:r>
          </a:p>
          <a:p>
            <a:pPr algn="ctr"/>
            <a:r>
              <a:rPr lang="en-US" sz="54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PENCEGAHANNYA</a:t>
            </a:r>
            <a:endParaRPr lang="en-US"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pic>
        <p:nvPicPr>
          <p:cNvPr id="21505" name="Picture 1"/>
          <p:cNvPicPr>
            <a:picLocks noChangeAspect="1" noChangeArrowheads="1"/>
          </p:cNvPicPr>
          <p:nvPr/>
        </p:nvPicPr>
        <p:blipFill>
          <a:blip r:embed="rId2"/>
          <a:srcRect/>
          <a:stretch>
            <a:fillRect/>
          </a:stretch>
        </p:blipFill>
        <p:spPr bwMode="auto">
          <a:xfrm>
            <a:off x="1295400" y="3006755"/>
            <a:ext cx="6858000" cy="385124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Rasionalitas</a:t>
            </a:r>
            <a:r>
              <a:rPr lang="en-US" dirty="0" smtClean="0"/>
              <a:t> Pancasila</a:t>
            </a:r>
            <a:endParaRPr lang="en-US" dirty="0"/>
          </a:p>
        </p:txBody>
      </p:sp>
      <p:sp>
        <p:nvSpPr>
          <p:cNvPr id="3" name="Content Placeholder 2"/>
          <p:cNvSpPr>
            <a:spLocks noGrp="1"/>
          </p:cNvSpPr>
          <p:nvPr>
            <p:ph idx="1"/>
          </p:nvPr>
        </p:nvSpPr>
        <p:spPr/>
        <p:txBody>
          <a:bodyPr>
            <a:normAutofit fontScale="70000" lnSpcReduction="20000"/>
          </a:bodyPr>
          <a:lstStyle/>
          <a:p>
            <a:r>
              <a:rPr lang="en-US" dirty="0" err="1" smtClean="0"/>
              <a:t>Sila</a:t>
            </a:r>
            <a:r>
              <a:rPr lang="en-US" dirty="0" smtClean="0"/>
              <a:t> </a:t>
            </a:r>
            <a:r>
              <a:rPr lang="en-US" dirty="0" err="1" smtClean="0"/>
              <a:t>Pertama</a:t>
            </a:r>
            <a:r>
              <a:rPr lang="en-US" dirty="0" smtClean="0"/>
              <a:t> </a:t>
            </a:r>
            <a:r>
              <a:rPr lang="en-US" dirty="0" err="1" smtClean="0"/>
              <a:t>mengandung</a:t>
            </a:r>
            <a:r>
              <a:rPr lang="en-US" dirty="0" smtClean="0"/>
              <a:t> </a:t>
            </a:r>
            <a:r>
              <a:rPr lang="en-US" dirty="0" err="1" smtClean="0"/>
              <a:t>konsepsi</a:t>
            </a:r>
            <a:r>
              <a:rPr lang="en-US" dirty="0" smtClean="0"/>
              <a:t> </a:t>
            </a:r>
            <a:r>
              <a:rPr lang="en-US" dirty="0" err="1" smtClean="0"/>
              <a:t>Ketuhanan</a:t>
            </a:r>
            <a:r>
              <a:rPr lang="en-US" dirty="0" smtClean="0"/>
              <a:t> </a:t>
            </a:r>
            <a:r>
              <a:rPr lang="en-US" dirty="0" err="1" smtClean="0"/>
              <a:t>dalam</a:t>
            </a:r>
            <a:r>
              <a:rPr lang="en-US" dirty="0" smtClean="0"/>
              <a:t> </a:t>
            </a:r>
            <a:r>
              <a:rPr lang="en-US" dirty="0" err="1" smtClean="0"/>
              <a:t>rangka</a:t>
            </a:r>
            <a:r>
              <a:rPr lang="en-US" dirty="0" smtClean="0"/>
              <a:t> </a:t>
            </a:r>
            <a:r>
              <a:rPr lang="en-US" dirty="0" err="1" smtClean="0"/>
              <a:t>hubungan</a:t>
            </a:r>
            <a:r>
              <a:rPr lang="en-US" dirty="0" smtClean="0"/>
              <a:t> agama </a:t>
            </a:r>
            <a:r>
              <a:rPr lang="en-US" dirty="0" err="1" smtClean="0"/>
              <a:t>dan</a:t>
            </a:r>
            <a:r>
              <a:rPr lang="en-US" dirty="0" smtClean="0"/>
              <a:t> </a:t>
            </a:r>
            <a:r>
              <a:rPr lang="en-US" dirty="0" err="1" smtClean="0"/>
              <a:t>negara</a:t>
            </a:r>
            <a:r>
              <a:rPr lang="en-US" dirty="0" smtClean="0"/>
              <a:t> </a:t>
            </a:r>
            <a:r>
              <a:rPr lang="en-US" dirty="0" err="1" smtClean="0"/>
              <a:t>berpola</a:t>
            </a:r>
            <a:r>
              <a:rPr lang="en-US" dirty="0" smtClean="0"/>
              <a:t> </a:t>
            </a:r>
            <a:r>
              <a:rPr lang="en-US" dirty="0" err="1" smtClean="0"/>
              <a:t>toleransi</a:t>
            </a:r>
            <a:r>
              <a:rPr lang="en-US" dirty="0" smtClean="0"/>
              <a:t> </a:t>
            </a:r>
            <a:r>
              <a:rPr lang="en-US" dirty="0" err="1" smtClean="0"/>
              <a:t>kembar</a:t>
            </a:r>
            <a:r>
              <a:rPr lang="en-US" dirty="0"/>
              <a:t> </a:t>
            </a:r>
            <a:r>
              <a:rPr lang="en-US" dirty="0" smtClean="0"/>
              <a:t>(</a:t>
            </a:r>
            <a:r>
              <a:rPr lang="en-US" dirty="0" err="1" smtClean="0"/>
              <a:t>pola</a:t>
            </a:r>
            <a:r>
              <a:rPr lang="en-US" dirty="0" smtClean="0"/>
              <a:t> yang </a:t>
            </a:r>
            <a:r>
              <a:rPr lang="en-US" dirty="0" err="1" smtClean="0"/>
              <a:t>melampaui</a:t>
            </a:r>
            <a:r>
              <a:rPr lang="en-US" dirty="0" smtClean="0"/>
              <a:t> </a:t>
            </a:r>
            <a:r>
              <a:rPr lang="en-US" dirty="0" err="1" smtClean="0"/>
              <a:t>Sekularisasi</a:t>
            </a:r>
            <a:r>
              <a:rPr lang="en-US" dirty="0" smtClean="0"/>
              <a:t> </a:t>
            </a:r>
            <a:r>
              <a:rPr lang="en-US" dirty="0" err="1" smtClean="0"/>
              <a:t>dan</a:t>
            </a:r>
            <a:r>
              <a:rPr lang="en-US" dirty="0" smtClean="0"/>
              <a:t> integrase agama </a:t>
            </a:r>
            <a:r>
              <a:rPr lang="en-US" dirty="0" err="1" smtClean="0"/>
              <a:t>dan</a:t>
            </a:r>
            <a:r>
              <a:rPr lang="en-US" dirty="0" smtClean="0"/>
              <a:t> </a:t>
            </a:r>
            <a:r>
              <a:rPr lang="en-US" dirty="0" err="1" smtClean="0"/>
              <a:t>negara</a:t>
            </a:r>
            <a:r>
              <a:rPr lang="en-US" dirty="0" smtClean="0"/>
              <a:t>. Negara </a:t>
            </a:r>
            <a:r>
              <a:rPr lang="en-US" dirty="0" err="1" smtClean="0"/>
              <a:t>tidak</a:t>
            </a:r>
            <a:r>
              <a:rPr lang="en-US" dirty="0" smtClean="0"/>
              <a:t> </a:t>
            </a:r>
            <a:r>
              <a:rPr lang="en-US" dirty="0" err="1" smtClean="0"/>
              <a:t>berdasar</a:t>
            </a:r>
            <a:r>
              <a:rPr lang="en-US" dirty="0" smtClean="0"/>
              <a:t> agama </a:t>
            </a:r>
            <a:r>
              <a:rPr lang="en-US" dirty="0" err="1" smtClean="0"/>
              <a:t>namun</a:t>
            </a:r>
            <a:r>
              <a:rPr lang="en-US" dirty="0" smtClean="0"/>
              <a:t> </a:t>
            </a:r>
            <a:r>
              <a:rPr lang="en-US" dirty="0" err="1" smtClean="0"/>
              <a:t>tetap</a:t>
            </a:r>
            <a:r>
              <a:rPr lang="en-US" dirty="0" smtClean="0"/>
              <a:t> </a:t>
            </a:r>
            <a:r>
              <a:rPr lang="en-US" dirty="0" err="1" smtClean="0"/>
              <a:t>melindungi</a:t>
            </a:r>
            <a:r>
              <a:rPr lang="en-US" dirty="0" smtClean="0"/>
              <a:t> </a:t>
            </a:r>
            <a:r>
              <a:rPr lang="en-US" dirty="0" err="1" smtClean="0"/>
              <a:t>dan</a:t>
            </a:r>
            <a:r>
              <a:rPr lang="en-US" dirty="0" smtClean="0"/>
              <a:t> </a:t>
            </a:r>
            <a:r>
              <a:rPr lang="en-US" dirty="0" err="1" smtClean="0"/>
              <a:t>memfasilitasi</a:t>
            </a:r>
            <a:r>
              <a:rPr lang="en-US" dirty="0" smtClean="0"/>
              <a:t> </a:t>
            </a:r>
            <a:r>
              <a:rPr lang="en-US" dirty="0" err="1" smtClean="0"/>
              <a:t>kehidupan</a:t>
            </a:r>
            <a:r>
              <a:rPr lang="en-US" dirty="0" smtClean="0"/>
              <a:t> </a:t>
            </a:r>
            <a:r>
              <a:rPr lang="en-US" dirty="0" err="1" smtClean="0"/>
              <a:t>beragama</a:t>
            </a:r>
            <a:r>
              <a:rPr lang="en-US" dirty="0" smtClean="0"/>
              <a:t>.</a:t>
            </a:r>
          </a:p>
          <a:p>
            <a:r>
              <a:rPr lang="en-US" dirty="0" err="1" smtClean="0"/>
              <a:t>Sila</a:t>
            </a:r>
            <a:r>
              <a:rPr lang="en-US" dirty="0" smtClean="0"/>
              <a:t> </a:t>
            </a:r>
            <a:r>
              <a:rPr lang="en-US" dirty="0" err="1" smtClean="0"/>
              <a:t>kedua</a:t>
            </a:r>
            <a:r>
              <a:rPr lang="en-US" dirty="0" smtClean="0"/>
              <a:t> </a:t>
            </a:r>
            <a:r>
              <a:rPr lang="en-US" dirty="0" err="1" smtClean="0"/>
              <a:t>mengandung</a:t>
            </a:r>
            <a:r>
              <a:rPr lang="en-US" dirty="0" smtClean="0"/>
              <a:t> </a:t>
            </a:r>
            <a:r>
              <a:rPr lang="en-US" dirty="0" err="1" smtClean="0"/>
              <a:t>konsepsi</a:t>
            </a:r>
            <a:r>
              <a:rPr lang="en-US" dirty="0" smtClean="0"/>
              <a:t> </a:t>
            </a:r>
            <a:r>
              <a:rPr lang="en-US" dirty="0" err="1" smtClean="0"/>
              <a:t>penghormatan</a:t>
            </a:r>
            <a:r>
              <a:rPr lang="en-US" dirty="0" smtClean="0"/>
              <a:t>, </a:t>
            </a:r>
            <a:r>
              <a:rPr lang="en-US" dirty="0" err="1" smtClean="0"/>
              <a:t>perlindungan</a:t>
            </a:r>
            <a:r>
              <a:rPr lang="en-US" dirty="0" smtClean="0"/>
              <a:t> </a:t>
            </a:r>
            <a:r>
              <a:rPr lang="en-US" dirty="0" err="1" smtClean="0"/>
              <a:t>dan</a:t>
            </a:r>
            <a:r>
              <a:rPr lang="en-US" dirty="0" smtClean="0"/>
              <a:t> </a:t>
            </a:r>
            <a:r>
              <a:rPr lang="en-US" dirty="0" err="1" smtClean="0"/>
              <a:t>pelaksanaan</a:t>
            </a:r>
            <a:r>
              <a:rPr lang="en-US" dirty="0" smtClean="0"/>
              <a:t> HAM.</a:t>
            </a:r>
          </a:p>
          <a:p>
            <a:r>
              <a:rPr lang="en-US" dirty="0" err="1" smtClean="0"/>
              <a:t>Sila</a:t>
            </a:r>
            <a:r>
              <a:rPr lang="en-US" dirty="0" smtClean="0"/>
              <a:t> </a:t>
            </a:r>
            <a:r>
              <a:rPr lang="en-US" dirty="0" err="1" smtClean="0"/>
              <a:t>ketiga</a:t>
            </a:r>
            <a:r>
              <a:rPr lang="en-US" dirty="0" smtClean="0"/>
              <a:t> </a:t>
            </a:r>
            <a:r>
              <a:rPr lang="en-US" dirty="0" err="1" smtClean="0"/>
              <a:t>mengandung</a:t>
            </a:r>
            <a:r>
              <a:rPr lang="en-US" dirty="0" smtClean="0"/>
              <a:t> </a:t>
            </a:r>
            <a:r>
              <a:rPr lang="en-US" dirty="0" err="1" smtClean="0"/>
              <a:t>konsepsi</a:t>
            </a:r>
            <a:r>
              <a:rPr lang="en-US" dirty="0" smtClean="0"/>
              <a:t> </a:t>
            </a:r>
            <a:r>
              <a:rPr lang="en-US" dirty="0" err="1" smtClean="0"/>
              <a:t>kebangsaan</a:t>
            </a:r>
            <a:r>
              <a:rPr lang="en-US" dirty="0" smtClean="0"/>
              <a:t> </a:t>
            </a:r>
            <a:r>
              <a:rPr lang="en-US" dirty="0" err="1" smtClean="0"/>
              <a:t>berdasarkan</a:t>
            </a:r>
            <a:r>
              <a:rPr lang="en-US" dirty="0" smtClean="0"/>
              <a:t> </a:t>
            </a:r>
            <a:r>
              <a:rPr lang="en-US" dirty="0" err="1" smtClean="0"/>
              <a:t>tradisi</a:t>
            </a:r>
            <a:r>
              <a:rPr lang="en-US" dirty="0" smtClean="0"/>
              <a:t> </a:t>
            </a:r>
            <a:r>
              <a:rPr lang="en-US" dirty="0" err="1" smtClean="0"/>
              <a:t>nasionalisme</a:t>
            </a:r>
            <a:r>
              <a:rPr lang="en-US" dirty="0" smtClean="0"/>
              <a:t> </a:t>
            </a:r>
            <a:r>
              <a:rPr lang="en-US" dirty="0" err="1" smtClean="0"/>
              <a:t>kewarganegaraan</a:t>
            </a:r>
            <a:r>
              <a:rPr lang="en-US" dirty="0" smtClean="0"/>
              <a:t>.</a:t>
            </a:r>
          </a:p>
          <a:p>
            <a:r>
              <a:rPr lang="en-US" dirty="0" err="1" smtClean="0"/>
              <a:t>Sila</a:t>
            </a:r>
            <a:r>
              <a:rPr lang="en-US" dirty="0" smtClean="0"/>
              <a:t> </a:t>
            </a:r>
            <a:r>
              <a:rPr lang="en-US" dirty="0" err="1" smtClean="0"/>
              <a:t>keempat</a:t>
            </a:r>
            <a:r>
              <a:rPr lang="en-US" dirty="0" smtClean="0"/>
              <a:t> </a:t>
            </a:r>
            <a:r>
              <a:rPr lang="en-US" dirty="0" err="1" smtClean="0"/>
              <a:t>melampau</a:t>
            </a:r>
            <a:r>
              <a:rPr lang="en-US" dirty="0" smtClean="0"/>
              <a:t> </a:t>
            </a:r>
            <a:r>
              <a:rPr lang="en-US" dirty="0" err="1" smtClean="0"/>
              <a:t>demokrasi</a:t>
            </a:r>
            <a:r>
              <a:rPr lang="en-US" dirty="0" smtClean="0"/>
              <a:t> liberalism, </a:t>
            </a:r>
            <a:r>
              <a:rPr lang="en-US" dirty="0" err="1" smtClean="0"/>
              <a:t>demokrasi</a:t>
            </a:r>
            <a:r>
              <a:rPr lang="en-US" dirty="0" smtClean="0"/>
              <a:t> Pancasila </a:t>
            </a:r>
            <a:r>
              <a:rPr lang="en-US" dirty="0" err="1" smtClean="0"/>
              <a:t>berlandaskan</a:t>
            </a:r>
            <a:r>
              <a:rPr lang="en-US" dirty="0" smtClean="0"/>
              <a:t> </a:t>
            </a:r>
            <a:r>
              <a:rPr lang="en-US" dirty="0" err="1" smtClean="0"/>
              <a:t>musyawarah</a:t>
            </a:r>
            <a:r>
              <a:rPr lang="en-US" dirty="0" smtClean="0"/>
              <a:t> </a:t>
            </a:r>
            <a:r>
              <a:rPr lang="en-US" dirty="0" err="1" smtClean="0"/>
              <a:t>untuk</a:t>
            </a:r>
            <a:r>
              <a:rPr lang="en-US" dirty="0" smtClean="0"/>
              <a:t> </a:t>
            </a:r>
            <a:r>
              <a:rPr lang="en-US" dirty="0" err="1" smtClean="0"/>
              <a:t>mencapai</a:t>
            </a:r>
            <a:r>
              <a:rPr lang="en-US" dirty="0" smtClean="0"/>
              <a:t> </a:t>
            </a:r>
            <a:r>
              <a:rPr lang="en-US" dirty="0" err="1" smtClean="0"/>
              <a:t>mufakat</a:t>
            </a:r>
            <a:r>
              <a:rPr lang="en-US" dirty="0" smtClean="0"/>
              <a:t>.</a:t>
            </a:r>
          </a:p>
          <a:p>
            <a:r>
              <a:rPr lang="en-US" dirty="0" err="1" smtClean="0"/>
              <a:t>Sila</a:t>
            </a:r>
            <a:r>
              <a:rPr lang="en-US" dirty="0" smtClean="0"/>
              <a:t> </a:t>
            </a:r>
            <a:r>
              <a:rPr lang="en-US" dirty="0" err="1" smtClean="0"/>
              <a:t>kelima</a:t>
            </a:r>
            <a:r>
              <a:rPr lang="en-US" dirty="0" smtClean="0"/>
              <a:t> </a:t>
            </a:r>
            <a:r>
              <a:rPr lang="en-US" dirty="0" err="1" smtClean="0"/>
              <a:t>mengandung</a:t>
            </a:r>
            <a:r>
              <a:rPr lang="en-US" dirty="0" smtClean="0"/>
              <a:t> </a:t>
            </a:r>
            <a:r>
              <a:rPr lang="en-US" dirty="0" err="1" smtClean="0"/>
              <a:t>konsepsi</a:t>
            </a:r>
            <a:r>
              <a:rPr lang="en-US" dirty="0" smtClean="0"/>
              <a:t> </a:t>
            </a:r>
            <a:r>
              <a:rPr lang="en-US" dirty="0" err="1" smtClean="0"/>
              <a:t>mengenai</a:t>
            </a:r>
            <a:r>
              <a:rPr lang="en-US" dirty="0" smtClean="0"/>
              <a:t> </a:t>
            </a:r>
            <a:r>
              <a:rPr lang="en-US" dirty="0" err="1" smtClean="0"/>
              <a:t>negara</a:t>
            </a:r>
            <a:r>
              <a:rPr lang="en-US" dirty="0" smtClean="0"/>
              <a:t> Indonesia yang ideal. </a:t>
            </a:r>
            <a:r>
              <a:rPr lang="en-US" dirty="0" err="1" smtClean="0"/>
              <a:t>Idealnya</a:t>
            </a:r>
            <a:r>
              <a:rPr lang="en-US" dirty="0" smtClean="0"/>
              <a:t> </a:t>
            </a:r>
            <a:r>
              <a:rPr lang="en-US" dirty="0" err="1" smtClean="0"/>
              <a:t>kenegaraan</a:t>
            </a:r>
            <a:r>
              <a:rPr lang="en-US" dirty="0" smtClean="0"/>
              <a:t> </a:t>
            </a:r>
            <a:r>
              <a:rPr lang="en-US" dirty="0" err="1" smtClean="0"/>
              <a:t>ini</a:t>
            </a:r>
            <a:r>
              <a:rPr lang="en-US" dirty="0" smtClean="0"/>
              <a:t> </a:t>
            </a:r>
            <a:r>
              <a:rPr lang="en-US" dirty="0" err="1" smtClean="0"/>
              <a:t>menjadi</a:t>
            </a:r>
            <a:r>
              <a:rPr lang="en-US" dirty="0" smtClean="0"/>
              <a:t> </a:t>
            </a:r>
            <a:r>
              <a:rPr lang="en-US" dirty="0" err="1" smtClean="0"/>
              <a:t>praksis</a:t>
            </a:r>
            <a:r>
              <a:rPr lang="en-US" dirty="0" smtClean="0"/>
              <a:t> </a:t>
            </a:r>
            <a:r>
              <a:rPr lang="en-US" dirty="0" err="1" smtClean="0"/>
              <a:t>dan</a:t>
            </a:r>
            <a:r>
              <a:rPr lang="en-US" dirty="0" smtClean="0"/>
              <a:t> </a:t>
            </a:r>
            <a:r>
              <a:rPr lang="en-US" dirty="0" err="1" smtClean="0"/>
              <a:t>praktik</a:t>
            </a:r>
            <a:r>
              <a:rPr lang="en-US" dirty="0" smtClean="0"/>
              <a:t> </a:t>
            </a:r>
            <a:r>
              <a:rPr lang="en-US" dirty="0" err="1" smtClean="0"/>
              <a:t>keadilan</a:t>
            </a:r>
            <a:r>
              <a:rPr lang="en-US" dirty="0" smtClean="0"/>
              <a:t> social </a:t>
            </a:r>
            <a:r>
              <a:rPr lang="en-US" dirty="0" err="1" smtClean="0"/>
              <a:t>dalam</a:t>
            </a:r>
            <a:r>
              <a:rPr lang="en-US" dirty="0" smtClean="0"/>
              <a:t> </a:t>
            </a:r>
            <a:r>
              <a:rPr lang="en-US" dirty="0" err="1" smtClean="0"/>
              <a:t>kehidupan</a:t>
            </a:r>
            <a:r>
              <a:rPr lang="en-US" dirty="0" smtClean="0"/>
              <a:t> </a:t>
            </a:r>
            <a:r>
              <a:rPr lang="en-US" dirty="0" err="1" smtClean="0"/>
              <a:t>ekonomi</a:t>
            </a:r>
            <a:r>
              <a:rPr lang="en-US" dirty="0" smtClean="0"/>
              <a:t>.</a:t>
            </a:r>
          </a:p>
          <a:p>
            <a:endParaRPr lang="en-US" dirty="0"/>
          </a:p>
        </p:txBody>
      </p:sp>
    </p:spTree>
    <p:extLst>
      <p:ext uri="{BB962C8B-B14F-4D97-AF65-F5344CB8AC3E}">
        <p14:creationId xmlns:p14="http://schemas.microsoft.com/office/powerpoint/2010/main" val="490263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01000" cy="715962"/>
          </a:xfrm>
        </p:spPr>
        <p:txBody>
          <a:bodyPr>
            <a:normAutofit fontScale="90000"/>
          </a:bodyPr>
          <a:lstStyle/>
          <a:p>
            <a:r>
              <a:rPr lang="en-US" dirty="0" smtClean="0"/>
              <a:t>Pancasila </a:t>
            </a:r>
            <a:r>
              <a:rPr lang="en-US" dirty="0" err="1" smtClean="0"/>
              <a:t>tidak</a:t>
            </a:r>
            <a:r>
              <a:rPr lang="en-US" dirty="0" smtClean="0"/>
              <a:t> </a:t>
            </a:r>
            <a:r>
              <a:rPr lang="en-US" dirty="0" err="1" smtClean="0"/>
              <a:t>menjalankan</a:t>
            </a:r>
            <a:r>
              <a:rPr lang="en-US" dirty="0" smtClean="0"/>
              <a:t> </a:t>
            </a:r>
            <a:r>
              <a:rPr lang="en-US" dirty="0" err="1" smtClean="0"/>
              <a:t>teologi</a:t>
            </a:r>
            <a:r>
              <a:rPr lang="en-US" dirty="0" smtClean="0"/>
              <a:t> </a:t>
            </a:r>
            <a:r>
              <a:rPr lang="en-US" dirty="0" err="1" smtClean="0"/>
              <a:t>eksklusif</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Pancasila </a:t>
            </a:r>
            <a:r>
              <a:rPr lang="en-US" dirty="0" err="1" smtClean="0"/>
              <a:t>mengajarkan</a:t>
            </a:r>
            <a:r>
              <a:rPr lang="en-US" dirty="0" smtClean="0"/>
              <a:t> </a:t>
            </a:r>
            <a:r>
              <a:rPr lang="en-US" dirty="0" err="1" smtClean="0"/>
              <a:t>teologi</a:t>
            </a:r>
            <a:r>
              <a:rPr lang="en-US" dirty="0" smtClean="0"/>
              <a:t> </a:t>
            </a:r>
            <a:r>
              <a:rPr lang="en-US" dirty="0" err="1" smtClean="0"/>
              <a:t>inklusif</a:t>
            </a:r>
            <a:r>
              <a:rPr lang="en-US" dirty="0" smtClean="0"/>
              <a:t>, </a:t>
            </a:r>
            <a:r>
              <a:rPr lang="en-US" dirty="0" err="1" smtClean="0"/>
              <a:t>praksis</a:t>
            </a:r>
            <a:r>
              <a:rPr lang="en-US" dirty="0" smtClean="0"/>
              <a:t> </a:t>
            </a:r>
            <a:r>
              <a:rPr lang="en-US" dirty="0" err="1" smtClean="0"/>
              <a:t>dan</a:t>
            </a:r>
            <a:r>
              <a:rPr lang="en-US" dirty="0" smtClean="0"/>
              <a:t> </a:t>
            </a:r>
            <a:r>
              <a:rPr lang="en-US" dirty="0" err="1" smtClean="0"/>
              <a:t>transformatif</a:t>
            </a:r>
            <a:r>
              <a:rPr lang="en-US" dirty="0" smtClean="0"/>
              <a:t>:</a:t>
            </a:r>
          </a:p>
          <a:p>
            <a:r>
              <a:rPr lang="en-US" dirty="0" err="1" smtClean="0"/>
              <a:t>Inklusif</a:t>
            </a:r>
            <a:r>
              <a:rPr lang="en-US" dirty="0" smtClean="0"/>
              <a:t>: </a:t>
            </a:r>
            <a:r>
              <a:rPr lang="en-US" dirty="0" err="1" smtClean="0"/>
              <a:t>hadir</a:t>
            </a:r>
            <a:r>
              <a:rPr lang="en-US" dirty="0" smtClean="0"/>
              <a:t> </a:t>
            </a:r>
            <a:r>
              <a:rPr lang="en-US" dirty="0" err="1" smtClean="0"/>
              <a:t>dengan</a:t>
            </a:r>
            <a:r>
              <a:rPr lang="en-US" dirty="0" smtClean="0"/>
              <a:t> </a:t>
            </a:r>
            <a:r>
              <a:rPr lang="en-US" dirty="0" err="1" smtClean="0"/>
              <a:t>penghormatan</a:t>
            </a:r>
            <a:r>
              <a:rPr lang="en-US" dirty="0" smtClean="0"/>
              <a:t> </a:t>
            </a:r>
            <a:r>
              <a:rPr lang="en-US" dirty="0" err="1" smtClean="0"/>
              <a:t>kepada</a:t>
            </a:r>
            <a:r>
              <a:rPr lang="en-US" dirty="0" smtClean="0"/>
              <a:t> </a:t>
            </a:r>
            <a:r>
              <a:rPr lang="en-US" dirty="0" err="1" smtClean="0"/>
              <a:t>ragam</a:t>
            </a:r>
            <a:r>
              <a:rPr lang="en-US" dirty="0" smtClean="0"/>
              <a:t> </a:t>
            </a:r>
            <a:r>
              <a:rPr lang="en-US" dirty="0" err="1" smtClean="0"/>
              <a:t>konsep</a:t>
            </a:r>
            <a:r>
              <a:rPr lang="en-US" dirty="0" smtClean="0"/>
              <a:t> </a:t>
            </a:r>
            <a:r>
              <a:rPr lang="en-US" dirty="0" err="1" smtClean="0"/>
              <a:t>teologi</a:t>
            </a:r>
            <a:r>
              <a:rPr lang="en-US" dirty="0" smtClean="0"/>
              <a:t> </a:t>
            </a:r>
            <a:r>
              <a:rPr lang="en-US" dirty="0" err="1" smtClean="0"/>
              <a:t>antar</a:t>
            </a:r>
            <a:r>
              <a:rPr lang="en-US" dirty="0" smtClean="0"/>
              <a:t> agama</a:t>
            </a:r>
          </a:p>
          <a:p>
            <a:r>
              <a:rPr lang="en-US" dirty="0" err="1" smtClean="0"/>
              <a:t>Praksis</a:t>
            </a:r>
            <a:r>
              <a:rPr lang="en-US" dirty="0" smtClean="0"/>
              <a:t>: </a:t>
            </a:r>
            <a:r>
              <a:rPr lang="en-US" dirty="0" err="1" smtClean="0"/>
              <a:t>praktik</a:t>
            </a:r>
            <a:r>
              <a:rPr lang="en-US" dirty="0" smtClean="0"/>
              <a:t> </a:t>
            </a:r>
            <a:r>
              <a:rPr lang="en-US" dirty="0" err="1" smtClean="0"/>
              <a:t>koheren</a:t>
            </a:r>
            <a:r>
              <a:rPr lang="en-US" dirty="0" smtClean="0"/>
              <a:t> </a:t>
            </a:r>
            <a:r>
              <a:rPr lang="en-US" dirty="0" err="1" smtClean="0"/>
              <a:t>antara</a:t>
            </a:r>
            <a:r>
              <a:rPr lang="en-US" dirty="0" smtClean="0"/>
              <a:t> </a:t>
            </a:r>
            <a:r>
              <a:rPr lang="en-US" dirty="0" err="1" smtClean="0"/>
              <a:t>seremoni</a:t>
            </a:r>
            <a:r>
              <a:rPr lang="en-US" dirty="0" smtClean="0"/>
              <a:t> </a:t>
            </a:r>
            <a:r>
              <a:rPr lang="en-US" dirty="0" err="1" smtClean="0"/>
              <a:t>ibadah</a:t>
            </a:r>
            <a:r>
              <a:rPr lang="en-US" dirty="0" smtClean="0"/>
              <a:t> </a:t>
            </a:r>
            <a:r>
              <a:rPr lang="en-US" dirty="0" err="1" smtClean="0"/>
              <a:t>dan</a:t>
            </a:r>
            <a:r>
              <a:rPr lang="en-US" dirty="0" smtClean="0"/>
              <a:t> </a:t>
            </a:r>
            <a:r>
              <a:rPr lang="en-US" dirty="0" err="1" smtClean="0"/>
              <a:t>politik</a:t>
            </a:r>
            <a:r>
              <a:rPr lang="en-US" dirty="0" smtClean="0"/>
              <a:t>. (</a:t>
            </a:r>
            <a:r>
              <a:rPr lang="en-US" dirty="0" err="1" smtClean="0"/>
              <a:t>umat</a:t>
            </a:r>
            <a:r>
              <a:rPr lang="en-US" dirty="0" smtClean="0"/>
              <a:t> agama </a:t>
            </a:r>
            <a:r>
              <a:rPr lang="en-US" dirty="0" err="1" smtClean="0"/>
              <a:t>berbeda</a:t>
            </a:r>
            <a:r>
              <a:rPr lang="en-US" dirty="0" smtClean="0"/>
              <a:t> </a:t>
            </a:r>
            <a:r>
              <a:rPr lang="en-US" dirty="0" err="1" smtClean="0"/>
              <a:t>bersatu</a:t>
            </a:r>
            <a:r>
              <a:rPr lang="en-US" dirty="0" smtClean="0"/>
              <a:t> demi </a:t>
            </a:r>
            <a:r>
              <a:rPr lang="en-US" dirty="0" err="1" smtClean="0"/>
              <a:t>cita-cita</a:t>
            </a:r>
            <a:r>
              <a:rPr lang="en-US" dirty="0" smtClean="0"/>
              <a:t> </a:t>
            </a:r>
            <a:r>
              <a:rPr lang="en-US" dirty="0" err="1" smtClean="0"/>
              <a:t>kerakyatan</a:t>
            </a:r>
            <a:r>
              <a:rPr lang="en-US" dirty="0" smtClean="0"/>
              <a:t>).</a:t>
            </a:r>
          </a:p>
          <a:p>
            <a:r>
              <a:rPr lang="en-US" dirty="0" err="1" smtClean="0"/>
              <a:t>Transformatif</a:t>
            </a:r>
            <a:r>
              <a:rPr lang="en-US" dirty="0" smtClean="0"/>
              <a:t>: Pancasila </a:t>
            </a:r>
            <a:r>
              <a:rPr lang="en-US" dirty="0" err="1" smtClean="0"/>
              <a:t>merupakan</a:t>
            </a:r>
            <a:r>
              <a:rPr lang="en-US" dirty="0" smtClean="0"/>
              <a:t> </a:t>
            </a:r>
            <a:r>
              <a:rPr lang="en-US" dirty="0" err="1" smtClean="0"/>
              <a:t>pancaran</a:t>
            </a:r>
            <a:r>
              <a:rPr lang="en-US" dirty="0" smtClean="0"/>
              <a:t> </a:t>
            </a:r>
            <a:r>
              <a:rPr lang="en-US" dirty="0" err="1" smtClean="0"/>
              <a:t>nilai-nilai</a:t>
            </a:r>
            <a:r>
              <a:rPr lang="en-US" dirty="0" smtClean="0"/>
              <a:t> agama, </a:t>
            </a:r>
            <a:r>
              <a:rPr lang="en-US" dirty="0" err="1" smtClean="0"/>
              <a:t>perpaduan</a:t>
            </a:r>
            <a:r>
              <a:rPr lang="en-US" dirty="0" smtClean="0"/>
              <a:t> </a:t>
            </a:r>
            <a:r>
              <a:rPr lang="en-US" dirty="0" err="1" smtClean="0"/>
              <a:t>konsep</a:t>
            </a:r>
            <a:r>
              <a:rPr lang="en-US" dirty="0" smtClean="0"/>
              <a:t> </a:t>
            </a:r>
            <a:r>
              <a:rPr lang="en-US" dirty="0" err="1" smtClean="0"/>
              <a:t>transedentilisme</a:t>
            </a:r>
            <a:r>
              <a:rPr lang="en-US" dirty="0" smtClean="0"/>
              <a:t> </a:t>
            </a:r>
            <a:r>
              <a:rPr lang="en-US" dirty="0" err="1" smtClean="0"/>
              <a:t>dan</a:t>
            </a:r>
            <a:r>
              <a:rPr lang="en-US" dirty="0" smtClean="0"/>
              <a:t> </a:t>
            </a:r>
            <a:r>
              <a:rPr lang="en-US" dirty="0" err="1" smtClean="0"/>
              <a:t>antropomorfisme</a:t>
            </a:r>
            <a:r>
              <a:rPr lang="en-US" dirty="0" smtClean="0"/>
              <a:t>. </a:t>
            </a:r>
            <a:r>
              <a:rPr lang="en-US" dirty="0" err="1" smtClean="0"/>
              <a:t>Didalam</a:t>
            </a:r>
            <a:r>
              <a:rPr lang="en-US" dirty="0" smtClean="0"/>
              <a:t> Pancasila </a:t>
            </a:r>
            <a:r>
              <a:rPr lang="en-US" dirty="0" err="1" smtClean="0"/>
              <a:t>terdapat</a:t>
            </a:r>
            <a:r>
              <a:rPr lang="en-US" dirty="0" smtClean="0"/>
              <a:t> </a:t>
            </a:r>
            <a:r>
              <a:rPr lang="en-US" dirty="0" err="1" smtClean="0"/>
              <a:t>rukun</a:t>
            </a:r>
            <a:r>
              <a:rPr lang="en-US" dirty="0" smtClean="0"/>
              <a:t> </a:t>
            </a:r>
            <a:r>
              <a:rPr lang="en-US" dirty="0" err="1" smtClean="0"/>
              <a:t>Iman</a:t>
            </a:r>
            <a:r>
              <a:rPr lang="en-US" dirty="0" smtClean="0"/>
              <a:t>: </a:t>
            </a:r>
            <a:r>
              <a:rPr lang="en-US" dirty="0" err="1" smtClean="0"/>
              <a:t>beriman</a:t>
            </a:r>
            <a:r>
              <a:rPr lang="en-US" dirty="0" smtClean="0"/>
              <a:t> </a:t>
            </a:r>
            <a:r>
              <a:rPr lang="en-US" dirty="0" err="1" smtClean="0"/>
              <a:t>kepada</a:t>
            </a:r>
            <a:r>
              <a:rPr lang="en-US" dirty="0" smtClean="0"/>
              <a:t> </a:t>
            </a:r>
            <a:r>
              <a:rPr lang="en-US" dirty="0" err="1" smtClean="0"/>
              <a:t>Tuhan</a:t>
            </a:r>
            <a:r>
              <a:rPr lang="en-US" dirty="0" smtClean="0"/>
              <a:t>, </a:t>
            </a:r>
            <a:r>
              <a:rPr lang="en-US" dirty="0" err="1" smtClean="0"/>
              <a:t>rukun</a:t>
            </a:r>
            <a:r>
              <a:rPr lang="en-US" dirty="0" smtClean="0"/>
              <a:t> Islam: </a:t>
            </a:r>
            <a:r>
              <a:rPr lang="en-US" dirty="0" err="1" smtClean="0"/>
              <a:t>menjalankan</a:t>
            </a:r>
            <a:r>
              <a:rPr lang="en-US" dirty="0" smtClean="0"/>
              <a:t> </a:t>
            </a:r>
            <a:r>
              <a:rPr lang="en-US" dirty="0" err="1" smtClean="0"/>
              <a:t>kewajiban</a:t>
            </a:r>
            <a:r>
              <a:rPr lang="en-US" dirty="0" smtClean="0"/>
              <a:t> Haji (</a:t>
            </a:r>
            <a:r>
              <a:rPr lang="en-US" dirty="0" err="1" smtClean="0"/>
              <a:t>negara</a:t>
            </a:r>
            <a:r>
              <a:rPr lang="en-US" dirty="0" smtClean="0"/>
              <a:t> </a:t>
            </a:r>
            <a:r>
              <a:rPr lang="en-US" dirty="0" err="1" smtClean="0"/>
              <a:t>mengurus</a:t>
            </a:r>
            <a:r>
              <a:rPr lang="en-US" dirty="0" smtClean="0"/>
              <a:t> </a:t>
            </a:r>
            <a:r>
              <a:rPr lang="en-US" dirty="0" err="1" smtClean="0"/>
              <a:t>umat</a:t>
            </a:r>
            <a:r>
              <a:rPr lang="en-US" dirty="0" smtClean="0"/>
              <a:t> Islam </a:t>
            </a:r>
            <a:r>
              <a:rPr lang="en-US" dirty="0" err="1" smtClean="0"/>
              <a:t>dalam</a:t>
            </a:r>
            <a:r>
              <a:rPr lang="en-US" dirty="0" smtClean="0"/>
              <a:t> </a:t>
            </a:r>
            <a:r>
              <a:rPr lang="en-US" dirty="0" err="1" smtClean="0"/>
              <a:t>pelaksanaan</a:t>
            </a:r>
            <a:r>
              <a:rPr lang="en-US" dirty="0" smtClean="0"/>
              <a:t> </a:t>
            </a:r>
            <a:r>
              <a:rPr lang="en-US" dirty="0" err="1" smtClean="0"/>
              <a:t>ibadah</a:t>
            </a:r>
            <a:r>
              <a:rPr lang="en-US" dirty="0" smtClean="0"/>
              <a:t> Haji)</a:t>
            </a:r>
            <a:endParaRPr lang="en-US" dirty="0"/>
          </a:p>
        </p:txBody>
      </p:sp>
    </p:spTree>
    <p:extLst>
      <p:ext uri="{BB962C8B-B14F-4D97-AF65-F5344CB8AC3E}">
        <p14:creationId xmlns:p14="http://schemas.microsoft.com/office/powerpoint/2010/main" val="2850738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28600" y="0"/>
            <a:ext cx="8382000" cy="3329076"/>
          </a:xfrm>
          <a:prstGeom prst="rect">
            <a:avLst/>
          </a:prstGeom>
          <a:noFill/>
          <a:ln w="9525">
            <a:noFill/>
            <a:miter lim="800000"/>
            <a:headEnd/>
            <a:tailEnd/>
          </a:ln>
          <a:effectLst/>
        </p:spPr>
        <p:txBody>
          <a:bodyPr vert="horz" wrap="square" lIns="0" tIns="126960" rIns="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600" b="0" i="0" u="none" strike="noStrike" cap="none" normalizeH="0" baseline="0" dirty="0" smtClean="0">
                <a:ln>
                  <a:noFill/>
                </a:ln>
                <a:solidFill>
                  <a:srgbClr val="4F81BD"/>
                </a:solidFill>
                <a:effectLst/>
                <a:latin typeface="Times New Roman" pitchFamily="18" charset="0"/>
                <a:ea typeface="Times New Roman" pitchFamily="18" charset="0"/>
                <a:cs typeface="Times New Roman" pitchFamily="18" charset="0"/>
              </a:rPr>
              <a:t>R</a:t>
            </a:r>
            <a:r>
              <a:rPr kumimoji="0" lang="id-ID" sz="1600" b="0" i="0" u="none" strike="noStrike" cap="none" normalizeH="0" baseline="0" dirty="0" smtClean="0" bmk="">
                <a:ln>
                  <a:noFill/>
                </a:ln>
                <a:solidFill>
                  <a:srgbClr val="4F81BD"/>
                </a:solidFill>
                <a:effectLst/>
                <a:latin typeface="Times New Roman" pitchFamily="18" charset="0"/>
                <a:ea typeface="Times New Roman" pitchFamily="18" charset="0"/>
                <a:cs typeface="Times New Roman" pitchFamily="18" charset="0"/>
              </a:rPr>
              <a:t>adikalisme di Indonesia</a:t>
            </a:r>
            <a:endParaRPr kumimoji="0" lang="id-ID" sz="1600" b="1" i="0"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d-ID"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Survei tahun 2017 dari</a:t>
            </a:r>
            <a:r>
              <a:rPr kumimoji="0" lang="id-ID" sz="1600" b="0" i="0" u="none" strike="noStrike" cap="none" normalizeH="0" baseline="0" dirty="0" smtClean="0">
                <a:ln>
                  <a:noFill/>
                </a:ln>
                <a:solidFill>
                  <a:srgbClr val="000000"/>
                </a:solidFill>
                <a:effectLst/>
                <a:latin typeface="Calibri"/>
                <a:ea typeface="Calibri" pitchFamily="34" charset="0"/>
                <a:cs typeface="Times New Roman" pitchFamily="18" charset="0"/>
              </a:rPr>
              <a:t> </a:t>
            </a:r>
            <a:r>
              <a:rPr kumimoji="0" lang="id-ID"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hlinkClick r:id="rId2"/>
              </a:rPr>
              <a:t>Badan Nasional Penanggulangan Terorisme (BNPT)</a:t>
            </a:r>
            <a:r>
              <a:rPr kumimoji="0" lang="id-ID"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menghasilkan tiga temuan penting soal tingkat radikalisme masyarakat Indonesia </a:t>
            </a:r>
            <a:endPar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Symbol" pitchFamily="18" charset="2"/>
              <a:buChar char=""/>
              <a:tabLst/>
            </a:pPr>
            <a:r>
              <a:rPr kumimoji="0" lang="id-ID"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potensi radikalisme masyarakat Indonesia berada di angka yang perlu diwaspadai yaitu 55,12 poin, dari rentang 0 sampai 100.</a:t>
            </a:r>
            <a:endPar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endParaRPr>
          </a:p>
          <a:p>
            <a:pPr marL="457200" marR="0" lvl="1" indent="0" algn="just" defTabSz="914400" rtl="0" eaLnBrk="0" fontAlgn="base" latinLnBrk="0" hangingPunct="0">
              <a:lnSpc>
                <a:spcPct val="100000"/>
              </a:lnSpc>
              <a:spcBef>
                <a:spcPct val="0"/>
              </a:spcBef>
              <a:spcAft>
                <a:spcPct val="0"/>
              </a:spcAft>
              <a:buClrTx/>
              <a:buSzTx/>
              <a:buFont typeface="Symbol" pitchFamily="18" charset="2"/>
              <a:buChar char=""/>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Symbol" pitchFamily="18" charset="2"/>
              <a:buChar char=""/>
              <a:tabLst/>
            </a:pPr>
            <a:r>
              <a:rPr kumimoji="0" lang="id-ID"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kearifan lokal dan kesejahteraan masyarakat memiliki pengaruh yang signifikan untuk menangkal potensi radikalisme. Sementara aspek pertahanan dan keamanan justru menjadi daya tangkap paling lemah bagi masyarakat.</a:t>
            </a:r>
            <a:endPar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endParaRPr>
          </a:p>
          <a:p>
            <a:pPr marL="457200" marR="0" lvl="1" indent="0" algn="just" defTabSz="914400" rtl="0" eaLnBrk="0" fontAlgn="base" latinLnBrk="0" hangingPunct="0">
              <a:lnSpc>
                <a:spcPct val="100000"/>
              </a:lnSpc>
              <a:spcBef>
                <a:spcPct val="0"/>
              </a:spcBef>
              <a:spcAft>
                <a:spcPct val="0"/>
              </a:spcAft>
              <a:buClrTx/>
              <a:buSzTx/>
              <a:buFont typeface="Symbol" pitchFamily="18" charset="2"/>
              <a:buChar char=""/>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Symbol" pitchFamily="18" charset="2"/>
              <a:buChar char=""/>
              <a:tabLst/>
            </a:pPr>
            <a:r>
              <a:rPr kumimoji="0" lang="id-ID"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Forum Koordinasi Pencegahan Terorisme (FKPT) secara nasional cukup efektif untuk mencegah potensi radikalisme masyarakat.</a:t>
            </a:r>
            <a:endParaRPr kumimoji="0" lang="id-ID" sz="16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27" name="Picture 3" descr="C:\Users\User\Desktop\maha.jpg"/>
          <p:cNvPicPr>
            <a:picLocks noChangeAspect="1" noChangeArrowheads="1"/>
          </p:cNvPicPr>
          <p:nvPr/>
        </p:nvPicPr>
        <p:blipFill>
          <a:blip r:embed="rId3"/>
          <a:srcRect/>
          <a:stretch>
            <a:fillRect/>
          </a:stretch>
        </p:blipFill>
        <p:spPr bwMode="auto">
          <a:xfrm>
            <a:off x="533400" y="3352800"/>
            <a:ext cx="3302000" cy="1981200"/>
          </a:xfrm>
          <a:prstGeom prst="rect">
            <a:avLst/>
          </a:prstGeom>
          <a:noFill/>
        </p:spPr>
      </p:pic>
      <p:pic>
        <p:nvPicPr>
          <p:cNvPr id="1028" name="Picture 4" descr="C:\Users\User\Desktop\images (60).jpeg"/>
          <p:cNvPicPr>
            <a:picLocks noChangeAspect="1" noChangeArrowheads="1"/>
          </p:cNvPicPr>
          <p:nvPr/>
        </p:nvPicPr>
        <p:blipFill>
          <a:blip r:embed="rId4"/>
          <a:srcRect/>
          <a:stretch>
            <a:fillRect/>
          </a:stretch>
        </p:blipFill>
        <p:spPr bwMode="auto">
          <a:xfrm>
            <a:off x="4876800" y="3276600"/>
            <a:ext cx="3262312" cy="2038363"/>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25"/>
                                        </p:tgtEl>
                                        <p:attrNameLst>
                                          <p:attrName>style.visibility</p:attrName>
                                        </p:attrNameLst>
                                      </p:cBhvr>
                                      <p:to>
                                        <p:strVal val="visible"/>
                                      </p:to>
                                    </p:set>
                                    <p:animEffect transition="in" filter="fade">
                                      <p:cBhvr>
                                        <p:cTn id="7" dur="1000"/>
                                        <p:tgtEl>
                                          <p:spTgt spid="1025"/>
                                        </p:tgtEl>
                                      </p:cBhvr>
                                    </p:animEffect>
                                    <p:anim calcmode="lin" valueType="num">
                                      <p:cBhvr>
                                        <p:cTn id="8" dur="1000" fill="hold"/>
                                        <p:tgtEl>
                                          <p:spTgt spid="1025"/>
                                        </p:tgtEl>
                                        <p:attrNameLst>
                                          <p:attrName>ppt_x</p:attrName>
                                        </p:attrNameLst>
                                      </p:cBhvr>
                                      <p:tavLst>
                                        <p:tav tm="0">
                                          <p:val>
                                            <p:strVal val="#ppt_x"/>
                                          </p:val>
                                        </p:tav>
                                        <p:tav tm="100000">
                                          <p:val>
                                            <p:strVal val="#ppt_x"/>
                                          </p:val>
                                        </p:tav>
                                      </p:tavLst>
                                    </p:anim>
                                    <p:anim calcmode="lin" valueType="num">
                                      <p:cBhvr>
                                        <p:cTn id="9" dur="1000" fill="hold"/>
                                        <p:tgtEl>
                                          <p:spTgt spid="102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1027"/>
                                        </p:tgtEl>
                                        <p:attrNameLst>
                                          <p:attrName>style.visibility</p:attrName>
                                        </p:attrNameLst>
                                      </p:cBhvr>
                                      <p:to>
                                        <p:strVal val="visible"/>
                                      </p:to>
                                    </p:set>
                                    <p:anim calcmode="lin" valueType="num">
                                      <p:cBhvr additive="base">
                                        <p:cTn id="14" dur="500" fill="hold"/>
                                        <p:tgtEl>
                                          <p:spTgt spid="1027"/>
                                        </p:tgtEl>
                                        <p:attrNameLst>
                                          <p:attrName>ppt_x</p:attrName>
                                        </p:attrNameLst>
                                      </p:cBhvr>
                                      <p:tavLst>
                                        <p:tav tm="0">
                                          <p:val>
                                            <p:strVal val="#ppt_x"/>
                                          </p:val>
                                        </p:tav>
                                        <p:tav tm="100000">
                                          <p:val>
                                            <p:strVal val="#ppt_x"/>
                                          </p:val>
                                        </p:tav>
                                      </p:tavLst>
                                    </p:anim>
                                    <p:anim calcmode="lin" valueType="num">
                                      <p:cBhvr additive="base">
                                        <p:cTn id="15" dur="500" fill="hold"/>
                                        <p:tgtEl>
                                          <p:spTgt spid="1027"/>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nodeType="clickEffect">
                                  <p:stCondLst>
                                    <p:cond delay="0"/>
                                  </p:stCondLst>
                                  <p:childTnLst>
                                    <p:set>
                                      <p:cBhvr>
                                        <p:cTn id="19" dur="1" fill="hold">
                                          <p:stCondLst>
                                            <p:cond delay="0"/>
                                          </p:stCondLst>
                                        </p:cTn>
                                        <p:tgtEl>
                                          <p:spTgt spid="1028"/>
                                        </p:tgtEl>
                                        <p:attrNameLst>
                                          <p:attrName>style.visibility</p:attrName>
                                        </p:attrNameLst>
                                      </p:cBhvr>
                                      <p:to>
                                        <p:strVal val="visible"/>
                                      </p:to>
                                    </p:set>
                                    <p:animEffect transition="in" filter="circle(in)">
                                      <p:cBhvr>
                                        <p:cTn id="20" dur="20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Pendekatan</a:t>
            </a:r>
            <a:r>
              <a:rPr lang="en-US" dirty="0" smtClean="0"/>
              <a:t> </a:t>
            </a:r>
            <a:r>
              <a:rPr lang="en-US" dirty="0" err="1" smtClean="0"/>
              <a:t>dalam</a:t>
            </a:r>
            <a:r>
              <a:rPr lang="en-US" dirty="0" smtClean="0"/>
              <a:t> proses </a:t>
            </a:r>
            <a:r>
              <a:rPr lang="en-US" dirty="0" err="1" smtClean="0"/>
              <a:t>deradikalisasi</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smtClean="0"/>
              <a:t>Pendekatan</a:t>
            </a:r>
            <a:r>
              <a:rPr lang="en-US" dirty="0" smtClean="0"/>
              <a:t> hard power : </a:t>
            </a:r>
            <a:r>
              <a:rPr lang="en-US" dirty="0" err="1" smtClean="0"/>
              <a:t>cara</a:t>
            </a:r>
            <a:r>
              <a:rPr lang="en-US" dirty="0" smtClean="0"/>
              <a:t> </a:t>
            </a:r>
            <a:r>
              <a:rPr lang="en-US" dirty="0" err="1" smtClean="0"/>
              <a:t>represif</a:t>
            </a:r>
            <a:r>
              <a:rPr lang="en-US" dirty="0" smtClean="0"/>
              <a:t> </a:t>
            </a:r>
            <a:r>
              <a:rPr lang="en-US" dirty="0" err="1" smtClean="0"/>
              <a:t>melalui</a:t>
            </a:r>
            <a:r>
              <a:rPr lang="en-US" dirty="0" smtClean="0"/>
              <a:t> </a:t>
            </a:r>
            <a:r>
              <a:rPr lang="en-US" dirty="0" err="1" smtClean="0"/>
              <a:t>perundang-undangan</a:t>
            </a:r>
            <a:r>
              <a:rPr lang="en-US" dirty="0" smtClean="0"/>
              <a:t>, </a:t>
            </a:r>
            <a:r>
              <a:rPr lang="en-US" dirty="0" err="1" smtClean="0"/>
              <a:t>kekuatan</a:t>
            </a:r>
            <a:r>
              <a:rPr lang="en-US" dirty="0" smtClean="0"/>
              <a:t> </a:t>
            </a:r>
            <a:r>
              <a:rPr lang="en-US" dirty="0" err="1" smtClean="0"/>
              <a:t>militer</a:t>
            </a:r>
            <a:r>
              <a:rPr lang="en-US" dirty="0" smtClean="0"/>
              <a:t> (TNI/POLRI).</a:t>
            </a:r>
          </a:p>
          <a:p>
            <a:r>
              <a:rPr lang="en-US" dirty="0" err="1" smtClean="0"/>
              <a:t>Pendekatan</a:t>
            </a:r>
            <a:r>
              <a:rPr lang="en-US" dirty="0" smtClean="0"/>
              <a:t> soft power: </a:t>
            </a:r>
            <a:r>
              <a:rPr lang="en-US" dirty="0" err="1" smtClean="0"/>
              <a:t>cara</a:t>
            </a:r>
            <a:r>
              <a:rPr lang="en-US" dirty="0" smtClean="0"/>
              <a:t> </a:t>
            </a:r>
            <a:r>
              <a:rPr lang="en-US" dirty="0" err="1" smtClean="0"/>
              <a:t>preventif</a:t>
            </a:r>
            <a:r>
              <a:rPr lang="en-US" dirty="0" smtClean="0"/>
              <a:t>, disengagement/</a:t>
            </a:r>
            <a:r>
              <a:rPr lang="en-US" dirty="0" err="1" smtClean="0"/>
              <a:t>pemutusan</a:t>
            </a:r>
            <a:r>
              <a:rPr lang="en-US" dirty="0" smtClean="0"/>
              <a:t> </a:t>
            </a:r>
            <a:r>
              <a:rPr lang="en-US" dirty="0" err="1" smtClean="0"/>
              <a:t>dan</a:t>
            </a:r>
            <a:r>
              <a:rPr lang="en-US" dirty="0" smtClean="0"/>
              <a:t> </a:t>
            </a:r>
            <a:r>
              <a:rPr lang="en-US" dirty="0" err="1" smtClean="0"/>
              <a:t>deideologi</a:t>
            </a:r>
            <a:r>
              <a:rPr lang="en-US" dirty="0" smtClean="0"/>
              <a:t>. </a:t>
            </a:r>
            <a:r>
              <a:rPr lang="en-US" dirty="0" err="1" smtClean="0"/>
              <a:t>Pemutusan</a:t>
            </a:r>
            <a:r>
              <a:rPr lang="en-US" dirty="0" smtClean="0"/>
              <a:t> </a:t>
            </a:r>
            <a:r>
              <a:rPr lang="en-US" dirty="0" err="1" smtClean="0"/>
              <a:t>dengan</a:t>
            </a:r>
            <a:r>
              <a:rPr lang="en-US" dirty="0" smtClean="0"/>
              <a:t> </a:t>
            </a:r>
            <a:r>
              <a:rPr lang="en-US" dirty="0" err="1" smtClean="0"/>
              <a:t>jaringan</a:t>
            </a:r>
            <a:r>
              <a:rPr lang="en-US" dirty="0" smtClean="0"/>
              <a:t> </a:t>
            </a:r>
            <a:r>
              <a:rPr lang="en-US" dirty="0" err="1" smtClean="0"/>
              <a:t>kelompok</a:t>
            </a:r>
            <a:r>
              <a:rPr lang="en-US" dirty="0" smtClean="0"/>
              <a:t> </a:t>
            </a:r>
            <a:r>
              <a:rPr lang="en-US" dirty="0" err="1" smtClean="0"/>
              <a:t>radikal</a:t>
            </a:r>
            <a:r>
              <a:rPr lang="en-US" dirty="0" smtClean="0"/>
              <a:t> </a:t>
            </a:r>
            <a:r>
              <a:rPr lang="en-US" dirty="0" err="1" smtClean="0"/>
              <a:t>dan</a:t>
            </a:r>
            <a:r>
              <a:rPr lang="en-US" dirty="0" smtClean="0"/>
              <a:t> </a:t>
            </a:r>
            <a:r>
              <a:rPr lang="en-US" dirty="0" err="1" smtClean="0"/>
              <a:t>reorientasi</a:t>
            </a:r>
            <a:r>
              <a:rPr lang="en-US" dirty="0" smtClean="0"/>
              <a:t> </a:t>
            </a:r>
            <a:r>
              <a:rPr lang="en-US" dirty="0" err="1" smtClean="0"/>
              <a:t>diri</a:t>
            </a:r>
            <a:r>
              <a:rPr lang="en-US" dirty="0" smtClean="0"/>
              <a:t> </a:t>
            </a:r>
            <a:r>
              <a:rPr lang="en-US" dirty="0" err="1" smtClean="0"/>
              <a:t>melalui</a:t>
            </a:r>
            <a:r>
              <a:rPr lang="en-US" dirty="0" smtClean="0"/>
              <a:t> </a:t>
            </a:r>
            <a:r>
              <a:rPr lang="en-US" dirty="0" err="1" smtClean="0"/>
              <a:t>perubahan</a:t>
            </a:r>
            <a:r>
              <a:rPr lang="en-US" dirty="0" smtClean="0"/>
              <a:t> social </a:t>
            </a:r>
            <a:r>
              <a:rPr lang="en-US" dirty="0" err="1" smtClean="0"/>
              <a:t>kognitif</a:t>
            </a:r>
            <a:r>
              <a:rPr lang="en-US" dirty="0" smtClean="0"/>
              <a:t> </a:t>
            </a:r>
            <a:r>
              <a:rPr lang="en-US" dirty="0" err="1" smtClean="0"/>
              <a:t>sehingga</a:t>
            </a:r>
            <a:r>
              <a:rPr lang="en-US" dirty="0" smtClean="0"/>
              <a:t> </a:t>
            </a:r>
            <a:r>
              <a:rPr lang="en-US" dirty="0" err="1" smtClean="0"/>
              <a:t>mereka</a:t>
            </a:r>
            <a:r>
              <a:rPr lang="en-US" dirty="0" smtClean="0"/>
              <a:t> </a:t>
            </a:r>
            <a:r>
              <a:rPr lang="en-US" dirty="0" err="1" smtClean="0"/>
              <a:t>meninggalkan</a:t>
            </a:r>
            <a:r>
              <a:rPr lang="en-US" dirty="0" smtClean="0"/>
              <a:t> </a:t>
            </a:r>
            <a:r>
              <a:rPr lang="en-US" dirty="0" err="1" smtClean="0"/>
              <a:t>norma</a:t>
            </a:r>
            <a:r>
              <a:rPr lang="en-US" dirty="0" smtClean="0"/>
              <a:t>, </a:t>
            </a:r>
            <a:r>
              <a:rPr lang="en-US" dirty="0" err="1" smtClean="0"/>
              <a:t>nilai</a:t>
            </a:r>
            <a:r>
              <a:rPr lang="en-US" dirty="0" smtClean="0"/>
              <a:t>, </a:t>
            </a:r>
            <a:r>
              <a:rPr lang="en-US" dirty="0" err="1" smtClean="0"/>
              <a:t>aspirasi</a:t>
            </a:r>
            <a:r>
              <a:rPr lang="en-US" dirty="0" smtClean="0"/>
              <a:t> </a:t>
            </a:r>
            <a:r>
              <a:rPr lang="en-US" dirty="0" err="1" smtClean="0"/>
              <a:t>dan</a:t>
            </a:r>
            <a:r>
              <a:rPr lang="en-US" dirty="0" smtClean="0"/>
              <a:t> </a:t>
            </a:r>
            <a:r>
              <a:rPr lang="en-US" dirty="0" err="1" smtClean="0"/>
              <a:t>perilaku</a:t>
            </a:r>
            <a:r>
              <a:rPr lang="en-US" dirty="0" smtClean="0"/>
              <a:t> yang </a:t>
            </a:r>
            <a:r>
              <a:rPr lang="en-US" dirty="0" err="1" smtClean="0"/>
              <a:t>diikuti</a:t>
            </a:r>
            <a:r>
              <a:rPr lang="en-US" dirty="0" smtClean="0"/>
              <a:t> </a:t>
            </a:r>
            <a:r>
              <a:rPr lang="en-US" dirty="0" err="1" smtClean="0"/>
              <a:t>sebelumnya</a:t>
            </a:r>
            <a:r>
              <a:rPr lang="en-US" dirty="0" smtClean="0"/>
              <a:t> </a:t>
            </a:r>
            <a:r>
              <a:rPr lang="en-US" dirty="0" err="1" smtClean="0"/>
              <a:t>menuju</a:t>
            </a:r>
            <a:r>
              <a:rPr lang="en-US" dirty="0" smtClean="0"/>
              <a:t> </a:t>
            </a:r>
            <a:r>
              <a:rPr lang="en-US" dirty="0" err="1" smtClean="0"/>
              <a:t>norma</a:t>
            </a:r>
            <a:r>
              <a:rPr lang="en-US" dirty="0" smtClean="0"/>
              <a:t> Pancasila.</a:t>
            </a:r>
            <a:endParaRPr lang="en-US" dirty="0"/>
          </a:p>
        </p:txBody>
      </p:sp>
    </p:spTree>
    <p:extLst>
      <p:ext uri="{BB962C8B-B14F-4D97-AF65-F5344CB8AC3E}">
        <p14:creationId xmlns:p14="http://schemas.microsoft.com/office/powerpoint/2010/main" val="1666990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457200" y="304800"/>
            <a:ext cx="6445675" cy="620642"/>
          </a:xfrm>
          <a:prstGeom prst="rect">
            <a:avLst/>
          </a:prstGeom>
          <a:noFill/>
          <a:ln w="9525">
            <a:noFill/>
            <a:miter lim="800000"/>
            <a:headEnd/>
            <a:tailEnd/>
          </a:ln>
          <a:effectLst/>
        </p:spPr>
        <p:txBody>
          <a:bodyPr vert="horz" wrap="none" lIns="0" tIns="12696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600" b="0" i="0" u="none" strike="noStrike" cap="none" normalizeH="0" baseline="0" dirty="0" smtClean="0">
                <a:ln>
                  <a:noFill/>
                </a:ln>
                <a:solidFill>
                  <a:srgbClr val="4F81BD"/>
                </a:solidFill>
                <a:effectLst/>
                <a:latin typeface="Times New Roman" pitchFamily="18" charset="0"/>
                <a:ea typeface="Times New Roman" pitchFamily="18" charset="0"/>
                <a:cs typeface="Times New Roman" pitchFamily="18" charset="0"/>
              </a:rPr>
              <a:t>M</a:t>
            </a:r>
            <a:r>
              <a:rPr kumimoji="0" lang="id-ID" sz="1600" b="0" i="0" u="none" strike="noStrike" cap="none" normalizeH="0" baseline="0" dirty="0" smtClean="0" bmk="">
                <a:ln>
                  <a:noFill/>
                </a:ln>
                <a:solidFill>
                  <a:srgbClr val="4F81BD"/>
                </a:solidFill>
                <a:effectLst/>
                <a:latin typeface="Times New Roman" pitchFamily="18" charset="0"/>
                <a:ea typeface="Times New Roman" pitchFamily="18" charset="0"/>
                <a:cs typeface="Times New Roman" pitchFamily="18" charset="0"/>
              </a:rPr>
              <a:t>engatasi radikalisme dan intoleransi di Indonesia</a:t>
            </a:r>
            <a:endParaRPr kumimoji="0" lang="id-ID" sz="1600" b="1" i="0"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d-ID" sz="16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Dewan Pembina Nurcholish Madjid Society (NCMS), Omi Komaria Madjid : </a:t>
            </a:r>
            <a:endParaRPr kumimoji="0" lang="id-ID"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381000" y="1219201"/>
            <a:ext cx="3962400" cy="1477328"/>
          </a:xfrm>
          <a:prstGeom prst="rect">
            <a:avLst/>
          </a:prstGeom>
        </p:spPr>
        <p:txBody>
          <a:bodyPr wrap="square">
            <a:spAutoFit/>
          </a:bodyPr>
          <a:lstStyle/>
          <a:p>
            <a:r>
              <a:rPr lang="en-US" dirty="0" smtClean="0"/>
              <a:t>1. </a:t>
            </a:r>
            <a:r>
              <a:rPr lang="id-ID" dirty="0" smtClean="0"/>
              <a:t>Masyarakat pemeluk agama di Indonesia harus kembali pada ajaran agamanya masing-masing, yang mengajarkan kebaikan dan cinta kasih dalam hidup di dunia. </a:t>
            </a:r>
            <a:endParaRPr lang="en-US" dirty="0"/>
          </a:p>
        </p:txBody>
      </p:sp>
      <p:sp>
        <p:nvSpPr>
          <p:cNvPr id="18434" name="Rectangle 2"/>
          <p:cNvSpPr>
            <a:spLocks noChangeArrowheads="1"/>
          </p:cNvSpPr>
          <p:nvPr/>
        </p:nvSpPr>
        <p:spPr bwMode="auto">
          <a:xfrm>
            <a:off x="4495800" y="2362200"/>
            <a:ext cx="41910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2. </a:t>
            </a:r>
            <a:r>
              <a:rPr kumimoji="0" lang="id-ID"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belajar agama secara benar, dengan tuntunan pemuka agama atau ulama yang terpercaya keilmuannya.</a:t>
            </a:r>
            <a:endParaRPr kumimoji="0" lang="id-ID"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609600" y="4114800"/>
            <a:ext cx="4572000" cy="2308324"/>
          </a:xfrm>
          <a:prstGeom prst="rect">
            <a:avLst/>
          </a:prstGeom>
        </p:spPr>
        <p:txBody>
          <a:bodyPr>
            <a:spAutoFit/>
          </a:bodyPr>
          <a:lstStyle/>
          <a:p>
            <a:r>
              <a:rPr lang="en-US" dirty="0" smtClean="0"/>
              <a:t>3. </a:t>
            </a:r>
            <a:r>
              <a:rPr lang="id-ID" dirty="0" smtClean="0"/>
              <a:t>Kebhinnekaan </a:t>
            </a:r>
            <a:r>
              <a:rPr lang="id-ID" dirty="0"/>
              <a:t>itu secara positif harus diterima bahwa Bhineka Tunggal Ika adalah anugerah dari Tuhan. Dikarenakan hal tersebut merupakan anugerah dari Tuhan, itu kita jangan mengingkari dan apalagi melawan, karena kalau mengingkari atau melawan, berarti mengingkari atau melawan kehendak Tuhan itu. </a:t>
            </a:r>
            <a:endParaRPr lang="en-US" dirty="0"/>
          </a:p>
        </p:txBody>
      </p:sp>
      <p:pic>
        <p:nvPicPr>
          <p:cNvPr id="18435" name="Picture 3" descr="C:\Users\User\Desktop\images-11.jpg"/>
          <p:cNvPicPr>
            <a:picLocks noChangeAspect="1" noChangeArrowheads="1"/>
          </p:cNvPicPr>
          <p:nvPr/>
        </p:nvPicPr>
        <p:blipFill>
          <a:blip r:embed="rId2"/>
          <a:srcRect/>
          <a:stretch>
            <a:fillRect/>
          </a:stretch>
        </p:blipFill>
        <p:spPr bwMode="auto">
          <a:xfrm>
            <a:off x="5410200" y="3962400"/>
            <a:ext cx="3453843" cy="1752600"/>
          </a:xfrm>
          <a:prstGeom prst="rect">
            <a:avLst/>
          </a:prstGeom>
          <a:noFill/>
        </p:spPr>
      </p:pic>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8433"/>
                                        </p:tgtEl>
                                        <p:attrNameLst>
                                          <p:attrName>style.visibility</p:attrName>
                                        </p:attrNameLst>
                                      </p:cBhvr>
                                      <p:to>
                                        <p:strVal val="visible"/>
                                      </p:to>
                                    </p:set>
                                    <p:animEffect transition="in" filter="fade">
                                      <p:cBhvr>
                                        <p:cTn id="7" dur="1000"/>
                                        <p:tgtEl>
                                          <p:spTgt spid="18433"/>
                                        </p:tgtEl>
                                      </p:cBhvr>
                                    </p:animEffect>
                                    <p:anim calcmode="lin" valueType="num">
                                      <p:cBhvr>
                                        <p:cTn id="8" dur="1000" fill="hold"/>
                                        <p:tgtEl>
                                          <p:spTgt spid="18433"/>
                                        </p:tgtEl>
                                        <p:attrNameLst>
                                          <p:attrName>ppt_x</p:attrName>
                                        </p:attrNameLst>
                                      </p:cBhvr>
                                      <p:tavLst>
                                        <p:tav tm="0">
                                          <p:val>
                                            <p:strVal val="#ppt_x"/>
                                          </p:val>
                                        </p:tav>
                                        <p:tav tm="100000">
                                          <p:val>
                                            <p:strVal val="#ppt_x"/>
                                          </p:val>
                                        </p:tav>
                                      </p:tavLst>
                                    </p:anim>
                                    <p:anim calcmode="lin" valueType="num">
                                      <p:cBhvr>
                                        <p:cTn id="9" dur="1000" fill="hold"/>
                                        <p:tgtEl>
                                          <p:spTgt spid="1843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barn(inVertical)">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18434"/>
                                        </p:tgtEl>
                                        <p:attrNameLst>
                                          <p:attrName>style.visibility</p:attrName>
                                        </p:attrNameLst>
                                      </p:cBhvr>
                                      <p:to>
                                        <p:strVal val="visible"/>
                                      </p:to>
                                    </p:set>
                                    <p:animEffect transition="in" filter="wheel(1)">
                                      <p:cBhvr>
                                        <p:cTn id="19" dur="2000"/>
                                        <p:tgtEl>
                                          <p:spTgt spid="18434"/>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additive="base">
                                        <p:cTn id="24" dur="500" fill="hold"/>
                                        <p:tgtEl>
                                          <p:spTgt spid="5"/>
                                        </p:tgtEl>
                                        <p:attrNameLst>
                                          <p:attrName>ppt_x</p:attrName>
                                        </p:attrNameLst>
                                      </p:cBhvr>
                                      <p:tavLst>
                                        <p:tav tm="0">
                                          <p:val>
                                            <p:strVal val="#ppt_x"/>
                                          </p:val>
                                        </p:tav>
                                        <p:tav tm="100000">
                                          <p:val>
                                            <p:strVal val="#ppt_x"/>
                                          </p:val>
                                        </p:tav>
                                      </p:tavLst>
                                    </p:anim>
                                    <p:anim calcmode="lin" valueType="num">
                                      <p:cBhvr additive="base">
                                        <p:cTn id="2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18435"/>
                                        </p:tgtEl>
                                        <p:attrNameLst>
                                          <p:attrName>style.visibility</p:attrName>
                                        </p:attrNameLst>
                                      </p:cBhvr>
                                      <p:to>
                                        <p:strVal val="visible"/>
                                      </p:to>
                                    </p:set>
                                    <p:animEffect transition="in" filter="fade">
                                      <p:cBhvr>
                                        <p:cTn id="30" dur="1000"/>
                                        <p:tgtEl>
                                          <p:spTgt spid="18435"/>
                                        </p:tgtEl>
                                      </p:cBhvr>
                                    </p:animEffect>
                                    <p:anim calcmode="lin" valueType="num">
                                      <p:cBhvr>
                                        <p:cTn id="31" dur="1000" fill="hold"/>
                                        <p:tgtEl>
                                          <p:spTgt spid="18435"/>
                                        </p:tgtEl>
                                        <p:attrNameLst>
                                          <p:attrName>ppt_x</p:attrName>
                                        </p:attrNameLst>
                                      </p:cBhvr>
                                      <p:tavLst>
                                        <p:tav tm="0">
                                          <p:val>
                                            <p:strVal val="#ppt_x"/>
                                          </p:val>
                                        </p:tav>
                                        <p:tav tm="100000">
                                          <p:val>
                                            <p:strVal val="#ppt_x"/>
                                          </p:val>
                                        </p:tav>
                                      </p:tavLst>
                                    </p:anim>
                                    <p:anim calcmode="lin" valueType="num">
                                      <p:cBhvr>
                                        <p:cTn id="32" dur="1000" fill="hold"/>
                                        <p:tgtEl>
                                          <p:spTgt spid="184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3" grpId="0"/>
      <p:bldP spid="3" grpId="0"/>
      <p:bldP spid="18434"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457200"/>
            <a:ext cx="8534400" cy="646331"/>
          </a:xfrm>
          <a:prstGeom prst="rect">
            <a:avLst/>
          </a:prstGeom>
        </p:spPr>
        <p:txBody>
          <a:bodyPr wrap="square">
            <a:spAutoFit/>
          </a:bodyPr>
          <a:lstStyle/>
          <a:p>
            <a:r>
              <a:rPr lang="id-ID" dirty="0" smtClean="0"/>
              <a:t>Konsep</a:t>
            </a:r>
            <a:r>
              <a:rPr lang="en-US" dirty="0" smtClean="0"/>
              <a:t> </a:t>
            </a:r>
            <a:r>
              <a:rPr lang="en-US" dirty="0" err="1" smtClean="0"/>
              <a:t>radikalisme</a:t>
            </a:r>
            <a:r>
              <a:rPr lang="en-US" dirty="0" smtClean="0"/>
              <a:t> </a:t>
            </a:r>
            <a:r>
              <a:rPr lang="id-ID" dirty="0" smtClean="0"/>
              <a:t>menyebar </a:t>
            </a:r>
            <a:r>
              <a:rPr lang="id-ID" dirty="0"/>
              <a:t>dari Glorious Revolution Inggris pasca-1688 yang progresif ke masa Pencerahan di Prancis pada abad ke-18, dan mencapai Jerman pada abad ke-19.</a:t>
            </a:r>
            <a:endParaRPr lang="en-US" dirty="0"/>
          </a:p>
        </p:txBody>
      </p:sp>
      <p:sp>
        <p:nvSpPr>
          <p:cNvPr id="5" name="Rectangle 4"/>
          <p:cNvSpPr/>
          <p:nvPr/>
        </p:nvSpPr>
        <p:spPr>
          <a:xfrm>
            <a:off x="381000" y="1600200"/>
            <a:ext cx="5867400" cy="646331"/>
          </a:xfrm>
          <a:prstGeom prst="rect">
            <a:avLst/>
          </a:prstGeom>
        </p:spPr>
        <p:txBody>
          <a:bodyPr wrap="square">
            <a:spAutoFit/>
          </a:bodyPr>
          <a:lstStyle/>
          <a:p>
            <a:r>
              <a:rPr lang="id-ID" dirty="0"/>
              <a:t>Pada waktu itu, sebagian besar radikalisme adalah anti-klerus (rohaniawan), anti-monarkis, dan pasti pro-demokrasi. </a:t>
            </a:r>
            <a:endParaRPr lang="en-US" dirty="0"/>
          </a:p>
        </p:txBody>
      </p:sp>
      <p:sp>
        <p:nvSpPr>
          <p:cNvPr id="15362" name="Rectangle 2"/>
          <p:cNvSpPr>
            <a:spLocks noChangeArrowheads="1"/>
          </p:cNvSpPr>
          <p:nvPr/>
        </p:nvSpPr>
        <p:spPr bwMode="auto">
          <a:xfrm>
            <a:off x="533400" y="2590800"/>
            <a:ext cx="76962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Atas dasar temuan yang berasal dari penggunaan dua metodologi (Koselleck dan Sartori), definisi konsensus akademik tentang radikalisme dapat disimpulkan:</a:t>
            </a:r>
            <a:endParaRPr kumimoji="0" lang="id-ID"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7"/>
          <p:cNvSpPr/>
          <p:nvPr/>
        </p:nvSpPr>
        <p:spPr>
          <a:xfrm>
            <a:off x="304800" y="3733800"/>
            <a:ext cx="4572000" cy="1754326"/>
          </a:xfrm>
          <a:prstGeom prst="rect">
            <a:avLst/>
          </a:prstGeom>
        </p:spPr>
        <p:txBody>
          <a:bodyPr>
            <a:spAutoFit/>
          </a:bodyPr>
          <a:lstStyle/>
          <a:p>
            <a:r>
              <a:rPr lang="id-ID" dirty="0"/>
              <a:t>Radikalisme mengacu pada doktrin politik yang dianut oleh gerakan sosial-politik yang mendukung kebebasan individu dan kolektif, dan pembebasan dari pemerintahan rezim otoriter dan masyarakat yang terstruktur secara hierarkis.</a:t>
            </a:r>
            <a:endParaRPr lang="en-US" dirty="0"/>
          </a:p>
        </p:txBody>
      </p:sp>
      <p:sp>
        <p:nvSpPr>
          <p:cNvPr id="9" name="Rectangle 8"/>
          <p:cNvSpPr/>
          <p:nvPr/>
        </p:nvSpPr>
        <p:spPr>
          <a:xfrm>
            <a:off x="4572000" y="5029200"/>
            <a:ext cx="4572000" cy="1477328"/>
          </a:xfrm>
          <a:prstGeom prst="rect">
            <a:avLst/>
          </a:prstGeom>
        </p:spPr>
        <p:txBody>
          <a:bodyPr>
            <a:spAutoFit/>
          </a:bodyPr>
          <a:lstStyle/>
          <a:p>
            <a:r>
              <a:rPr lang="id-ID" dirty="0"/>
              <a:t>kaum radikal sering digambarkan sebagai kekerasan; tetapi ini hanya sebagian benar, karena radikalisme cenderung dikaitkan secara historis lebih dengan reformisme progresif daripada dengan ekstremisme utopis</a:t>
            </a:r>
            <a:endParaRPr lang="en-US" dirty="0"/>
          </a:p>
        </p:txBody>
      </p:sp>
      <p:pic>
        <p:nvPicPr>
          <p:cNvPr id="15363" name="Picture 3"/>
          <p:cNvPicPr>
            <a:picLocks noChangeAspect="1" noChangeArrowheads="1"/>
          </p:cNvPicPr>
          <p:nvPr/>
        </p:nvPicPr>
        <p:blipFill>
          <a:blip r:embed="rId2"/>
          <a:srcRect/>
          <a:stretch>
            <a:fillRect/>
          </a:stretch>
        </p:blipFill>
        <p:spPr bwMode="auto">
          <a:xfrm>
            <a:off x="5334000" y="3352800"/>
            <a:ext cx="3360611" cy="1752600"/>
          </a:xfrm>
          <a:prstGeom prst="rect">
            <a:avLst/>
          </a:prstGeom>
          <a:noFill/>
          <a:ln w="9525">
            <a:noFill/>
            <a:miter lim="800000"/>
            <a:headEnd/>
            <a:tailEnd/>
          </a:ln>
          <a:effectLst/>
        </p:spPr>
      </p:pic>
      <p:pic>
        <p:nvPicPr>
          <p:cNvPr id="15364" name="Picture 4"/>
          <p:cNvPicPr>
            <a:picLocks noChangeAspect="1" noChangeArrowheads="1"/>
          </p:cNvPicPr>
          <p:nvPr/>
        </p:nvPicPr>
        <p:blipFill>
          <a:blip r:embed="rId3"/>
          <a:srcRect/>
          <a:stretch>
            <a:fillRect/>
          </a:stretch>
        </p:blipFill>
        <p:spPr bwMode="auto">
          <a:xfrm>
            <a:off x="6553200" y="1143000"/>
            <a:ext cx="1944536" cy="1447800"/>
          </a:xfrm>
          <a:prstGeom prst="rect">
            <a:avLst/>
          </a:prstGeom>
          <a:noFill/>
          <a:ln w="9525">
            <a:noFill/>
            <a:miter lim="800000"/>
            <a:headEnd/>
            <a:tailEnd/>
          </a:ln>
          <a:effectLst/>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inVertical)">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nodeType="clickEffect">
                                  <p:stCondLst>
                                    <p:cond delay="0"/>
                                  </p:stCondLst>
                                  <p:childTnLst>
                                    <p:set>
                                      <p:cBhvr>
                                        <p:cTn id="18" dur="1" fill="hold">
                                          <p:stCondLst>
                                            <p:cond delay="0"/>
                                          </p:stCondLst>
                                        </p:cTn>
                                        <p:tgtEl>
                                          <p:spTgt spid="15364"/>
                                        </p:tgtEl>
                                        <p:attrNameLst>
                                          <p:attrName>style.visibility</p:attrName>
                                        </p:attrNameLst>
                                      </p:cBhvr>
                                      <p:to>
                                        <p:strVal val="visible"/>
                                      </p:to>
                                    </p:set>
                                    <p:animEffect transition="in" filter="wheel(1)">
                                      <p:cBhvr>
                                        <p:cTn id="19" dur="2000"/>
                                        <p:tgtEl>
                                          <p:spTgt spid="15364"/>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15362"/>
                                        </p:tgtEl>
                                        <p:attrNameLst>
                                          <p:attrName>style.visibility</p:attrName>
                                        </p:attrNameLst>
                                      </p:cBhvr>
                                      <p:to>
                                        <p:strVal val="visible"/>
                                      </p:to>
                                    </p:set>
                                    <p:animEffect transition="in" filter="barn(inVertical)">
                                      <p:cBhvr>
                                        <p:cTn id="24" dur="500"/>
                                        <p:tgtEl>
                                          <p:spTgt spid="15362"/>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1000"/>
                                        <p:tgtEl>
                                          <p:spTgt spid="8"/>
                                        </p:tgtEl>
                                      </p:cBhvr>
                                    </p:animEffect>
                                    <p:anim calcmode="lin" valueType="num">
                                      <p:cBhvr>
                                        <p:cTn id="30" dur="1000" fill="hold"/>
                                        <p:tgtEl>
                                          <p:spTgt spid="8"/>
                                        </p:tgtEl>
                                        <p:attrNameLst>
                                          <p:attrName>ppt_x</p:attrName>
                                        </p:attrNameLst>
                                      </p:cBhvr>
                                      <p:tavLst>
                                        <p:tav tm="0">
                                          <p:val>
                                            <p:strVal val="#ppt_x"/>
                                          </p:val>
                                        </p:tav>
                                        <p:tav tm="100000">
                                          <p:val>
                                            <p:strVal val="#ppt_x"/>
                                          </p:val>
                                        </p:tav>
                                      </p:tavLst>
                                    </p:anim>
                                    <p:anim calcmode="lin" valueType="num">
                                      <p:cBhvr>
                                        <p:cTn id="3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fade">
                                      <p:cBhvr>
                                        <p:cTn id="36" dur="1000"/>
                                        <p:tgtEl>
                                          <p:spTgt spid="9"/>
                                        </p:tgtEl>
                                      </p:cBhvr>
                                    </p:animEffect>
                                    <p:anim calcmode="lin" valueType="num">
                                      <p:cBhvr>
                                        <p:cTn id="37" dur="1000" fill="hold"/>
                                        <p:tgtEl>
                                          <p:spTgt spid="9"/>
                                        </p:tgtEl>
                                        <p:attrNameLst>
                                          <p:attrName>ppt_x</p:attrName>
                                        </p:attrNameLst>
                                      </p:cBhvr>
                                      <p:tavLst>
                                        <p:tav tm="0">
                                          <p:val>
                                            <p:strVal val="#ppt_x"/>
                                          </p:val>
                                        </p:tav>
                                        <p:tav tm="100000">
                                          <p:val>
                                            <p:strVal val="#ppt_x"/>
                                          </p:val>
                                        </p:tav>
                                      </p:tavLst>
                                    </p:anim>
                                    <p:anim calcmode="lin" valueType="num">
                                      <p:cBhvr>
                                        <p:cTn id="3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6" presetClass="entr" presetSubtype="16" fill="hold" nodeType="clickEffect">
                                  <p:stCondLst>
                                    <p:cond delay="0"/>
                                  </p:stCondLst>
                                  <p:childTnLst>
                                    <p:set>
                                      <p:cBhvr>
                                        <p:cTn id="42" dur="1" fill="hold">
                                          <p:stCondLst>
                                            <p:cond delay="0"/>
                                          </p:stCondLst>
                                        </p:cTn>
                                        <p:tgtEl>
                                          <p:spTgt spid="15363"/>
                                        </p:tgtEl>
                                        <p:attrNameLst>
                                          <p:attrName>style.visibility</p:attrName>
                                        </p:attrNameLst>
                                      </p:cBhvr>
                                      <p:to>
                                        <p:strVal val="visible"/>
                                      </p:to>
                                    </p:set>
                                    <p:animEffect transition="in" filter="circle(in)">
                                      <p:cBhvr>
                                        <p:cTn id="43" dur="2000"/>
                                        <p:tgtEl>
                                          <p:spTgt spid="153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5362" grpId="0"/>
      <p:bldP spid="8"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381000" y="228600"/>
            <a:ext cx="5714065"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Perbedaan utama antara Radikalisme dan Ekstremisme</a:t>
            </a:r>
            <a:endParaRPr kumimoji="0" lang="id-ID"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228600" y="609600"/>
            <a:ext cx="4572000" cy="1754326"/>
          </a:xfrm>
          <a:prstGeom prst="rect">
            <a:avLst/>
          </a:prstGeom>
        </p:spPr>
        <p:txBody>
          <a:bodyPr>
            <a:spAutoFit/>
          </a:bodyPr>
          <a:lstStyle/>
          <a:p>
            <a:r>
              <a:rPr lang="en-US" dirty="0" smtClean="0"/>
              <a:t>1. </a:t>
            </a:r>
            <a:r>
              <a:rPr lang="id-ID" dirty="0" smtClean="0"/>
              <a:t>Gerakan </a:t>
            </a:r>
            <a:r>
              <a:rPr lang="id-ID" dirty="0"/>
              <a:t>radikal cenderung menggunakan kekerasan politik secara pragmatis dan berdasarkan selektif, sementara gerakan ekstremis menganggap kekerasan terhadap musuh-musuh mereka sebagai bentuk tindakan politik yang sah</a:t>
            </a:r>
            <a:endParaRPr lang="en-US" dirty="0"/>
          </a:p>
        </p:txBody>
      </p:sp>
      <p:sp>
        <p:nvSpPr>
          <p:cNvPr id="4" name="Rectangle 3"/>
          <p:cNvSpPr/>
          <p:nvPr/>
        </p:nvSpPr>
        <p:spPr>
          <a:xfrm>
            <a:off x="304800" y="2438400"/>
            <a:ext cx="3886200" cy="646331"/>
          </a:xfrm>
          <a:prstGeom prst="rect">
            <a:avLst/>
          </a:prstGeom>
        </p:spPr>
        <p:txBody>
          <a:bodyPr wrap="square">
            <a:spAutoFit/>
          </a:bodyPr>
          <a:lstStyle/>
          <a:p>
            <a:r>
              <a:rPr lang="en-US" dirty="0" smtClean="0"/>
              <a:t>2. </a:t>
            </a:r>
            <a:r>
              <a:rPr lang="id-ID" dirty="0" smtClean="0"/>
              <a:t>Kedua </a:t>
            </a:r>
            <a:r>
              <a:rPr lang="id-ID" dirty="0"/>
              <a:t>'-isme' berisi referensi naratif untuk apa yang ada di luar masa kini. </a:t>
            </a:r>
            <a:endParaRPr lang="en-US" dirty="0"/>
          </a:p>
        </p:txBody>
      </p:sp>
      <p:sp>
        <p:nvSpPr>
          <p:cNvPr id="5" name="Rectangle 4"/>
          <p:cNvSpPr/>
          <p:nvPr/>
        </p:nvSpPr>
        <p:spPr>
          <a:xfrm>
            <a:off x="228600" y="3352800"/>
            <a:ext cx="4572000" cy="1477328"/>
          </a:xfrm>
          <a:prstGeom prst="rect">
            <a:avLst/>
          </a:prstGeom>
        </p:spPr>
        <p:txBody>
          <a:bodyPr>
            <a:spAutoFit/>
          </a:bodyPr>
          <a:lstStyle/>
          <a:p>
            <a:r>
              <a:rPr lang="en-US" dirty="0" smtClean="0"/>
              <a:t>3. </a:t>
            </a:r>
            <a:r>
              <a:rPr lang="id-ID" dirty="0" smtClean="0"/>
              <a:t>Ekstremisme</a:t>
            </a:r>
            <a:r>
              <a:rPr lang="id-ID" dirty="0"/>
              <a:t>, pada dasarnya, anti-demokrasi; ia berupaya menghapuskan demokrasi konstitusional dan supremasi hukum. Radikalisme itu emansipatoris dan bukan anti demokrasi.</a:t>
            </a:r>
            <a:endParaRPr lang="en-US" dirty="0"/>
          </a:p>
        </p:txBody>
      </p:sp>
      <p:sp>
        <p:nvSpPr>
          <p:cNvPr id="6" name="Rectangle 5"/>
          <p:cNvSpPr/>
          <p:nvPr/>
        </p:nvSpPr>
        <p:spPr>
          <a:xfrm>
            <a:off x="4572000" y="4800600"/>
            <a:ext cx="4572000" cy="1754326"/>
          </a:xfrm>
          <a:prstGeom prst="rect">
            <a:avLst/>
          </a:prstGeom>
        </p:spPr>
        <p:txBody>
          <a:bodyPr>
            <a:spAutoFit/>
          </a:bodyPr>
          <a:lstStyle/>
          <a:p>
            <a:r>
              <a:rPr lang="en-US" dirty="0" smtClean="0"/>
              <a:t>4.</a:t>
            </a:r>
            <a:r>
              <a:rPr lang="id-ID" dirty="0" smtClean="0"/>
              <a:t>Ekstremis </a:t>
            </a:r>
            <a:r>
              <a:rPr lang="id-ID" dirty="0"/>
              <a:t>secara terbuka menentang gagasan tentang hak asasi manusia universal dan lembaga-lembaga yang berfungsi menjunjung tinggi mereka untuk semua. Radikalisme tidak menentang kesetaraan hak asasi manusia; </a:t>
            </a:r>
            <a:endParaRPr lang="en-US" dirty="0"/>
          </a:p>
        </p:txBody>
      </p:sp>
      <p:sp>
        <p:nvSpPr>
          <p:cNvPr id="4098" name="Rectangle 2"/>
          <p:cNvSpPr>
            <a:spLocks noChangeArrowheads="1"/>
          </p:cNvSpPr>
          <p:nvPr/>
        </p:nvSpPr>
        <p:spPr bwMode="auto">
          <a:xfrm>
            <a:off x="-914400" y="5209402"/>
            <a:ext cx="510540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14400" marR="0" lvl="2" indent="0" algn="just" defTabSz="914400" rtl="0" eaLnBrk="1" fontAlgn="base" latinLnBrk="0" hangingPunct="1">
              <a:lnSpc>
                <a:spcPct val="100000"/>
              </a:lnSpc>
              <a:spcBef>
                <a:spcPct val="0"/>
              </a:spcBef>
              <a:spcAft>
                <a:spcPct val="0"/>
              </a:spcAft>
              <a:buClrTx/>
              <a:buSzTx/>
              <a:tabLst/>
            </a:pP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5.</a:t>
            </a:r>
            <a:r>
              <a:rPr kumimoji="0" lang="en-US"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US" b="0" i="0" u="none" strike="noStrike" cap="none" normalizeH="0" dirty="0" err="1" smtClean="0">
                <a:ln>
                  <a:noFill/>
                </a:ln>
                <a:solidFill>
                  <a:schemeClr val="tx1"/>
                </a:solidFill>
                <a:effectLst/>
                <a:latin typeface="Times New Roman" pitchFamily="18" charset="0"/>
                <a:ea typeface="Calibri" pitchFamily="34" charset="0"/>
                <a:cs typeface="Times New Roman" pitchFamily="18" charset="0"/>
              </a:rPr>
              <a:t>ek</a:t>
            </a:r>
            <a:r>
              <a:rPr kumimoji="0" lang="id-ID"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stremisme dicirikan oleh moralitas partikularistik yang hanya berlaku bagi anggotanya sendiri. Radikalisme lebih berorientasi pada moralitas universal.</a:t>
            </a:r>
          </a:p>
          <a:p>
            <a:pPr marL="914400" marR="0" lvl="2" indent="0" algn="just" defTabSz="914400" rtl="0" eaLnBrk="1" fontAlgn="base" latinLnBrk="0" hangingPunct="1">
              <a:lnSpc>
                <a:spcPct val="100000"/>
              </a:lnSpc>
              <a:spcBef>
                <a:spcPct val="0"/>
              </a:spcBef>
              <a:spcAft>
                <a:spcPct val="0"/>
              </a:spcAft>
              <a:buClrTx/>
              <a:buSzTx/>
              <a:tabLst/>
            </a:pPr>
            <a:r>
              <a:rPr kumimoji="0" lang="id-ID" b="0" i="0" u="none" strike="noStrike" cap="none" normalizeH="0" baseline="0" dirty="0" smtClean="0">
                <a:ln>
                  <a:noFill/>
                </a:ln>
                <a:solidFill>
                  <a:schemeClr val="tx1"/>
                </a:solidFill>
                <a:effectLst/>
                <a:latin typeface="Arial" pitchFamily="34" charset="0"/>
                <a:cs typeface="Arial" pitchFamily="34" charset="0"/>
                <a:hlinkClick r:id="rId2"/>
              </a:rPr>
              <a:t>https://www.youtube.com/watch?v=DWPbaDn0Jvo</a:t>
            </a:r>
            <a:endParaRPr kumimoji="0" lang="id-ID" b="0" i="0" u="none" strike="noStrike" cap="none" normalizeH="0" baseline="0" dirty="0" smtClean="0">
              <a:ln>
                <a:noFill/>
              </a:ln>
              <a:solidFill>
                <a:schemeClr val="tx1"/>
              </a:solidFill>
              <a:effectLst/>
              <a:latin typeface="Arial" pitchFamily="34" charset="0"/>
              <a:cs typeface="Arial" pitchFamily="34" charset="0"/>
            </a:endParaRPr>
          </a:p>
        </p:txBody>
      </p:sp>
      <p:pic>
        <p:nvPicPr>
          <p:cNvPr id="4099" name="Picture 3"/>
          <p:cNvPicPr>
            <a:picLocks noChangeAspect="1" noChangeArrowheads="1"/>
          </p:cNvPicPr>
          <p:nvPr/>
        </p:nvPicPr>
        <p:blipFill>
          <a:blip r:embed="rId3"/>
          <a:srcRect/>
          <a:stretch>
            <a:fillRect/>
          </a:stretch>
        </p:blipFill>
        <p:spPr bwMode="auto">
          <a:xfrm>
            <a:off x="5486400" y="762000"/>
            <a:ext cx="3276600" cy="1840039"/>
          </a:xfrm>
          <a:prstGeom prst="rect">
            <a:avLst/>
          </a:prstGeom>
          <a:noFill/>
          <a:ln w="9525">
            <a:noFill/>
            <a:miter lim="800000"/>
            <a:headEnd/>
            <a:tailEnd/>
          </a:ln>
          <a:effectLst/>
        </p:spPr>
      </p:pic>
      <p:pic>
        <p:nvPicPr>
          <p:cNvPr id="4100" name="Picture 4" descr="C:\Users\User\Desktop\images (68).jpeg"/>
          <p:cNvPicPr>
            <a:picLocks noChangeAspect="1" noChangeArrowheads="1"/>
          </p:cNvPicPr>
          <p:nvPr/>
        </p:nvPicPr>
        <p:blipFill>
          <a:blip r:embed="rId4"/>
          <a:srcRect/>
          <a:stretch>
            <a:fillRect/>
          </a:stretch>
        </p:blipFill>
        <p:spPr bwMode="auto">
          <a:xfrm>
            <a:off x="4495800" y="2971800"/>
            <a:ext cx="1295400" cy="1718896"/>
          </a:xfrm>
          <a:prstGeom prst="rect">
            <a:avLst/>
          </a:prstGeom>
          <a:noFill/>
        </p:spPr>
      </p:pic>
      <p:pic>
        <p:nvPicPr>
          <p:cNvPr id="4101" name="Picture 5" descr="C:\Users\User\Desktop\images (70).jpeg"/>
          <p:cNvPicPr>
            <a:picLocks noChangeAspect="1" noChangeArrowheads="1"/>
          </p:cNvPicPr>
          <p:nvPr/>
        </p:nvPicPr>
        <p:blipFill>
          <a:blip r:embed="rId5"/>
          <a:srcRect/>
          <a:stretch>
            <a:fillRect/>
          </a:stretch>
        </p:blipFill>
        <p:spPr bwMode="auto">
          <a:xfrm>
            <a:off x="6019800" y="3048000"/>
            <a:ext cx="2709332" cy="1600200"/>
          </a:xfrm>
          <a:prstGeom prst="rect">
            <a:avLst/>
          </a:prstGeom>
          <a:noFill/>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7"/>
                                        </p:tgtEl>
                                        <p:attrNameLst>
                                          <p:attrName>style.visibility</p:attrName>
                                        </p:attrNameLst>
                                      </p:cBhvr>
                                      <p:to>
                                        <p:strVal val="visible"/>
                                      </p:to>
                                    </p:set>
                                    <p:anim calcmode="lin" valueType="num">
                                      <p:cBhvr additive="base">
                                        <p:cTn id="7" dur="500" fill="hold"/>
                                        <p:tgtEl>
                                          <p:spTgt spid="4097"/>
                                        </p:tgtEl>
                                        <p:attrNameLst>
                                          <p:attrName>ppt_x</p:attrName>
                                        </p:attrNameLst>
                                      </p:cBhvr>
                                      <p:tavLst>
                                        <p:tav tm="0">
                                          <p:val>
                                            <p:strVal val="#ppt_x"/>
                                          </p:val>
                                        </p:tav>
                                        <p:tav tm="100000">
                                          <p:val>
                                            <p:strVal val="#ppt_x"/>
                                          </p:val>
                                        </p:tav>
                                      </p:tavLst>
                                    </p:anim>
                                    <p:anim calcmode="lin" valueType="num">
                                      <p:cBhvr additive="base">
                                        <p:cTn id="8" dur="500" fill="hold"/>
                                        <p:tgtEl>
                                          <p:spTgt spid="409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4099"/>
                                        </p:tgtEl>
                                        <p:attrNameLst>
                                          <p:attrName>style.visibility</p:attrName>
                                        </p:attrNameLst>
                                      </p:cBhvr>
                                      <p:to>
                                        <p:strVal val="visible"/>
                                      </p:to>
                                    </p:set>
                                    <p:animEffect transition="in" filter="wipe(down)">
                                      <p:cBhvr>
                                        <p:cTn id="20" dur="500"/>
                                        <p:tgtEl>
                                          <p:spTgt spid="4099"/>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500"/>
                                        <p:tgtEl>
                                          <p:spTgt spid="4"/>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wipe(down)">
                                      <p:cBhvr>
                                        <p:cTn id="30" dur="500"/>
                                        <p:tgtEl>
                                          <p:spTgt spid="5"/>
                                        </p:tgtEl>
                                      </p:cBhvr>
                                    </p:animEffect>
                                  </p:childTnLst>
                                </p:cTn>
                              </p:par>
                            </p:childTnLst>
                          </p:cTn>
                        </p:par>
                      </p:childTnLst>
                    </p:cTn>
                  </p:par>
                  <p:par>
                    <p:cTn id="31" fill="hold">
                      <p:stCondLst>
                        <p:cond delay="indefinite"/>
                      </p:stCondLst>
                      <p:childTnLst>
                        <p:par>
                          <p:cTn id="32" fill="hold">
                            <p:stCondLst>
                              <p:cond delay="0"/>
                            </p:stCondLst>
                            <p:childTnLst>
                              <p:par>
                                <p:cTn id="33" presetID="6" presetClass="entr" presetSubtype="16" fill="hold" nodeType="clickEffect">
                                  <p:stCondLst>
                                    <p:cond delay="0"/>
                                  </p:stCondLst>
                                  <p:childTnLst>
                                    <p:set>
                                      <p:cBhvr>
                                        <p:cTn id="34" dur="1" fill="hold">
                                          <p:stCondLst>
                                            <p:cond delay="0"/>
                                          </p:stCondLst>
                                        </p:cTn>
                                        <p:tgtEl>
                                          <p:spTgt spid="4100"/>
                                        </p:tgtEl>
                                        <p:attrNameLst>
                                          <p:attrName>style.visibility</p:attrName>
                                        </p:attrNameLst>
                                      </p:cBhvr>
                                      <p:to>
                                        <p:strVal val="visible"/>
                                      </p:to>
                                    </p:set>
                                    <p:animEffect transition="in" filter="circle(in)">
                                      <p:cBhvr>
                                        <p:cTn id="35" dur="2000"/>
                                        <p:tgtEl>
                                          <p:spTgt spid="4100"/>
                                        </p:tgtEl>
                                      </p:cBhvr>
                                    </p:animEffect>
                                  </p:childTnLst>
                                </p:cTn>
                              </p:par>
                            </p:childTnLst>
                          </p:cTn>
                        </p:par>
                      </p:childTnLst>
                    </p:cTn>
                  </p:par>
                  <p:par>
                    <p:cTn id="36" fill="hold">
                      <p:stCondLst>
                        <p:cond delay="indefinite"/>
                      </p:stCondLst>
                      <p:childTnLst>
                        <p:par>
                          <p:cTn id="37" fill="hold">
                            <p:stCondLst>
                              <p:cond delay="0"/>
                            </p:stCondLst>
                            <p:childTnLst>
                              <p:par>
                                <p:cTn id="38" presetID="21" presetClass="entr" presetSubtype="1" fill="hold" grpId="0" nodeType="clickEffect">
                                  <p:stCondLst>
                                    <p:cond delay="0"/>
                                  </p:stCondLst>
                                  <p:childTnLst>
                                    <p:set>
                                      <p:cBhvr>
                                        <p:cTn id="39" dur="1" fill="hold">
                                          <p:stCondLst>
                                            <p:cond delay="0"/>
                                          </p:stCondLst>
                                        </p:cTn>
                                        <p:tgtEl>
                                          <p:spTgt spid="4098"/>
                                        </p:tgtEl>
                                        <p:attrNameLst>
                                          <p:attrName>style.visibility</p:attrName>
                                        </p:attrNameLst>
                                      </p:cBhvr>
                                      <p:to>
                                        <p:strVal val="visible"/>
                                      </p:to>
                                    </p:set>
                                    <p:animEffect transition="in" filter="wheel(1)">
                                      <p:cBhvr>
                                        <p:cTn id="40" dur="2000"/>
                                        <p:tgtEl>
                                          <p:spTgt spid="4098"/>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410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grpId="0" nodeType="clickEffect">
                                  <p:stCondLst>
                                    <p:cond delay="0"/>
                                  </p:stCondLst>
                                  <p:childTnLst>
                                    <p:set>
                                      <p:cBhvr>
                                        <p:cTn id="48" dur="1" fill="hold">
                                          <p:stCondLst>
                                            <p:cond delay="0"/>
                                          </p:stCondLst>
                                        </p:cTn>
                                        <p:tgtEl>
                                          <p:spTgt spid="6"/>
                                        </p:tgtEl>
                                        <p:attrNameLst>
                                          <p:attrName>style.visibility</p:attrName>
                                        </p:attrNameLst>
                                      </p:cBhvr>
                                      <p:to>
                                        <p:strVal val="visible"/>
                                      </p:to>
                                    </p:set>
                                    <p:animEffect transition="in" filter="barn(inVertical)">
                                      <p:cBhvr>
                                        <p:cTn id="4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7" grpId="0"/>
      <p:bldP spid="3" grpId="0"/>
      <p:bldP spid="4" grpId="0"/>
      <p:bldP spid="5" grpId="0"/>
      <p:bldP spid="6" grpId="0"/>
      <p:bldP spid="409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381000" y="533400"/>
            <a:ext cx="8153400" cy="2590800"/>
          </a:xfrm>
          <a:prstGeom prst="rect">
            <a:avLst/>
          </a:prstGeom>
          <a:noFill/>
          <a:ln w="9525">
            <a:noFill/>
            <a:miter lim="800000"/>
            <a:headEnd/>
            <a:tailEnd/>
          </a:ln>
          <a:effectLst/>
        </p:spPr>
        <p:txBody>
          <a:bodyPr vert="horz" wrap="square" lIns="0" tIns="126960" rIns="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C</a:t>
            </a:r>
            <a:r>
              <a:rPr kumimoji="0" lang="id-ID" sz="2000" b="0" i="0" u="none" strike="noStrike" cap="none" normalizeH="0" baseline="0" dirty="0" smtClean="0" bmk="">
                <a:ln>
                  <a:noFill/>
                </a:ln>
                <a:solidFill>
                  <a:srgbClr val="000000"/>
                </a:solidFill>
                <a:effectLst/>
                <a:latin typeface="Times New Roman" pitchFamily="18" charset="0"/>
                <a:ea typeface="Times New Roman" pitchFamily="18" charset="0"/>
                <a:cs typeface="Times New Roman" pitchFamily="18" charset="0"/>
              </a:rPr>
              <a:t>iri-ciri radikalisme</a:t>
            </a:r>
            <a:endParaRPr kumimoji="0" lang="id-ID" sz="2000" b="1" i="0"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d-ID" sz="20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Guru besar UIN Sumatera Utara, Prof. D. Syahrin Harahap, MA, radikalisme memiliki ciri-ciri yang mencolok dan mudah dikenali:</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Symbol" pitchFamily="18" charset="2"/>
              <a:buChar char=""/>
              <a:tabLst/>
            </a:pPr>
            <a:r>
              <a:rPr kumimoji="0" lang="id-ID" sz="20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Sempit (pandangan tentang keberagamannya</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Symbol" pitchFamily="18" charset="2"/>
              <a:buChar char=""/>
              <a:tabLst/>
            </a:pPr>
            <a:r>
              <a:rPr kumimoji="0" lang="id-ID" sz="20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Fundamental</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Symbol" pitchFamily="18" charset="2"/>
              <a:buChar char=""/>
              <a:tabLst/>
            </a:pPr>
            <a:r>
              <a:rPr kumimoji="0" lang="id-ID" sz="20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Eksklusif</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Symbol" pitchFamily="18" charset="2"/>
              <a:buChar char=""/>
              <a:tabLst/>
            </a:pPr>
            <a:r>
              <a:rPr kumimoji="0" lang="id-ID" sz="20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Keras (tidak mau mendengarkan pandangan orang lain)</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Symbol" pitchFamily="18" charset="2"/>
              <a:buChar char=""/>
              <a:tabLst/>
            </a:pPr>
            <a:r>
              <a:rPr kumimoji="0" lang="id-ID" sz="20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Selalu ingin mengoreksi paham orang lain.</a:t>
            </a:r>
            <a:endParaRPr kumimoji="0" lang="id-ID" sz="2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074" name="Picture 2"/>
          <p:cNvPicPr>
            <a:picLocks noChangeAspect="1" noChangeArrowheads="1"/>
          </p:cNvPicPr>
          <p:nvPr/>
        </p:nvPicPr>
        <p:blipFill>
          <a:blip r:embed="rId2"/>
          <a:srcRect/>
          <a:stretch>
            <a:fillRect/>
          </a:stretch>
        </p:blipFill>
        <p:spPr bwMode="auto">
          <a:xfrm>
            <a:off x="381000" y="3200400"/>
            <a:ext cx="3657600" cy="2040673"/>
          </a:xfrm>
          <a:prstGeom prst="rect">
            <a:avLst/>
          </a:prstGeom>
          <a:noFill/>
          <a:ln w="9525">
            <a:noFill/>
            <a:miter lim="800000"/>
            <a:headEnd/>
            <a:tailEnd/>
          </a:ln>
          <a:effectLst/>
        </p:spPr>
      </p:pic>
      <p:pic>
        <p:nvPicPr>
          <p:cNvPr id="3075" name="Picture 3"/>
          <p:cNvPicPr>
            <a:picLocks noChangeAspect="1" noChangeArrowheads="1"/>
          </p:cNvPicPr>
          <p:nvPr/>
        </p:nvPicPr>
        <p:blipFill>
          <a:blip r:embed="rId3"/>
          <a:srcRect/>
          <a:stretch>
            <a:fillRect/>
          </a:stretch>
        </p:blipFill>
        <p:spPr bwMode="auto">
          <a:xfrm>
            <a:off x="4419600" y="3962400"/>
            <a:ext cx="4526280" cy="2590800"/>
          </a:xfrm>
          <a:prstGeom prst="rect">
            <a:avLst/>
          </a:prstGeom>
          <a:noFill/>
          <a:ln w="9525">
            <a:noFill/>
            <a:miter lim="800000"/>
            <a:headEnd/>
            <a:tailEnd/>
          </a:ln>
          <a:effectLst/>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3"/>
                                        </p:tgtEl>
                                        <p:attrNameLst>
                                          <p:attrName>style.visibility</p:attrName>
                                        </p:attrNameLst>
                                      </p:cBhvr>
                                      <p:to>
                                        <p:strVal val="visible"/>
                                      </p:to>
                                    </p:set>
                                    <p:anim calcmode="lin" valueType="num">
                                      <p:cBhvr additive="base">
                                        <p:cTn id="7" dur="500" fill="hold"/>
                                        <p:tgtEl>
                                          <p:spTgt spid="3073"/>
                                        </p:tgtEl>
                                        <p:attrNameLst>
                                          <p:attrName>ppt_x</p:attrName>
                                        </p:attrNameLst>
                                      </p:cBhvr>
                                      <p:tavLst>
                                        <p:tav tm="0">
                                          <p:val>
                                            <p:strVal val="#ppt_x"/>
                                          </p:val>
                                        </p:tav>
                                        <p:tav tm="100000">
                                          <p:val>
                                            <p:strVal val="#ppt_x"/>
                                          </p:val>
                                        </p:tav>
                                      </p:tavLst>
                                    </p:anim>
                                    <p:anim calcmode="lin" valueType="num">
                                      <p:cBhvr additive="base">
                                        <p:cTn id="8" dur="500" fill="hold"/>
                                        <p:tgtEl>
                                          <p:spTgt spid="307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07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3075"/>
                                        </p:tgtEl>
                                        <p:attrNameLst>
                                          <p:attrName>style.visibility</p:attrName>
                                        </p:attrNameLst>
                                      </p:cBhvr>
                                      <p:to>
                                        <p:strVal val="visible"/>
                                      </p:to>
                                    </p:set>
                                    <p:animEffect transition="in" filter="wheel(1)">
                                      <p:cBhvr>
                                        <p:cTn id="17" dur="2000"/>
                                        <p:tgtEl>
                                          <p:spTgt spid="30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228600"/>
            <a:ext cx="8458200" cy="3416320"/>
          </a:xfrm>
          <a:prstGeom prst="rect">
            <a:avLst/>
          </a:prstGeom>
        </p:spPr>
        <p:txBody>
          <a:bodyPr wrap="square">
            <a:spAutoFit/>
          </a:bodyPr>
          <a:lstStyle/>
          <a:p>
            <a:r>
              <a:rPr lang="en-US" dirty="0" err="1" smtClean="0"/>
              <a:t>Survei</a:t>
            </a:r>
            <a:r>
              <a:rPr lang="en-US" dirty="0" smtClean="0"/>
              <a:t> </a:t>
            </a:r>
            <a:r>
              <a:rPr lang="en-US" dirty="0" err="1" smtClean="0"/>
              <a:t>terkini</a:t>
            </a:r>
            <a:r>
              <a:rPr lang="en-US" dirty="0" smtClean="0"/>
              <a:t> yang </a:t>
            </a:r>
            <a:r>
              <a:rPr lang="en-US" dirty="0" err="1" smtClean="0"/>
              <a:t>dirilis</a:t>
            </a:r>
            <a:r>
              <a:rPr lang="en-US" dirty="0" smtClean="0"/>
              <a:t> </a:t>
            </a:r>
            <a:r>
              <a:rPr lang="en-US" dirty="0" err="1" smtClean="0"/>
              <a:t>oleh</a:t>
            </a:r>
            <a:r>
              <a:rPr lang="en-US" dirty="0" smtClean="0"/>
              <a:t> </a:t>
            </a:r>
            <a:r>
              <a:rPr lang="en-US" dirty="0" err="1" smtClean="0"/>
              <a:t>beberapa</a:t>
            </a:r>
            <a:r>
              <a:rPr lang="en-US" dirty="0" smtClean="0"/>
              <a:t> </a:t>
            </a:r>
            <a:r>
              <a:rPr lang="en-US" dirty="0" err="1" smtClean="0"/>
              <a:t>lembaga</a:t>
            </a:r>
            <a:r>
              <a:rPr lang="en-US" dirty="0" smtClean="0"/>
              <a:t> </a:t>
            </a:r>
            <a:r>
              <a:rPr lang="en-US" dirty="0" err="1" smtClean="0"/>
              <a:t>seperti</a:t>
            </a:r>
            <a:r>
              <a:rPr lang="en-US" dirty="0" smtClean="0"/>
              <a:t> </a:t>
            </a:r>
            <a:r>
              <a:rPr lang="en-US" u="sng" dirty="0" smtClean="0">
                <a:hlinkClick r:id="rId2"/>
              </a:rPr>
              <a:t>Wahid Institute</a:t>
            </a:r>
            <a:r>
              <a:rPr lang="en-US" dirty="0" smtClean="0"/>
              <a:t>, </a:t>
            </a:r>
            <a:r>
              <a:rPr lang="en-US" u="sng" dirty="0" err="1" smtClean="0">
                <a:hlinkClick r:id="rId3"/>
              </a:rPr>
              <a:t>Pusat</a:t>
            </a:r>
            <a:r>
              <a:rPr lang="en-US" u="sng" dirty="0" smtClean="0">
                <a:hlinkClick r:id="rId3"/>
              </a:rPr>
              <a:t> </a:t>
            </a:r>
            <a:r>
              <a:rPr lang="en-US" u="sng" dirty="0" err="1" smtClean="0">
                <a:hlinkClick r:id="rId3"/>
              </a:rPr>
              <a:t>Pengkajian</a:t>
            </a:r>
            <a:r>
              <a:rPr lang="en-US" u="sng" dirty="0" smtClean="0">
                <a:hlinkClick r:id="rId3"/>
              </a:rPr>
              <a:t> Islam </a:t>
            </a:r>
            <a:r>
              <a:rPr lang="en-US" u="sng" dirty="0" err="1" smtClean="0">
                <a:hlinkClick r:id="rId3"/>
              </a:rPr>
              <a:t>Masyarakat</a:t>
            </a:r>
            <a:r>
              <a:rPr lang="en-US" dirty="0" smtClean="0"/>
              <a:t> (PPIM) </a:t>
            </a:r>
            <a:r>
              <a:rPr lang="en-US" dirty="0" err="1" smtClean="0"/>
              <a:t>dan</a:t>
            </a:r>
            <a:r>
              <a:rPr lang="en-US" dirty="0" smtClean="0"/>
              <a:t> </a:t>
            </a:r>
            <a:r>
              <a:rPr lang="en-US" u="sng" dirty="0" err="1" smtClean="0">
                <a:hlinkClick r:id="rId4"/>
              </a:rPr>
              <a:t>Setara</a:t>
            </a:r>
            <a:r>
              <a:rPr lang="en-US" u="sng" dirty="0" smtClean="0">
                <a:hlinkClick r:id="rId4"/>
              </a:rPr>
              <a:t> Institute </a:t>
            </a:r>
            <a:r>
              <a:rPr lang="en-US" dirty="0" err="1" smtClean="0"/>
              <a:t>mengindikasikan</a:t>
            </a:r>
            <a:r>
              <a:rPr lang="en-US" dirty="0" smtClean="0"/>
              <a:t> </a:t>
            </a:r>
            <a:r>
              <a:rPr lang="en-US" dirty="0" err="1" smtClean="0"/>
              <a:t>terjadinya</a:t>
            </a:r>
            <a:r>
              <a:rPr lang="en-US" dirty="0" smtClean="0"/>
              <a:t> </a:t>
            </a:r>
            <a:r>
              <a:rPr lang="en-US" dirty="0" err="1" smtClean="0"/>
              <a:t>penyebaran</a:t>
            </a:r>
            <a:r>
              <a:rPr lang="en-US" dirty="0" smtClean="0"/>
              <a:t> </a:t>
            </a:r>
            <a:r>
              <a:rPr lang="en-US" dirty="0" err="1" smtClean="0"/>
              <a:t>ajaran</a:t>
            </a:r>
            <a:r>
              <a:rPr lang="en-US" dirty="0" smtClean="0"/>
              <a:t> </a:t>
            </a:r>
            <a:r>
              <a:rPr lang="en-US" dirty="0" err="1" smtClean="0"/>
              <a:t>intoleransi</a:t>
            </a:r>
            <a:r>
              <a:rPr lang="en-US" dirty="0" smtClean="0"/>
              <a:t> </a:t>
            </a:r>
            <a:r>
              <a:rPr lang="en-US" dirty="0" err="1" smtClean="0"/>
              <a:t>dan</a:t>
            </a:r>
            <a:r>
              <a:rPr lang="en-US" dirty="0" smtClean="0"/>
              <a:t> </a:t>
            </a:r>
            <a:r>
              <a:rPr lang="en-US" dirty="0" err="1" smtClean="0"/>
              <a:t>paham</a:t>
            </a:r>
            <a:r>
              <a:rPr lang="en-US" dirty="0" smtClean="0"/>
              <a:t> </a:t>
            </a:r>
            <a:r>
              <a:rPr lang="en-US" dirty="0" err="1" smtClean="0"/>
              <a:t>radikalisme</a:t>
            </a:r>
            <a:r>
              <a:rPr lang="en-US" dirty="0" smtClean="0"/>
              <a:t> </a:t>
            </a:r>
            <a:r>
              <a:rPr lang="en-US" dirty="0" err="1" smtClean="0"/>
              <a:t>di</a:t>
            </a:r>
            <a:r>
              <a:rPr lang="en-US" dirty="0" smtClean="0"/>
              <a:t> </a:t>
            </a:r>
            <a:r>
              <a:rPr lang="en-US" dirty="0" err="1" smtClean="0"/>
              <a:t>lembaga</a:t>
            </a:r>
            <a:r>
              <a:rPr lang="en-US" dirty="0" smtClean="0"/>
              <a:t> </a:t>
            </a:r>
            <a:r>
              <a:rPr lang="en-US" dirty="0" err="1" smtClean="0"/>
              <a:t>pendidikan</a:t>
            </a:r>
            <a:r>
              <a:rPr lang="en-US" dirty="0" smtClean="0"/>
              <a:t> </a:t>
            </a:r>
            <a:r>
              <a:rPr lang="en-US" dirty="0" err="1" smtClean="0"/>
              <a:t>di</a:t>
            </a:r>
            <a:r>
              <a:rPr lang="en-US" dirty="0" smtClean="0"/>
              <a:t> Indonesia.</a:t>
            </a:r>
            <a:br>
              <a:rPr lang="en-US" dirty="0" smtClean="0"/>
            </a:br>
            <a:r>
              <a:rPr lang="en-US" dirty="0" smtClean="0"/>
              <a:t> </a:t>
            </a:r>
            <a:br>
              <a:rPr lang="en-US" dirty="0" smtClean="0"/>
            </a:br>
            <a:r>
              <a:rPr lang="en-US" u="sng" dirty="0" err="1" smtClean="0">
                <a:hlinkClick r:id="rId5"/>
              </a:rPr>
              <a:t>Survei</a:t>
            </a:r>
            <a:r>
              <a:rPr lang="en-US" u="sng" dirty="0" smtClean="0">
                <a:hlinkClick r:id="rId5"/>
              </a:rPr>
              <a:t> </a:t>
            </a:r>
            <a:r>
              <a:rPr lang="en-US" u="sng" dirty="0" err="1" smtClean="0">
                <a:hlinkClick r:id="rId5"/>
              </a:rPr>
              <a:t>toleransi</a:t>
            </a:r>
            <a:r>
              <a:rPr lang="en-US" u="sng" dirty="0" smtClean="0">
                <a:hlinkClick r:id="rId5"/>
              </a:rPr>
              <a:t> </a:t>
            </a:r>
            <a:r>
              <a:rPr lang="en-US" u="sng" dirty="0" err="1" smtClean="0">
                <a:hlinkClick r:id="rId5"/>
              </a:rPr>
              <a:t>pelajar</a:t>
            </a:r>
            <a:r>
              <a:rPr lang="en-US" u="sng" dirty="0" smtClean="0">
                <a:hlinkClick r:id="rId5"/>
              </a:rPr>
              <a:t> Indonesia</a:t>
            </a:r>
            <a:r>
              <a:rPr lang="en-US" dirty="0" smtClean="0"/>
              <a:t> yang </a:t>
            </a:r>
            <a:r>
              <a:rPr lang="en-US" dirty="0" err="1" smtClean="0"/>
              <a:t>dilakukan</a:t>
            </a:r>
            <a:r>
              <a:rPr lang="en-US" dirty="0" smtClean="0"/>
              <a:t> </a:t>
            </a:r>
            <a:r>
              <a:rPr lang="en-US" dirty="0" err="1" smtClean="0"/>
              <a:t>oleh</a:t>
            </a:r>
            <a:r>
              <a:rPr lang="en-US" dirty="0" smtClean="0"/>
              <a:t> </a:t>
            </a:r>
            <a:r>
              <a:rPr lang="en-US" dirty="0" err="1" smtClean="0"/>
              <a:t>Setara</a:t>
            </a:r>
            <a:r>
              <a:rPr lang="en-US" dirty="0" smtClean="0"/>
              <a:t> Institute </a:t>
            </a:r>
            <a:r>
              <a:rPr lang="en-US" dirty="0" err="1" smtClean="0"/>
              <a:t>pada</a:t>
            </a:r>
            <a:r>
              <a:rPr lang="en-US" dirty="0" smtClean="0"/>
              <a:t> 2016 </a:t>
            </a:r>
            <a:r>
              <a:rPr lang="en-US" dirty="0" err="1" smtClean="0"/>
              <a:t>menyimpulkan</a:t>
            </a:r>
            <a:r>
              <a:rPr lang="en-US" dirty="0" smtClean="0"/>
              <a:t> </a:t>
            </a:r>
            <a:r>
              <a:rPr lang="en-US" dirty="0" err="1" smtClean="0"/>
              <a:t>bahwa</a:t>
            </a:r>
            <a:r>
              <a:rPr lang="en-US" dirty="0" smtClean="0"/>
              <a:t> 35,7 </a:t>
            </a:r>
            <a:r>
              <a:rPr lang="en-US" dirty="0" err="1" smtClean="0"/>
              <a:t>persen</a:t>
            </a:r>
            <a:r>
              <a:rPr lang="en-US" dirty="0" smtClean="0"/>
              <a:t> </a:t>
            </a:r>
            <a:r>
              <a:rPr lang="en-US" dirty="0" err="1" smtClean="0"/>
              <a:t>siswa</a:t>
            </a:r>
            <a:r>
              <a:rPr lang="en-US" dirty="0" smtClean="0"/>
              <a:t> </a:t>
            </a:r>
            <a:r>
              <a:rPr lang="en-US" dirty="0" err="1" smtClean="0"/>
              <a:t>memiliki</a:t>
            </a:r>
            <a:r>
              <a:rPr lang="en-US" dirty="0" smtClean="0"/>
              <a:t> </a:t>
            </a:r>
            <a:r>
              <a:rPr lang="en-US" dirty="0" err="1" smtClean="0"/>
              <a:t>paham</a:t>
            </a:r>
            <a:r>
              <a:rPr lang="en-US" dirty="0" smtClean="0"/>
              <a:t> </a:t>
            </a:r>
            <a:r>
              <a:rPr lang="en-US" dirty="0" err="1" smtClean="0"/>
              <a:t>intoleran</a:t>
            </a:r>
            <a:r>
              <a:rPr lang="en-US" dirty="0" smtClean="0"/>
              <a:t> yang </a:t>
            </a:r>
            <a:r>
              <a:rPr lang="en-US" dirty="0" err="1" smtClean="0"/>
              <a:t>baru</a:t>
            </a:r>
            <a:r>
              <a:rPr lang="en-US" dirty="0" smtClean="0"/>
              <a:t> </a:t>
            </a:r>
            <a:r>
              <a:rPr lang="en-US" dirty="0" err="1" smtClean="0"/>
              <a:t>dalam</a:t>
            </a:r>
            <a:r>
              <a:rPr lang="en-US" dirty="0" smtClean="0"/>
              <a:t> </a:t>
            </a:r>
            <a:r>
              <a:rPr lang="en-US" dirty="0" err="1" smtClean="0"/>
              <a:t>tataran</a:t>
            </a:r>
            <a:r>
              <a:rPr lang="en-US" dirty="0" smtClean="0"/>
              <a:t> </a:t>
            </a:r>
            <a:r>
              <a:rPr lang="en-US" dirty="0" err="1" smtClean="0"/>
              <a:t>pemikiran</a:t>
            </a:r>
            <a:r>
              <a:rPr lang="en-US" dirty="0" smtClean="0"/>
              <a:t>; 2,4 </a:t>
            </a:r>
            <a:r>
              <a:rPr lang="en-US" dirty="0" err="1" smtClean="0"/>
              <a:t>persen</a:t>
            </a:r>
            <a:r>
              <a:rPr lang="en-US" dirty="0" smtClean="0"/>
              <a:t> </a:t>
            </a:r>
            <a:r>
              <a:rPr lang="en-US" dirty="0" err="1" smtClean="0"/>
              <a:t>sudah</a:t>
            </a:r>
            <a:r>
              <a:rPr lang="en-US" dirty="0" smtClean="0"/>
              <a:t> </a:t>
            </a:r>
            <a:r>
              <a:rPr lang="en-US" dirty="0" err="1" smtClean="0"/>
              <a:t>menunjukkan</a:t>
            </a:r>
            <a:r>
              <a:rPr lang="en-US" dirty="0" smtClean="0"/>
              <a:t> </a:t>
            </a:r>
            <a:r>
              <a:rPr lang="en-US" dirty="0" err="1" smtClean="0"/>
              <a:t>sikap</a:t>
            </a:r>
            <a:r>
              <a:rPr lang="en-US" dirty="0" smtClean="0"/>
              <a:t> </a:t>
            </a:r>
            <a:r>
              <a:rPr lang="en-US" dirty="0" err="1" smtClean="0"/>
              <a:t>intoleran</a:t>
            </a:r>
            <a:r>
              <a:rPr lang="en-US" dirty="0" smtClean="0"/>
              <a:t> </a:t>
            </a:r>
            <a:r>
              <a:rPr lang="en-US" dirty="0" err="1" smtClean="0"/>
              <a:t>dalam</a:t>
            </a:r>
            <a:r>
              <a:rPr lang="en-US" dirty="0" smtClean="0"/>
              <a:t> </a:t>
            </a:r>
            <a:r>
              <a:rPr lang="en-US" dirty="0" err="1" smtClean="0"/>
              <a:t>tindakan</a:t>
            </a:r>
            <a:r>
              <a:rPr lang="en-US" dirty="0" smtClean="0"/>
              <a:t> </a:t>
            </a:r>
            <a:r>
              <a:rPr lang="en-US" dirty="0" err="1" smtClean="0"/>
              <a:t>dan</a:t>
            </a:r>
            <a:r>
              <a:rPr lang="en-US" dirty="0" smtClean="0"/>
              <a:t> </a:t>
            </a:r>
            <a:r>
              <a:rPr lang="en-US" dirty="0" err="1" smtClean="0"/>
              <a:t>perkataan</a:t>
            </a:r>
            <a:r>
              <a:rPr lang="en-US" dirty="0" smtClean="0"/>
              <a:t>; </a:t>
            </a:r>
            <a:r>
              <a:rPr lang="en-US" dirty="0" err="1" smtClean="0"/>
              <a:t>dan</a:t>
            </a:r>
            <a:r>
              <a:rPr lang="en-US" dirty="0" smtClean="0"/>
              <a:t> 0,3 </a:t>
            </a:r>
            <a:r>
              <a:rPr lang="en-US" dirty="0" err="1" smtClean="0"/>
              <a:t>persen</a:t>
            </a:r>
            <a:r>
              <a:rPr lang="en-US" dirty="0" smtClean="0"/>
              <a:t> </a:t>
            </a:r>
            <a:r>
              <a:rPr lang="en-US" dirty="0" err="1" smtClean="0"/>
              <a:t>berpotensi</a:t>
            </a:r>
            <a:r>
              <a:rPr lang="en-US" dirty="0" smtClean="0"/>
              <a:t> </a:t>
            </a:r>
            <a:r>
              <a:rPr lang="en-US" dirty="0" err="1" smtClean="0"/>
              <a:t>menjadi</a:t>
            </a:r>
            <a:r>
              <a:rPr lang="en-US" dirty="0" smtClean="0"/>
              <a:t> </a:t>
            </a:r>
            <a:r>
              <a:rPr lang="en-US" dirty="0" err="1" smtClean="0"/>
              <a:t>teroris</a:t>
            </a:r>
            <a:r>
              <a:rPr lang="en-US" dirty="0" smtClean="0"/>
              <a:t>. </a:t>
            </a:r>
            <a:r>
              <a:rPr lang="en-US" dirty="0" err="1" smtClean="0"/>
              <a:t>Survei</a:t>
            </a:r>
            <a:r>
              <a:rPr lang="en-US" dirty="0" smtClean="0"/>
              <a:t> </a:t>
            </a:r>
            <a:r>
              <a:rPr lang="en-US" dirty="0" err="1" smtClean="0"/>
              <a:t>ini</a:t>
            </a:r>
            <a:r>
              <a:rPr lang="en-US" dirty="0" smtClean="0"/>
              <a:t> </a:t>
            </a:r>
            <a:r>
              <a:rPr lang="en-US" dirty="0" err="1" smtClean="0"/>
              <a:t>dilakukan</a:t>
            </a:r>
            <a:r>
              <a:rPr lang="en-US" dirty="0" smtClean="0"/>
              <a:t> </a:t>
            </a:r>
            <a:r>
              <a:rPr lang="en-US" dirty="0" err="1" smtClean="0"/>
              <a:t>atas</a:t>
            </a:r>
            <a:r>
              <a:rPr lang="en-US" dirty="0" smtClean="0"/>
              <a:t> 760 </a:t>
            </a:r>
            <a:r>
              <a:rPr lang="en-US" dirty="0" err="1" smtClean="0"/>
              <a:t>responden</a:t>
            </a:r>
            <a:r>
              <a:rPr lang="en-US" dirty="0" smtClean="0"/>
              <a:t> yang </a:t>
            </a:r>
            <a:r>
              <a:rPr lang="en-US" dirty="0" err="1" smtClean="0"/>
              <a:t>sedang</a:t>
            </a:r>
            <a:r>
              <a:rPr lang="en-US" dirty="0" smtClean="0"/>
              <a:t> </a:t>
            </a:r>
            <a:r>
              <a:rPr lang="en-US" dirty="0" err="1" smtClean="0"/>
              <a:t>menempuh</a:t>
            </a:r>
            <a:r>
              <a:rPr lang="en-US" dirty="0" smtClean="0"/>
              <a:t> </a:t>
            </a:r>
            <a:r>
              <a:rPr lang="en-US" dirty="0" err="1" smtClean="0"/>
              <a:t>pendidikan</a:t>
            </a:r>
            <a:r>
              <a:rPr lang="en-US" dirty="0" smtClean="0"/>
              <a:t> SMA </a:t>
            </a:r>
            <a:r>
              <a:rPr lang="en-US" dirty="0" err="1" smtClean="0"/>
              <a:t>Negeri</a:t>
            </a:r>
            <a:r>
              <a:rPr lang="en-US" dirty="0" smtClean="0"/>
              <a:t> </a:t>
            </a:r>
            <a:r>
              <a:rPr lang="en-US" dirty="0" err="1" smtClean="0"/>
              <a:t>di</a:t>
            </a:r>
            <a:r>
              <a:rPr lang="en-US" dirty="0" smtClean="0"/>
              <a:t> Jakarta </a:t>
            </a:r>
            <a:r>
              <a:rPr lang="en-US" dirty="0" err="1" smtClean="0"/>
              <a:t>dan</a:t>
            </a:r>
            <a:r>
              <a:rPr lang="en-US" dirty="0" smtClean="0"/>
              <a:t> Bandung, </a:t>
            </a:r>
            <a:r>
              <a:rPr lang="en-US" dirty="0" err="1" smtClean="0"/>
              <a:t>Jawa</a:t>
            </a:r>
            <a:r>
              <a:rPr lang="en-US" dirty="0" smtClean="0"/>
              <a:t> Barat.</a:t>
            </a:r>
            <a:br>
              <a:rPr lang="en-US" dirty="0" smtClean="0"/>
            </a:br>
            <a:endParaRPr lang="en-US" dirty="0"/>
          </a:p>
        </p:txBody>
      </p:sp>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3850" y="3523692"/>
            <a:ext cx="4651784" cy="3229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27122" y="3495983"/>
            <a:ext cx="3909060" cy="3257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barn(inVertical)">
                                      <p:cBhvr>
                                        <p:cTn id="12" dur="500"/>
                                        <p:tgtEl>
                                          <p:spTgt spid="1026"/>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1027"/>
                                        </p:tgtEl>
                                        <p:attrNameLst>
                                          <p:attrName>style.visibility</p:attrName>
                                        </p:attrNameLst>
                                      </p:cBhvr>
                                      <p:to>
                                        <p:strVal val="visible"/>
                                      </p:to>
                                    </p:set>
                                    <p:animEffect transition="in" filter="circle(in)">
                                      <p:cBhvr>
                                        <p:cTn id="17" dur="20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458200" cy="1508105"/>
          </a:xfrm>
          <a:prstGeom prst="rect">
            <a:avLst/>
          </a:prstGeom>
        </p:spPr>
        <p:txBody>
          <a:bodyPr wrap="square">
            <a:spAutoFit/>
          </a:bodyPr>
          <a:lstStyle/>
          <a:p>
            <a:r>
              <a:rPr lang="en-US" sz="1400" dirty="0" err="1" smtClean="0"/>
              <a:t>Pada</a:t>
            </a:r>
            <a:r>
              <a:rPr lang="en-US" sz="1400" dirty="0" smtClean="0"/>
              <a:t> 2017, </a:t>
            </a:r>
            <a:r>
              <a:rPr lang="en-US" sz="1400" dirty="0" err="1" smtClean="0"/>
              <a:t>ada</a:t>
            </a:r>
            <a:r>
              <a:rPr lang="en-US" sz="1400" dirty="0" smtClean="0"/>
              <a:t> </a:t>
            </a:r>
            <a:r>
              <a:rPr lang="en-US" sz="1400" dirty="0" err="1" smtClean="0"/>
              <a:t>penelitian</a:t>
            </a:r>
            <a:r>
              <a:rPr lang="en-US" sz="1400" dirty="0" smtClean="0"/>
              <a:t> </a:t>
            </a:r>
            <a:r>
              <a:rPr lang="en-US" sz="1400" dirty="0" err="1" smtClean="0"/>
              <a:t>di</a:t>
            </a:r>
            <a:r>
              <a:rPr lang="en-US" sz="1400" dirty="0" smtClean="0"/>
              <a:t> 20 </a:t>
            </a:r>
            <a:r>
              <a:rPr lang="en-US" sz="1400" dirty="0" err="1" smtClean="0"/>
              <a:t>sekolah</a:t>
            </a:r>
            <a:r>
              <a:rPr lang="en-US" sz="1400" dirty="0" smtClean="0"/>
              <a:t> </a:t>
            </a:r>
            <a:r>
              <a:rPr lang="en-US" sz="1400" dirty="0" err="1" smtClean="0"/>
              <a:t>swasta</a:t>
            </a:r>
            <a:r>
              <a:rPr lang="en-US" sz="1400" dirty="0" smtClean="0"/>
              <a:t> Islam </a:t>
            </a:r>
            <a:r>
              <a:rPr lang="en-US" sz="1400" dirty="0" err="1" smtClean="0"/>
              <a:t>di</a:t>
            </a:r>
            <a:r>
              <a:rPr lang="en-US" sz="1400" dirty="0" smtClean="0"/>
              <a:t> </a:t>
            </a:r>
            <a:r>
              <a:rPr lang="en-US" sz="1400" dirty="0" err="1" smtClean="0"/>
              <a:t>Jawa</a:t>
            </a:r>
            <a:r>
              <a:rPr lang="en-US" sz="1400" dirty="0" smtClean="0"/>
              <a:t> Tengah </a:t>
            </a:r>
            <a:r>
              <a:rPr lang="en-US" sz="1400" dirty="0" err="1" smtClean="0"/>
              <a:t>untuk</a:t>
            </a:r>
            <a:r>
              <a:rPr lang="en-US" sz="1400" dirty="0" smtClean="0"/>
              <a:t> </a:t>
            </a:r>
            <a:r>
              <a:rPr lang="en-US" sz="1400" dirty="0" err="1" smtClean="0"/>
              <a:t>melihat</a:t>
            </a:r>
            <a:r>
              <a:rPr lang="en-US" sz="1400" dirty="0" smtClean="0"/>
              <a:t> </a:t>
            </a:r>
            <a:r>
              <a:rPr lang="en-US" sz="1400" dirty="0" err="1" smtClean="0"/>
              <a:t>upaya</a:t>
            </a:r>
            <a:r>
              <a:rPr lang="en-US" sz="1400" dirty="0" smtClean="0"/>
              <a:t> </a:t>
            </a:r>
            <a:r>
              <a:rPr lang="en-US" sz="1400" dirty="0" err="1" smtClean="0"/>
              <a:t>mereka</a:t>
            </a:r>
            <a:r>
              <a:rPr lang="en-US" sz="1400" dirty="0" smtClean="0"/>
              <a:t> </a:t>
            </a:r>
            <a:r>
              <a:rPr lang="en-US" sz="1400" dirty="0" err="1" smtClean="0"/>
              <a:t>dalam</a:t>
            </a:r>
            <a:r>
              <a:rPr lang="en-US" sz="1400" dirty="0" smtClean="0"/>
              <a:t> </a:t>
            </a:r>
            <a:r>
              <a:rPr lang="en-US" sz="1400" dirty="0" err="1" smtClean="0"/>
              <a:t>merespons</a:t>
            </a:r>
            <a:r>
              <a:rPr lang="en-US" sz="1400" dirty="0" smtClean="0"/>
              <a:t> </a:t>
            </a:r>
            <a:r>
              <a:rPr lang="en-US" sz="1400" dirty="0" err="1" smtClean="0"/>
              <a:t>paham</a:t>
            </a:r>
            <a:r>
              <a:rPr lang="en-US" sz="1400" dirty="0" smtClean="0"/>
              <a:t> </a:t>
            </a:r>
            <a:r>
              <a:rPr lang="en-US" sz="1400" dirty="0" err="1" smtClean="0"/>
              <a:t>radikal</a:t>
            </a:r>
            <a:r>
              <a:rPr lang="en-US" sz="1400" dirty="0" smtClean="0"/>
              <a:t>. </a:t>
            </a:r>
            <a:r>
              <a:rPr lang="en-US" sz="1400" dirty="0" err="1" smtClean="0"/>
              <a:t>Penelitian</a:t>
            </a:r>
            <a:r>
              <a:rPr lang="en-US" sz="1400" dirty="0" smtClean="0"/>
              <a:t> </a:t>
            </a:r>
            <a:r>
              <a:rPr lang="en-US" sz="1400" dirty="0" err="1" smtClean="0"/>
              <a:t>ini</a:t>
            </a:r>
            <a:r>
              <a:rPr lang="en-US" sz="1400" dirty="0" smtClean="0"/>
              <a:t> </a:t>
            </a:r>
            <a:r>
              <a:rPr lang="en-US" sz="1400" dirty="0" err="1" smtClean="0"/>
              <a:t>melibatkan</a:t>
            </a:r>
            <a:r>
              <a:rPr lang="en-US" sz="1400" dirty="0" smtClean="0"/>
              <a:t> </a:t>
            </a:r>
            <a:r>
              <a:rPr lang="en-US" sz="1400" dirty="0" err="1" smtClean="0"/>
              <a:t>akademisi</a:t>
            </a:r>
            <a:r>
              <a:rPr lang="en-US" sz="1400" dirty="0" smtClean="0"/>
              <a:t> </a:t>
            </a:r>
            <a:r>
              <a:rPr lang="en-US" sz="1400" dirty="0" err="1" smtClean="0"/>
              <a:t>dari</a:t>
            </a:r>
            <a:r>
              <a:rPr lang="en-US" sz="1400" dirty="0" smtClean="0"/>
              <a:t> </a:t>
            </a:r>
            <a:r>
              <a:rPr lang="en-US" sz="1400" dirty="0" err="1" smtClean="0"/>
              <a:t>Monash</a:t>
            </a:r>
            <a:r>
              <a:rPr lang="en-US" sz="1400" dirty="0" smtClean="0"/>
              <a:t> University, Australia, </a:t>
            </a:r>
            <a:r>
              <a:rPr lang="en-US" sz="1400" dirty="0" err="1" smtClean="0"/>
              <a:t>Universitas</a:t>
            </a:r>
            <a:r>
              <a:rPr lang="en-US" sz="1400" dirty="0" smtClean="0"/>
              <a:t> Islam </a:t>
            </a:r>
            <a:r>
              <a:rPr lang="en-US" sz="1400" dirty="0" err="1" smtClean="0"/>
              <a:t>Negeri</a:t>
            </a:r>
            <a:r>
              <a:rPr lang="en-US" sz="1400" dirty="0" smtClean="0"/>
              <a:t> </a:t>
            </a:r>
            <a:r>
              <a:rPr lang="en-US" sz="1400" dirty="0" err="1" smtClean="0"/>
              <a:t>Walisongo</a:t>
            </a:r>
            <a:r>
              <a:rPr lang="en-US" sz="1400" dirty="0" smtClean="0"/>
              <a:t> </a:t>
            </a:r>
            <a:r>
              <a:rPr lang="en-US" sz="1400" dirty="0" err="1" smtClean="0"/>
              <a:t>di</a:t>
            </a:r>
            <a:r>
              <a:rPr lang="en-US" sz="1400" dirty="0" smtClean="0"/>
              <a:t> Semarang, </a:t>
            </a:r>
            <a:r>
              <a:rPr lang="en-US" sz="1400" dirty="0" err="1" smtClean="0"/>
              <a:t>Jawa</a:t>
            </a:r>
            <a:r>
              <a:rPr lang="en-US" sz="1400" dirty="0" smtClean="0"/>
              <a:t> Tengah </a:t>
            </a:r>
            <a:r>
              <a:rPr lang="en-US" sz="1400" dirty="0" err="1" smtClean="0"/>
              <a:t>dan</a:t>
            </a:r>
            <a:r>
              <a:rPr lang="en-US" sz="1400" dirty="0" smtClean="0"/>
              <a:t> </a:t>
            </a:r>
            <a:r>
              <a:rPr lang="en-US" sz="1400" dirty="0" err="1" smtClean="0"/>
              <a:t>Universitas</a:t>
            </a:r>
            <a:r>
              <a:rPr lang="en-US" sz="1400" dirty="0" smtClean="0"/>
              <a:t> </a:t>
            </a:r>
            <a:r>
              <a:rPr lang="en-US" sz="1400" dirty="0" err="1" smtClean="0"/>
              <a:t>Gadjah</a:t>
            </a:r>
            <a:r>
              <a:rPr lang="en-US" sz="1400" dirty="0" smtClean="0"/>
              <a:t> </a:t>
            </a:r>
            <a:r>
              <a:rPr lang="en-US" sz="1400" dirty="0" err="1" smtClean="0"/>
              <a:t>Mada</a:t>
            </a:r>
            <a:r>
              <a:rPr lang="en-US" sz="1400" dirty="0" smtClean="0"/>
              <a:t> </a:t>
            </a:r>
            <a:r>
              <a:rPr lang="en-US" sz="1400" dirty="0" err="1" smtClean="0"/>
              <a:t>di</a:t>
            </a:r>
            <a:r>
              <a:rPr lang="en-US" sz="1400" dirty="0" smtClean="0"/>
              <a:t> Yogyakarta </a:t>
            </a:r>
            <a:r>
              <a:rPr lang="en-US" sz="1400" dirty="0" err="1" smtClean="0"/>
              <a:t>dengan</a:t>
            </a:r>
            <a:r>
              <a:rPr lang="en-US" sz="1400" dirty="0" smtClean="0"/>
              <a:t> </a:t>
            </a:r>
            <a:r>
              <a:rPr lang="en-US" sz="1400" dirty="0" err="1" smtClean="0"/>
              <a:t>dukungan</a:t>
            </a:r>
            <a:r>
              <a:rPr lang="en-US" sz="1400" dirty="0" smtClean="0"/>
              <a:t> </a:t>
            </a:r>
            <a:r>
              <a:rPr lang="en-US" sz="1400" dirty="0" err="1" smtClean="0"/>
              <a:t>dari</a:t>
            </a:r>
            <a:r>
              <a:rPr lang="en-US" sz="1400" dirty="0" smtClean="0"/>
              <a:t> Australia-Indonesia Centre.</a:t>
            </a:r>
            <a:r>
              <a:rPr lang="en-US" dirty="0" smtClean="0"/>
              <a:t/>
            </a:r>
            <a:br>
              <a:rPr lang="en-US" dirty="0" smtClean="0"/>
            </a:br>
            <a:r>
              <a:rPr lang="en-US" dirty="0" smtClean="0"/>
              <a:t> </a:t>
            </a:r>
            <a:br>
              <a:rPr lang="en-US" dirty="0" smtClean="0"/>
            </a:br>
            <a:endParaRPr lang="en-US" dirty="0"/>
          </a:p>
        </p:txBody>
      </p:sp>
      <p:sp>
        <p:nvSpPr>
          <p:cNvPr id="1025" name="Rectangle 1"/>
          <p:cNvSpPr>
            <a:spLocks noChangeArrowheads="1"/>
          </p:cNvSpPr>
          <p:nvPr/>
        </p:nvSpPr>
        <p:spPr bwMode="auto">
          <a:xfrm>
            <a:off x="381000" y="1524000"/>
            <a:ext cx="8077200" cy="28777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Tiga</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tipe</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sekolah</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yang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rentan</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terhadap</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paham</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radikal</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dalam</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penelitian</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adalah</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a:t>
            </a:r>
            <a:b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br>
            <a:r>
              <a:rPr kumimoji="0" lang="en-US" sz="1400" b="0" i="0" u="none" strike="noStrike" cap="none" normalizeH="0" baseline="0" dirty="0" smtClean="0">
                <a:ln>
                  <a:noFill/>
                </a:ln>
                <a:solidFill>
                  <a:srgbClr val="3C3C3C"/>
                </a:solidFill>
                <a:effectLst/>
                <a:latin typeface="Calibri"/>
                <a:ea typeface="Times New Roman" pitchFamily="18" charset="0"/>
                <a:cs typeface="Arial" pitchFamily="34" charset="0"/>
              </a:rPr>
              <a:t> </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1400" b="1"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Sekolah</a:t>
            </a:r>
            <a:r>
              <a:rPr kumimoji="0" lang="en-US" sz="1400" b="1"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1"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tertutup</a:t>
            </a:r>
            <a:r>
              <a:rPr kumimoji="0" lang="en-US" sz="1400" b="1"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1" i="1"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closed schools</a:t>
            </a:r>
            <a:r>
              <a:rPr kumimoji="0" lang="en-US" sz="1400" b="1"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b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b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Alih-alih</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menerima</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perubahan</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ciri-ciri</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sekolah</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tertutup</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adalah</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mengajarkan</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sikap</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yang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sempit</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dan</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cenderung</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menutupi</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ide-ide</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dan</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perkembangan</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dari</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luar</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a:t>
            </a:r>
            <a:b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b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b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b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Salah</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seorang</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kepala</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sekolah</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yang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kami</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temui</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menjelaskan</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pentingnya</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menggunakan</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peradaban</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Islam (</a:t>
            </a:r>
            <a:r>
              <a:rPr kumimoji="0" lang="en-US" sz="1400" b="0" i="1"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tsaqofah</a:t>
            </a:r>
            <a:r>
              <a:rPr kumimoji="0" lang="en-US" sz="1400" b="0" i="1"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1"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Islamiyah</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sebagai</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benteng</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untuk</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melawan</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globalisasi</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Barat.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Selain</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membenturkan</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peradaban</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Islam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dan</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Barat,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sekolah</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yang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mempunyai</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tipologi</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tertutup</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ini</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menekankan</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pentingnya</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2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praktik</a:t>
            </a:r>
            <a:r>
              <a:rPr kumimoji="0" lang="en-US" sz="12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2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ajaran</a:t>
            </a:r>
            <a:r>
              <a:rPr kumimoji="0" lang="en-US" sz="12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Islam </a:t>
            </a:r>
            <a:r>
              <a:rPr kumimoji="0" lang="en-US" sz="12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versi</a:t>
            </a:r>
            <a:r>
              <a:rPr kumimoji="0" lang="en-US" sz="12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2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mereka</a:t>
            </a:r>
            <a:r>
              <a:rPr kumimoji="0" lang="en-US" sz="12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2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dan</a:t>
            </a:r>
            <a:r>
              <a:rPr kumimoji="0" lang="en-US" sz="12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2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menolak</a:t>
            </a:r>
            <a:r>
              <a:rPr kumimoji="0" lang="en-US" sz="12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2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versi</a:t>
            </a:r>
            <a:r>
              <a:rPr kumimoji="0" lang="en-US" sz="12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Islam yang </a:t>
            </a:r>
            <a:r>
              <a:rPr kumimoji="0" lang="en-US" sz="12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kebanyakan</a:t>
            </a:r>
            <a:r>
              <a:rPr kumimoji="0" lang="en-US" sz="12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2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dianut</a:t>
            </a:r>
            <a:r>
              <a:rPr kumimoji="0" lang="en-US" sz="12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2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oleh</a:t>
            </a:r>
            <a:r>
              <a:rPr kumimoji="0" lang="en-US" sz="12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2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muslim</a:t>
            </a:r>
            <a:r>
              <a:rPr kumimoji="0" lang="en-US" sz="12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2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di</a:t>
            </a:r>
            <a:r>
              <a:rPr kumimoji="0" lang="en-US" sz="12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Indonesia.</a:t>
            </a:r>
            <a:r>
              <a:rPr kumimoji="0" lang="en-US" sz="11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r>
            <a:br>
              <a:rPr kumimoji="0" lang="en-US" sz="11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br>
            <a:r>
              <a:rPr kumimoji="0" lang="en-US" sz="11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r>
            <a:br>
              <a:rPr kumimoji="0" lang="en-US" sz="11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6" name="Rectangle 2"/>
          <p:cNvSpPr>
            <a:spLocks noChangeArrowheads="1"/>
          </p:cNvSpPr>
          <p:nvPr/>
        </p:nvSpPr>
        <p:spPr bwMode="auto">
          <a:xfrm>
            <a:off x="381000" y="3886200"/>
            <a:ext cx="8763000" cy="161582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1400" b="1"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2.Sekolah </a:t>
            </a:r>
            <a:r>
              <a:rPr kumimoji="0" lang="en-US" sz="1400" b="1"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terpisah</a:t>
            </a:r>
            <a:r>
              <a:rPr kumimoji="0" lang="en-US" sz="1400" b="1"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1" i="1"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separated schools</a:t>
            </a:r>
            <a:r>
              <a:rPr kumimoji="0" lang="en-US" sz="1400" b="1"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b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b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Kedua</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sekolah</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yang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berisiko</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menumbuhkan</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ajaran</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radikal</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adalah</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tipe</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sekolah</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terpisah</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Sekolah</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jenis</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ini</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bisa</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dilihat</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dari</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cara</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mereka</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merekrut</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guru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dan</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partisipasi</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mereka</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dalam</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kegiatan</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sosial</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keagamaan</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a:t>
            </a:r>
            <a:r>
              <a:rPr kumimoji="0" lang="en-US" sz="11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r>
            <a:br>
              <a:rPr kumimoji="0" lang="en-US" sz="11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br>
            <a:r>
              <a:rPr kumimoji="0" lang="en-US" sz="11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r>
            <a:br>
              <a:rPr kumimoji="0" lang="en-US" sz="11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7" name="Rectangle 3"/>
          <p:cNvSpPr>
            <a:spLocks noChangeArrowheads="1"/>
          </p:cNvSpPr>
          <p:nvPr/>
        </p:nvSpPr>
        <p:spPr bwMode="auto">
          <a:xfrm>
            <a:off x="304800" y="5334000"/>
            <a:ext cx="8534400" cy="183127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1400" b="1"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3Sekolah yang </a:t>
            </a:r>
            <a:r>
              <a:rPr kumimoji="0" lang="en-US" sz="1400" b="1"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mengajarkan</a:t>
            </a:r>
            <a:r>
              <a:rPr kumimoji="0" lang="en-US" sz="1400" b="1"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1"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identitas</a:t>
            </a:r>
            <a:r>
              <a:rPr kumimoji="0" lang="en-US" sz="1400" b="1"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Islam </a:t>
            </a:r>
            <a:r>
              <a:rPr kumimoji="0" lang="en-US" sz="1400" b="1"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murni</a:t>
            </a:r>
            <a:r>
              <a:rPr kumimoji="0" lang="en-US" sz="1400" b="1"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1" i="1"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schools with pure Islamic identity</a:t>
            </a:r>
            <a:r>
              <a:rPr kumimoji="0" lang="en-US" sz="1400" b="1"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b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b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Tipe</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sekolah</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yang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ketiga</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bisa</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dilihat</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dari</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cara</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sekolah</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mengonstruksi</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identitas</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muslim</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Sekolah</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yang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berisiko</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menumbuhkan</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radikalisme</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menjadikan</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Islam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sebagai</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konstruksi</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identitas</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tunggal</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dan</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menolak</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t>
            </a:r>
            <a:r>
              <a:rPr kumimoji="0" lang="en-US" sz="1400" b="0" i="0" u="none" strike="noStrike" cap="none" normalizeH="0" baseline="0" dirty="0" err="1" smtClean="0">
                <a:ln>
                  <a:noFill/>
                </a:ln>
                <a:solidFill>
                  <a:srgbClr val="3C3C3C"/>
                </a:solidFill>
                <a:effectLst/>
                <a:latin typeface="Arial" pitchFamily="34" charset="0"/>
                <a:ea typeface="Times New Roman" pitchFamily="18" charset="0"/>
                <a:cs typeface="Arial" pitchFamily="34" charset="0"/>
              </a:rPr>
              <a:t>identitas-identitas</a:t>
            </a:r>
            <a:r>
              <a:rPr kumimoji="0" lang="en-US" sz="14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yang lain.</a:t>
            </a:r>
            <a:r>
              <a:rPr kumimoji="0" lang="en-US" sz="11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r>
            <a:br>
              <a:rPr kumimoji="0" lang="en-US" sz="11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br>
            <a:r>
              <a:rPr kumimoji="0" lang="en-US" sz="11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t/>
            </a:r>
            <a:br>
              <a:rPr kumimoji="0" lang="en-US" sz="1100" b="0" i="0" u="none" strike="noStrike" cap="none" normalizeH="0" baseline="0" dirty="0" smtClean="0">
                <a:ln>
                  <a:noFill/>
                </a:ln>
                <a:solidFill>
                  <a:srgbClr val="3C3C3C"/>
                </a:solidFill>
                <a:effectLst/>
                <a:latin typeface="Arial" pitchFamily="34" charset="0"/>
                <a:ea typeface="Times New Roman" pitchFamily="18"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1025"/>
                                        </p:tgtEl>
                                        <p:attrNameLst>
                                          <p:attrName>style.visibility</p:attrName>
                                        </p:attrNameLst>
                                      </p:cBhvr>
                                      <p:to>
                                        <p:strVal val="visible"/>
                                      </p:to>
                                    </p:set>
                                    <p:animEffect transition="in" filter="wipe(down)">
                                      <p:cBhvr>
                                        <p:cTn id="13" dur="500"/>
                                        <p:tgtEl>
                                          <p:spTgt spid="1025"/>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026"/>
                                        </p:tgtEl>
                                        <p:attrNameLst>
                                          <p:attrName>style.visibility</p:attrName>
                                        </p:attrNameLst>
                                      </p:cBhvr>
                                      <p:to>
                                        <p:strVal val="visible"/>
                                      </p:to>
                                    </p:set>
                                    <p:anim calcmode="lin" valueType="num">
                                      <p:cBhvr additive="base">
                                        <p:cTn id="18" dur="500" fill="hold"/>
                                        <p:tgtEl>
                                          <p:spTgt spid="1026"/>
                                        </p:tgtEl>
                                        <p:attrNameLst>
                                          <p:attrName>ppt_x</p:attrName>
                                        </p:attrNameLst>
                                      </p:cBhvr>
                                      <p:tavLst>
                                        <p:tav tm="0">
                                          <p:val>
                                            <p:strVal val="#ppt_x"/>
                                          </p:val>
                                        </p:tav>
                                        <p:tav tm="100000">
                                          <p:val>
                                            <p:strVal val="#ppt_x"/>
                                          </p:val>
                                        </p:tav>
                                      </p:tavLst>
                                    </p:anim>
                                    <p:anim calcmode="lin" valueType="num">
                                      <p:cBhvr additive="base">
                                        <p:cTn id="19"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1027"/>
                                        </p:tgtEl>
                                        <p:attrNameLst>
                                          <p:attrName>style.visibility</p:attrName>
                                        </p:attrNameLst>
                                      </p:cBhvr>
                                      <p:to>
                                        <p:strVal val="visible"/>
                                      </p:to>
                                    </p:set>
                                    <p:animEffect transition="in" filter="circle(in)">
                                      <p:cBhvr>
                                        <p:cTn id="24" dur="20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25" grpId="0"/>
      <p:bldP spid="1026" grpId="0"/>
      <p:bldP spid="102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228600" y="457200"/>
            <a:ext cx="8686800" cy="866864"/>
          </a:xfrm>
          <a:prstGeom prst="rect">
            <a:avLst/>
          </a:prstGeom>
          <a:noFill/>
          <a:ln w="9525">
            <a:noFill/>
            <a:miter lim="800000"/>
            <a:headEnd/>
            <a:tailEnd/>
          </a:ln>
          <a:effectLst/>
        </p:spPr>
        <p:txBody>
          <a:bodyPr vert="horz" wrap="square" lIns="0" tIns="126960" rIns="0" bIns="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id-ID"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F</a:t>
            </a:r>
            <a:r>
              <a:rPr kumimoji="0" lang="id-ID" sz="1600" b="0" i="0" u="none" strike="noStrike" cap="none" normalizeH="0" baseline="0" dirty="0" smtClean="0" bmk="">
                <a:ln>
                  <a:noFill/>
                </a:ln>
                <a:solidFill>
                  <a:srgbClr val="000000"/>
                </a:solidFill>
                <a:effectLst/>
                <a:latin typeface="Times New Roman" pitchFamily="18" charset="0"/>
                <a:ea typeface="Times New Roman" pitchFamily="18" charset="0"/>
                <a:cs typeface="Times New Roman" pitchFamily="18" charset="0"/>
              </a:rPr>
              <a:t>aktor penyebab radikalisme</a:t>
            </a:r>
            <a:endParaRPr kumimoji="0" lang="id-ID" sz="1600" b="1" i="0"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id-ID"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Rais Syuriah Pengurus Besar Nahdlatul Ulama (PBNU), KH Ahmad Ishomuddin</a:t>
            </a:r>
            <a:r>
              <a:rPr kumimoji="0" lang="id-ID" sz="1600" b="0" i="0" u="none" strike="noStrike" cap="none" normalizeH="0" baseline="0" dirty="0" smtClean="0">
                <a:ln>
                  <a:noFill/>
                </a:ln>
                <a:solidFill>
                  <a:srgbClr val="000000"/>
                </a:solidFill>
                <a:effectLst/>
                <a:latin typeface="Calibri"/>
                <a:ea typeface="Calibri" pitchFamily="34" charset="0"/>
                <a:cs typeface="Times New Roman" pitchFamily="18" charset="0"/>
              </a:rPr>
              <a:t> </a:t>
            </a:r>
            <a:r>
              <a:rPr kumimoji="0" lang="id-ID"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memandang munculnya radikalisme agama adalah terutama:</a:t>
            </a:r>
            <a:endParaRPr kumimoji="0" lang="id-ID"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3"/>
          <p:cNvSpPr/>
          <p:nvPr/>
        </p:nvSpPr>
        <p:spPr>
          <a:xfrm>
            <a:off x="304800" y="1600200"/>
            <a:ext cx="4572000" cy="646331"/>
          </a:xfrm>
          <a:prstGeom prst="rect">
            <a:avLst/>
          </a:prstGeom>
        </p:spPr>
        <p:txBody>
          <a:bodyPr>
            <a:spAutoFit/>
          </a:bodyPr>
          <a:lstStyle/>
          <a:p>
            <a:r>
              <a:rPr lang="en-US" dirty="0" smtClean="0"/>
              <a:t>1.</a:t>
            </a:r>
            <a:r>
              <a:rPr lang="id-ID" dirty="0" smtClean="0"/>
              <a:t>Dipengaruhi oleh pemahaman ilmu agama yang dangkal</a:t>
            </a:r>
            <a:endParaRPr lang="en-US" dirty="0"/>
          </a:p>
        </p:txBody>
      </p:sp>
      <p:sp>
        <p:nvSpPr>
          <p:cNvPr id="5" name="Rectangle 4"/>
          <p:cNvSpPr/>
          <p:nvPr/>
        </p:nvSpPr>
        <p:spPr>
          <a:xfrm>
            <a:off x="228600" y="2667000"/>
            <a:ext cx="4572000" cy="1200329"/>
          </a:xfrm>
          <a:prstGeom prst="rect">
            <a:avLst/>
          </a:prstGeom>
        </p:spPr>
        <p:txBody>
          <a:bodyPr>
            <a:spAutoFit/>
          </a:bodyPr>
          <a:lstStyle/>
          <a:p>
            <a:r>
              <a:rPr lang="en-US" dirty="0" smtClean="0"/>
              <a:t>2. </a:t>
            </a:r>
            <a:r>
              <a:rPr lang="id-ID" dirty="0" smtClean="0"/>
              <a:t>wawasan </a:t>
            </a:r>
            <a:r>
              <a:rPr lang="id-ID" dirty="0"/>
              <a:t>yang kurang luas dalam hal kehidupan berbangsa dan bernegara, khususnya berkaitan dengan kebhinnekaan di Indonesia.</a:t>
            </a:r>
            <a:endParaRPr lang="en-US" dirty="0"/>
          </a:p>
        </p:txBody>
      </p:sp>
      <p:sp>
        <p:nvSpPr>
          <p:cNvPr id="6" name="Rectangle 5"/>
          <p:cNvSpPr/>
          <p:nvPr/>
        </p:nvSpPr>
        <p:spPr>
          <a:xfrm>
            <a:off x="381000" y="4267200"/>
            <a:ext cx="4572000" cy="2031325"/>
          </a:xfrm>
          <a:prstGeom prst="rect">
            <a:avLst/>
          </a:prstGeom>
        </p:spPr>
        <p:txBody>
          <a:bodyPr>
            <a:spAutoFit/>
          </a:bodyPr>
          <a:lstStyle/>
          <a:p>
            <a:r>
              <a:rPr lang="en-US" dirty="0" smtClean="0"/>
              <a:t>3.</a:t>
            </a:r>
            <a:r>
              <a:rPr lang="id-ID" dirty="0" smtClean="0"/>
              <a:t>faktor-faktor </a:t>
            </a:r>
            <a:r>
              <a:rPr lang="id-ID" dirty="0"/>
              <a:t>yang lain, yang membentuknya, seperti merasa tertindas, merasa kalah dalam persaingan di bidang ekonomi, kalah persaingan di bidang politik, tidak menemukan jalan keluar sehingga segala sesuatu mau diselesaikan dengan jalan kekerasan dan pengingkaran terhadap perbedaan-perbedaan. </a:t>
            </a:r>
            <a:endParaRPr lang="en-US" dirty="0"/>
          </a:p>
        </p:txBody>
      </p:sp>
      <p:pic>
        <p:nvPicPr>
          <p:cNvPr id="2051" name="Picture 3"/>
          <p:cNvPicPr>
            <a:picLocks noChangeAspect="1" noChangeArrowheads="1"/>
          </p:cNvPicPr>
          <p:nvPr/>
        </p:nvPicPr>
        <p:blipFill>
          <a:blip r:embed="rId2"/>
          <a:srcRect/>
          <a:stretch>
            <a:fillRect/>
          </a:stretch>
        </p:blipFill>
        <p:spPr bwMode="auto">
          <a:xfrm>
            <a:off x="4876800" y="1295399"/>
            <a:ext cx="3962400" cy="2535687"/>
          </a:xfrm>
          <a:prstGeom prst="rect">
            <a:avLst/>
          </a:prstGeom>
          <a:noFill/>
          <a:ln w="9525">
            <a:noFill/>
            <a:miter lim="800000"/>
            <a:headEnd/>
            <a:tailEnd/>
          </a:ln>
          <a:effectLst/>
        </p:spPr>
      </p:pic>
      <p:pic>
        <p:nvPicPr>
          <p:cNvPr id="2052" name="Picture 4"/>
          <p:cNvPicPr>
            <a:picLocks noChangeAspect="1" noChangeArrowheads="1"/>
          </p:cNvPicPr>
          <p:nvPr/>
        </p:nvPicPr>
        <p:blipFill>
          <a:blip r:embed="rId3"/>
          <a:srcRect/>
          <a:stretch>
            <a:fillRect/>
          </a:stretch>
        </p:blipFill>
        <p:spPr bwMode="auto">
          <a:xfrm>
            <a:off x="5562600" y="3867329"/>
            <a:ext cx="2819400" cy="2120440"/>
          </a:xfrm>
          <a:prstGeom prst="rect">
            <a:avLst/>
          </a:prstGeom>
          <a:noFill/>
          <a:ln w="9525">
            <a:noFill/>
            <a:miter lim="800000"/>
            <a:headEnd/>
            <a:tailEnd/>
          </a:ln>
          <a:effectLst/>
        </p:spPr>
      </p:pic>
      <p:sp>
        <p:nvSpPr>
          <p:cNvPr id="2" name="Rectangle 1"/>
          <p:cNvSpPr/>
          <p:nvPr/>
        </p:nvSpPr>
        <p:spPr>
          <a:xfrm>
            <a:off x="5334000" y="6008551"/>
            <a:ext cx="4572000" cy="646331"/>
          </a:xfrm>
          <a:prstGeom prst="rect">
            <a:avLst/>
          </a:prstGeom>
        </p:spPr>
        <p:txBody>
          <a:bodyPr>
            <a:spAutoFit/>
          </a:bodyPr>
          <a:lstStyle/>
          <a:p>
            <a:r>
              <a:rPr lang="fi-FI" dirty="0"/>
              <a:t>Perppu Nomor 2 Tahun 2017 tentang Organisasi Kemasyarakatan.</a:t>
            </a:r>
            <a:endParaRPr lang="id-ID"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049"/>
                                        </p:tgtEl>
                                        <p:attrNameLst>
                                          <p:attrName>style.visibility</p:attrName>
                                        </p:attrNameLst>
                                      </p:cBhvr>
                                      <p:to>
                                        <p:strVal val="visible"/>
                                      </p:to>
                                    </p:set>
                                    <p:animEffect transition="in" filter="circle(in)">
                                      <p:cBhvr>
                                        <p:cTn id="7" dur="2000"/>
                                        <p:tgtEl>
                                          <p:spTgt spid="204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051"/>
                                        </p:tgtEl>
                                        <p:attrNameLst>
                                          <p:attrName>style.visibility</p:attrName>
                                        </p:attrNameLst>
                                      </p:cBhvr>
                                      <p:to>
                                        <p:strVal val="visible"/>
                                      </p:to>
                                    </p:set>
                                    <p:animEffect transition="in" filter="circle(in)">
                                      <p:cBhvr>
                                        <p:cTn id="17" dur="2000"/>
                                        <p:tgtEl>
                                          <p:spTgt spid="205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down)">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nodeType="clickEffect">
                                  <p:stCondLst>
                                    <p:cond delay="0"/>
                                  </p:stCondLst>
                                  <p:childTnLst>
                                    <p:set>
                                      <p:cBhvr>
                                        <p:cTn id="31" dur="1" fill="hold">
                                          <p:stCondLst>
                                            <p:cond delay="0"/>
                                          </p:stCondLst>
                                        </p:cTn>
                                        <p:tgtEl>
                                          <p:spTgt spid="2052"/>
                                        </p:tgtEl>
                                        <p:attrNameLst>
                                          <p:attrName>style.visibility</p:attrName>
                                        </p:attrNameLst>
                                      </p:cBhvr>
                                      <p:to>
                                        <p:strVal val="visible"/>
                                      </p:to>
                                    </p:set>
                                    <p:animEffect transition="in" filter="wheel(1)">
                                      <p:cBhvr>
                                        <p:cTn id="32" dur="2000"/>
                                        <p:tgtEl>
                                          <p:spTgt spid="2052"/>
                                        </p:tgtEl>
                                      </p:cBhvr>
                                    </p:animEffec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fade">
                                      <p:cBhvr>
                                        <p:cTn id="37" dur="1000"/>
                                        <p:tgtEl>
                                          <p:spTgt spid="2"/>
                                        </p:tgtEl>
                                      </p:cBhvr>
                                    </p:animEffect>
                                    <p:anim calcmode="lin" valueType="num">
                                      <p:cBhvr>
                                        <p:cTn id="38" dur="1000" fill="hold"/>
                                        <p:tgtEl>
                                          <p:spTgt spid="2"/>
                                        </p:tgtEl>
                                        <p:attrNameLst>
                                          <p:attrName>ppt_x</p:attrName>
                                        </p:attrNameLst>
                                      </p:cBhvr>
                                      <p:tavLst>
                                        <p:tav tm="0">
                                          <p:val>
                                            <p:strVal val="#ppt_x"/>
                                          </p:val>
                                        </p:tav>
                                        <p:tav tm="100000">
                                          <p:val>
                                            <p:strVal val="#ppt_x"/>
                                          </p:val>
                                        </p:tav>
                                      </p:tavLst>
                                    </p:anim>
                                    <p:anim calcmode="lin" valueType="num">
                                      <p:cBhvr>
                                        <p:cTn id="3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9" grpId="0"/>
      <p:bldP spid="4" grpId="0"/>
      <p:bldP spid="5" grpId="0"/>
      <p:bldP spid="6" grpId="0"/>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981200" y="152400"/>
            <a:ext cx="5029200" cy="6501759"/>
          </a:xfrm>
          <a:prstGeom prst="rect">
            <a:avLst/>
          </a:prstGeom>
        </p:spPr>
      </p:pic>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Filsafat</a:t>
            </a:r>
            <a:r>
              <a:rPr lang="en-US" dirty="0" smtClean="0"/>
              <a:t> Pancasila </a:t>
            </a:r>
            <a:r>
              <a:rPr lang="en-US" dirty="0" err="1" smtClean="0"/>
              <a:t>dan</a:t>
            </a:r>
            <a:r>
              <a:rPr lang="en-US" dirty="0" smtClean="0"/>
              <a:t> </a:t>
            </a:r>
            <a:r>
              <a:rPr lang="en-US" dirty="0" err="1" smtClean="0"/>
              <a:t>hubungannya</a:t>
            </a:r>
            <a:r>
              <a:rPr lang="en-US" dirty="0" smtClean="0"/>
              <a:t> </a:t>
            </a:r>
            <a:r>
              <a:rPr lang="en-US" dirty="0" err="1" smtClean="0"/>
              <a:t>dengan</a:t>
            </a:r>
            <a:r>
              <a:rPr lang="en-US" dirty="0" smtClean="0"/>
              <a:t> </a:t>
            </a:r>
            <a:r>
              <a:rPr lang="en-US" dirty="0" err="1" smtClean="0"/>
              <a:t>Ketuhanan</a:t>
            </a:r>
            <a:endParaRPr lang="en-US" dirty="0"/>
          </a:p>
        </p:txBody>
      </p:sp>
      <p:sp>
        <p:nvSpPr>
          <p:cNvPr id="3" name="Content Placeholder 2"/>
          <p:cNvSpPr>
            <a:spLocks noGrp="1"/>
          </p:cNvSpPr>
          <p:nvPr>
            <p:ph idx="1"/>
          </p:nvPr>
        </p:nvSpPr>
        <p:spPr/>
        <p:txBody>
          <a:bodyPr/>
          <a:lstStyle/>
          <a:p>
            <a:r>
              <a:rPr lang="en-US" dirty="0" err="1" smtClean="0"/>
              <a:t>Pandangan</a:t>
            </a:r>
            <a:r>
              <a:rPr lang="en-US" dirty="0" smtClean="0"/>
              <a:t> </a:t>
            </a:r>
            <a:r>
              <a:rPr lang="en-US" dirty="0" err="1" smtClean="0"/>
              <a:t>Hidup</a:t>
            </a:r>
            <a:r>
              <a:rPr lang="en-US" dirty="0" smtClean="0"/>
              <a:t> Pancasila </a:t>
            </a:r>
            <a:r>
              <a:rPr lang="en-US" dirty="0" err="1" smtClean="0"/>
              <a:t>menurut</a:t>
            </a:r>
            <a:r>
              <a:rPr lang="en-US" dirty="0" smtClean="0"/>
              <a:t> </a:t>
            </a:r>
            <a:r>
              <a:rPr lang="en-US" dirty="0" err="1" smtClean="0"/>
              <a:t>Soekarno</a:t>
            </a:r>
            <a:r>
              <a:rPr lang="en-US" dirty="0" smtClean="0"/>
              <a:t> </a:t>
            </a:r>
            <a:r>
              <a:rPr lang="en-US" dirty="0" err="1" smtClean="0"/>
              <a:t>disebut</a:t>
            </a:r>
            <a:r>
              <a:rPr lang="en-US" dirty="0" smtClean="0"/>
              <a:t> </a:t>
            </a:r>
            <a:r>
              <a:rPr lang="en-US" dirty="0" err="1" smtClean="0"/>
              <a:t>sebagai</a:t>
            </a:r>
            <a:r>
              <a:rPr lang="en-US" dirty="0" smtClean="0"/>
              <a:t> </a:t>
            </a:r>
            <a:r>
              <a:rPr lang="en-US" dirty="0" err="1" smtClean="0"/>
              <a:t>Ketuhanan</a:t>
            </a:r>
            <a:r>
              <a:rPr lang="en-US" dirty="0" smtClean="0"/>
              <a:t> yang </a:t>
            </a:r>
            <a:r>
              <a:rPr lang="en-US" dirty="0" err="1" smtClean="0"/>
              <a:t>welas</a:t>
            </a:r>
            <a:r>
              <a:rPr lang="en-US" dirty="0" smtClean="0"/>
              <a:t> </a:t>
            </a:r>
            <a:r>
              <a:rPr lang="en-US" dirty="0" err="1" smtClean="0"/>
              <a:t>asih</a:t>
            </a:r>
            <a:r>
              <a:rPr lang="en-US" dirty="0" smtClean="0"/>
              <a:t> </a:t>
            </a:r>
            <a:r>
              <a:rPr lang="en-US" dirty="0" err="1" smtClean="0"/>
              <a:t>dan</a:t>
            </a:r>
            <a:r>
              <a:rPr lang="en-US" dirty="0" smtClean="0"/>
              <a:t> </a:t>
            </a:r>
            <a:r>
              <a:rPr lang="en-US" dirty="0" err="1" smtClean="0"/>
              <a:t>lapang</a:t>
            </a:r>
            <a:r>
              <a:rPr lang="en-US" dirty="0" smtClean="0"/>
              <a:t> dada, </a:t>
            </a:r>
            <a:r>
              <a:rPr lang="en-US" dirty="0" err="1" smtClean="0"/>
              <a:t>pandangan</a:t>
            </a:r>
            <a:r>
              <a:rPr lang="en-US" dirty="0" smtClean="0"/>
              <a:t> </a:t>
            </a:r>
            <a:r>
              <a:rPr lang="en-US" dirty="0" err="1" smtClean="0"/>
              <a:t>itu</a:t>
            </a:r>
            <a:r>
              <a:rPr lang="en-US" dirty="0" smtClean="0"/>
              <a:t> </a:t>
            </a:r>
            <a:r>
              <a:rPr lang="en-US" dirty="0" err="1" smtClean="0"/>
              <a:t>merujuk</a:t>
            </a:r>
            <a:r>
              <a:rPr lang="en-US" dirty="0" smtClean="0"/>
              <a:t> </a:t>
            </a:r>
            <a:r>
              <a:rPr lang="en-US" dirty="0" err="1" smtClean="0"/>
              <a:t>kepada</a:t>
            </a:r>
            <a:r>
              <a:rPr lang="en-US" dirty="0" smtClean="0"/>
              <a:t> </a:t>
            </a:r>
            <a:r>
              <a:rPr lang="en-US" dirty="0" err="1" smtClean="0"/>
              <a:t>nilai-nilai</a:t>
            </a:r>
            <a:r>
              <a:rPr lang="en-US" dirty="0" smtClean="0"/>
              <a:t> </a:t>
            </a:r>
            <a:r>
              <a:rPr lang="en-US" dirty="0" err="1" smtClean="0"/>
              <a:t>ketuhanan</a:t>
            </a:r>
            <a:r>
              <a:rPr lang="en-US" dirty="0" smtClean="0"/>
              <a:t> (</a:t>
            </a:r>
            <a:r>
              <a:rPr lang="en-US" dirty="0" err="1" smtClean="0"/>
              <a:t>keagamaan</a:t>
            </a:r>
            <a:r>
              <a:rPr lang="en-US" dirty="0" smtClean="0"/>
              <a:t>) yang </a:t>
            </a:r>
            <a:r>
              <a:rPr lang="en-US" dirty="0" err="1" smtClean="0"/>
              <a:t>diamalkan</a:t>
            </a:r>
            <a:r>
              <a:rPr lang="en-US" dirty="0" smtClean="0"/>
              <a:t> demi </a:t>
            </a:r>
            <a:r>
              <a:rPr lang="en-US" dirty="0" err="1" smtClean="0"/>
              <a:t>pembudi</a:t>
            </a:r>
            <a:r>
              <a:rPr lang="en-US" dirty="0" smtClean="0"/>
              <a:t> (</a:t>
            </a:r>
            <a:r>
              <a:rPr lang="en-US" dirty="0" err="1" smtClean="0"/>
              <a:t>pemeradaban</a:t>
            </a:r>
            <a:r>
              <a:rPr lang="en-US" dirty="0" smtClean="0"/>
              <a:t>) </a:t>
            </a:r>
            <a:r>
              <a:rPr lang="en-US" dirty="0" err="1" smtClean="0"/>
              <a:t>hidup</a:t>
            </a:r>
            <a:r>
              <a:rPr lang="en-US" dirty="0" smtClean="0"/>
              <a:t>, </a:t>
            </a:r>
            <a:r>
              <a:rPr lang="en-US" dirty="0" err="1" smtClean="0"/>
              <a:t>merupakan</a:t>
            </a:r>
            <a:r>
              <a:rPr lang="en-US" dirty="0" smtClean="0"/>
              <a:t> </a:t>
            </a:r>
            <a:r>
              <a:rPr lang="en-US" dirty="0" err="1" smtClean="0"/>
              <a:t>praktik</a:t>
            </a:r>
            <a:r>
              <a:rPr lang="en-US" dirty="0" smtClean="0"/>
              <a:t> </a:t>
            </a:r>
            <a:r>
              <a:rPr lang="en-US" dirty="0" err="1" smtClean="0"/>
              <a:t>ketuhanan</a:t>
            </a:r>
            <a:r>
              <a:rPr lang="en-US" dirty="0" smtClean="0"/>
              <a:t> yang </a:t>
            </a:r>
            <a:r>
              <a:rPr lang="en-US" dirty="0" err="1" smtClean="0"/>
              <a:t>mengasihi</a:t>
            </a:r>
            <a:r>
              <a:rPr lang="en-US" dirty="0" smtClean="0"/>
              <a:t>.</a:t>
            </a:r>
            <a:endParaRPr lang="en-US" dirty="0"/>
          </a:p>
        </p:txBody>
      </p:sp>
    </p:spTree>
    <p:extLst>
      <p:ext uri="{BB962C8B-B14F-4D97-AF65-F5344CB8AC3E}">
        <p14:creationId xmlns:p14="http://schemas.microsoft.com/office/powerpoint/2010/main" val="7273646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756</TotalTime>
  <Words>892</Words>
  <Application>Microsoft Office PowerPoint</Application>
  <PresentationFormat>On-screen Show (4:3)</PresentationFormat>
  <Paragraphs>68</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Cambria</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Filsafat Pancasila dan hubungannya dengan Ketuhanan</vt:lpstr>
      <vt:lpstr>Rasionalitas Pancasila</vt:lpstr>
      <vt:lpstr>Pancasila tidak menjalankan teologi eksklusif</vt:lpstr>
      <vt:lpstr>PowerPoint Presentation</vt:lpstr>
      <vt:lpstr>Pendekatan dalam proses deradikalisasi</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MyBook 14 Plus</cp:lastModifiedBy>
  <cp:revision>38</cp:revision>
  <dcterms:created xsi:type="dcterms:W3CDTF">2010-05-10T17:07:47Z</dcterms:created>
  <dcterms:modified xsi:type="dcterms:W3CDTF">2020-03-20T02:51:06Z</dcterms:modified>
</cp:coreProperties>
</file>