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7" r:id="rId5"/>
    <p:sldId id="258" r:id="rId6"/>
    <p:sldId id="259" r:id="rId7"/>
    <p:sldId id="260" r:id="rId8"/>
    <p:sldId id="261"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AE394AE-84AF-4162-9351-3405EABD18BC}" type="datetimeFigureOut">
              <a:rPr lang="id-ID" smtClean="0"/>
              <a:t>28/04/2017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212734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AE394AE-84AF-4162-9351-3405EABD18BC}" type="datetimeFigureOut">
              <a:rPr lang="id-ID" smtClean="0"/>
              <a:t>28/04/2017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73047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AE394AE-84AF-4162-9351-3405EABD18BC}" type="datetimeFigureOut">
              <a:rPr lang="id-ID" smtClean="0"/>
              <a:t>28/04/2017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196780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AE394AE-84AF-4162-9351-3405EABD18BC}" type="datetimeFigureOut">
              <a:rPr lang="id-ID" smtClean="0"/>
              <a:t>28/04/2017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195757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E394AE-84AF-4162-9351-3405EABD18BC}" type="datetimeFigureOut">
              <a:rPr lang="id-ID" smtClean="0"/>
              <a:t>28/04/2017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272835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AE394AE-84AF-4162-9351-3405EABD18BC}" type="datetimeFigureOut">
              <a:rPr lang="id-ID" smtClean="0"/>
              <a:t>28/04/2017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2021918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AE394AE-84AF-4162-9351-3405EABD18BC}" type="datetimeFigureOut">
              <a:rPr lang="id-ID" smtClean="0"/>
              <a:t>28/04/2017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195187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AE394AE-84AF-4162-9351-3405EABD18BC}" type="datetimeFigureOut">
              <a:rPr lang="id-ID" smtClean="0"/>
              <a:t>28/04/2017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32860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394AE-84AF-4162-9351-3405EABD18BC}" type="datetimeFigureOut">
              <a:rPr lang="id-ID" smtClean="0"/>
              <a:t>28/04/2017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298574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394AE-84AF-4162-9351-3405EABD18BC}" type="datetimeFigureOut">
              <a:rPr lang="id-ID" smtClean="0"/>
              <a:t>28/04/2017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155030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394AE-84AF-4162-9351-3405EABD18BC}" type="datetimeFigureOut">
              <a:rPr lang="id-ID" smtClean="0"/>
              <a:t>28/04/2017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92735A8-671A-4D35-B2A7-06DBFD6CA0BE}" type="slidenum">
              <a:rPr lang="id-ID" smtClean="0"/>
              <a:t>‹#›</a:t>
            </a:fld>
            <a:endParaRPr lang="id-ID"/>
          </a:p>
        </p:txBody>
      </p:sp>
    </p:spTree>
    <p:extLst>
      <p:ext uri="{BB962C8B-B14F-4D97-AF65-F5344CB8AC3E}">
        <p14:creationId xmlns:p14="http://schemas.microsoft.com/office/powerpoint/2010/main" val="211387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394AE-84AF-4162-9351-3405EABD18BC}" type="datetimeFigureOut">
              <a:rPr lang="id-ID" smtClean="0"/>
              <a:t>28/04/2017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735A8-671A-4D35-B2A7-06DBFD6CA0BE}" type="slidenum">
              <a:rPr lang="id-ID" smtClean="0"/>
              <a:t>‹#›</a:t>
            </a:fld>
            <a:endParaRPr lang="id-ID"/>
          </a:p>
        </p:txBody>
      </p:sp>
    </p:spTree>
    <p:extLst>
      <p:ext uri="{BB962C8B-B14F-4D97-AF65-F5344CB8AC3E}">
        <p14:creationId xmlns:p14="http://schemas.microsoft.com/office/powerpoint/2010/main" val="3656500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7624" y="332656"/>
            <a:ext cx="6400800" cy="1752600"/>
          </a:xfrm>
        </p:spPr>
        <p:txBody>
          <a:bodyPr>
            <a:normAutofit fontScale="77500" lnSpcReduction="20000"/>
          </a:bodyPr>
          <a:lstStyle/>
          <a:p>
            <a:r>
              <a:rPr lang="id-ID" b="1" dirty="0" smtClean="0">
                <a:solidFill>
                  <a:schemeClr val="tx1"/>
                </a:solidFill>
              </a:rPr>
              <a:t>Geostrategi</a:t>
            </a:r>
            <a:r>
              <a:rPr lang="id-ID" dirty="0" smtClean="0">
                <a:solidFill>
                  <a:schemeClr val="tx1"/>
                </a:solidFill>
              </a:rPr>
              <a:t>, turunan dari geopolitik, adalah jenis kebijakan luar negeri yang dipandu oleh faktor geografi. Faktor-faktor ini melengkapi, menghambat, atau memengaruhi perencanaan politik dan militer.</a:t>
            </a:r>
            <a:endParaRPr lang="id-ID" dirty="0">
              <a:solidFill>
                <a:schemeClr val="tx1"/>
              </a:solidFill>
            </a:endParaRPr>
          </a:p>
        </p:txBody>
      </p:sp>
      <p:sp>
        <p:nvSpPr>
          <p:cNvPr id="5" name="AutoShape 2" descr="Hasil gambar untuk geostrateg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32856"/>
            <a:ext cx="785013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26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7624" y="332656"/>
            <a:ext cx="6400800" cy="1752600"/>
          </a:xfrm>
        </p:spPr>
        <p:txBody>
          <a:bodyPr>
            <a:normAutofit fontScale="85000" lnSpcReduction="20000"/>
          </a:bodyPr>
          <a:lstStyle/>
          <a:p>
            <a:r>
              <a:rPr lang="id-ID" b="1" dirty="0">
                <a:solidFill>
                  <a:schemeClr val="tx1"/>
                </a:solidFill>
              </a:rPr>
              <a:t>Geostrategi</a:t>
            </a:r>
            <a:r>
              <a:rPr lang="id-ID" dirty="0">
                <a:solidFill>
                  <a:schemeClr val="tx1"/>
                </a:solidFill>
              </a:rPr>
              <a:t> adalah suatu strategi dalam memanfaatkan kondisi geografis Negara dalam menentukan kebijakan , tujuan dan sarana untuk mewujudkan cita-cita proklamasi dan tujuan nasional.</a:t>
            </a:r>
          </a:p>
        </p:txBody>
      </p:sp>
      <p:pic>
        <p:nvPicPr>
          <p:cNvPr id="2050" name="Picture 2" descr="Hasil gambar untuk geostrate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132856"/>
            <a:ext cx="7812957" cy="4268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060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332656"/>
            <a:ext cx="7740352" cy="4608512"/>
          </a:xfrm>
        </p:spPr>
        <p:txBody>
          <a:bodyPr>
            <a:normAutofit fontScale="70000" lnSpcReduction="20000"/>
          </a:bodyPr>
          <a:lstStyle/>
          <a:p>
            <a:pPr fontAlgn="base"/>
            <a:r>
              <a:rPr lang="id-ID" b="1" dirty="0">
                <a:solidFill>
                  <a:schemeClr val="tx1"/>
                </a:solidFill>
              </a:rPr>
              <a:t>Konsepsi geostrategi </a:t>
            </a:r>
            <a:r>
              <a:rPr lang="id-ID" b="1" dirty="0" smtClean="0">
                <a:solidFill>
                  <a:schemeClr val="tx1"/>
                </a:solidFill>
              </a:rPr>
              <a:t>Indonesia</a:t>
            </a:r>
          </a:p>
          <a:p>
            <a:pPr algn="just" fontAlgn="base"/>
            <a:endParaRPr lang="id-ID" dirty="0">
              <a:solidFill>
                <a:schemeClr val="tx1"/>
              </a:solidFill>
            </a:endParaRPr>
          </a:p>
          <a:p>
            <a:pPr algn="just" fontAlgn="base"/>
            <a:r>
              <a:rPr lang="id-ID" dirty="0">
                <a:solidFill>
                  <a:schemeClr val="tx1"/>
                </a:solidFill>
              </a:rPr>
              <a:t>Konsep geostrategis Indonesia pada dasarnya tidak mengembangkan kekuatan untuk penguasaan wilayah di luar Indonesia atau untuk ekspansi ke negara-negara lain</a:t>
            </a:r>
            <a:r>
              <a:rPr lang="id-ID" dirty="0" smtClean="0">
                <a:solidFill>
                  <a:schemeClr val="tx1"/>
                </a:solidFill>
              </a:rPr>
              <a:t>,</a:t>
            </a:r>
          </a:p>
          <a:p>
            <a:pPr algn="just" fontAlgn="base"/>
            <a:endParaRPr lang="id-ID" dirty="0">
              <a:solidFill>
                <a:schemeClr val="tx1"/>
              </a:solidFill>
            </a:endParaRPr>
          </a:p>
          <a:p>
            <a:pPr algn="just" fontAlgn="base"/>
            <a:r>
              <a:rPr lang="id-ID" dirty="0" smtClean="0">
                <a:solidFill>
                  <a:schemeClr val="tx1"/>
                </a:solidFill>
              </a:rPr>
              <a:t>tetapi </a:t>
            </a:r>
            <a:r>
              <a:rPr lang="id-ID" dirty="0">
                <a:solidFill>
                  <a:schemeClr val="tx1"/>
                </a:solidFill>
              </a:rPr>
              <a:t>konsep strategi yang didasarkan pada kondisi metode, atau cara untuk mengembangkan potensi kekuatan nasional yang bertujuan untuk mengamankan dan mempertahankan kedaulatan negara Indonesia dan pembangunan nasional dari kemungkinan gangguan yang datang dari dalam maupun dari luar negeri.</a:t>
            </a:r>
          </a:p>
          <a:p>
            <a:r>
              <a:rPr lang="id-ID" dirty="0" smtClean="0"/>
              <a:t/>
            </a:r>
            <a:br>
              <a:rPr lang="id-ID" dirty="0" smtClean="0"/>
            </a:br>
            <a:endParaRPr lang="id-ID" dirty="0"/>
          </a:p>
        </p:txBody>
      </p:sp>
      <p:sp>
        <p:nvSpPr>
          <p:cNvPr id="4" name="AutoShape 2" descr="Hasil gambar untuk geostrategi indones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621811"/>
            <a:ext cx="4320480" cy="3236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06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16632"/>
            <a:ext cx="8640960" cy="6552728"/>
          </a:xfrm>
        </p:spPr>
        <p:txBody>
          <a:bodyPr>
            <a:normAutofit fontScale="62500" lnSpcReduction="20000"/>
          </a:bodyPr>
          <a:lstStyle/>
          <a:p>
            <a:pPr algn="l" fontAlgn="base"/>
            <a:r>
              <a:rPr lang="id-ID" dirty="0" smtClean="0">
                <a:solidFill>
                  <a:schemeClr val="tx1"/>
                </a:solidFill>
              </a:rPr>
              <a:t>1. geostrategis </a:t>
            </a:r>
            <a:r>
              <a:rPr lang="id-ID" dirty="0">
                <a:solidFill>
                  <a:schemeClr val="tx1"/>
                </a:solidFill>
              </a:rPr>
              <a:t>Indonesia yang diprakarsai oleh Perguruan Tinggi Angkatan Darat Staf dan Komando (SESKOAD) Bandung, Indonesia pada tahun 1962.</a:t>
            </a:r>
          </a:p>
          <a:p>
            <a:pPr algn="l" fontAlgn="base"/>
            <a:r>
              <a:rPr lang="id-ID" dirty="0">
                <a:solidFill>
                  <a:schemeClr val="tx1"/>
                </a:solidFill>
              </a:rPr>
              <a:t>Konsep geo-strategis pentingnya terumus adalah penilaian terhadap strategi pembangunan lingkungan di wilayah Indonesia ditandai dengan komunis luas pengaruh</a:t>
            </a:r>
            <a:r>
              <a:rPr lang="id-ID" dirty="0" smtClean="0">
                <a:solidFill>
                  <a:schemeClr val="tx1"/>
                </a:solidFill>
              </a:rPr>
              <a:t>.</a:t>
            </a:r>
          </a:p>
          <a:p>
            <a:pPr algn="l" fontAlgn="base"/>
            <a:endParaRPr lang="id-ID" dirty="0">
              <a:solidFill>
                <a:schemeClr val="tx1"/>
              </a:solidFill>
            </a:endParaRPr>
          </a:p>
          <a:p>
            <a:pPr algn="l" fontAlgn="base"/>
            <a:r>
              <a:rPr lang="id-ID" dirty="0" smtClean="0">
                <a:solidFill>
                  <a:schemeClr val="tx1"/>
                </a:solidFill>
              </a:rPr>
              <a:t>2. akhir </a:t>
            </a:r>
            <a:r>
              <a:rPr lang="id-ID" dirty="0">
                <a:solidFill>
                  <a:schemeClr val="tx1"/>
                </a:solidFill>
              </a:rPr>
              <a:t>1965 Badan Keamanan Nasional mengembangkan konsep geostrategis Indonesia maju ke rumus berikut :</a:t>
            </a:r>
          </a:p>
          <a:p>
            <a:pPr algn="l" fontAlgn="base"/>
            <a:r>
              <a:rPr lang="id-ID" dirty="0">
                <a:solidFill>
                  <a:schemeClr val="tx1"/>
                </a:solidFill>
              </a:rPr>
              <a:t>Bahwa geostrategis Indonesia harus menjadi strategi rancangan untuk mengembangkan stamina dan daya tahan tubuh, serta pengembangan kekuatan nasional untuk menghadapi dan menangkal ancaman, tantangan, hambatan dan gangguan baik internal maupun eksternal.</a:t>
            </a:r>
          </a:p>
          <a:p>
            <a:pPr algn="l" fontAlgn="base"/>
            <a:endParaRPr lang="id-ID" dirty="0" smtClean="0">
              <a:solidFill>
                <a:schemeClr val="tx1"/>
              </a:solidFill>
            </a:endParaRPr>
          </a:p>
          <a:p>
            <a:pPr algn="l" fontAlgn="base"/>
            <a:r>
              <a:rPr lang="id-ID" dirty="0" smtClean="0">
                <a:solidFill>
                  <a:schemeClr val="tx1"/>
                </a:solidFill>
              </a:rPr>
              <a:t>3. tahun </a:t>
            </a:r>
            <a:r>
              <a:rPr lang="id-ID" dirty="0">
                <a:solidFill>
                  <a:schemeClr val="tx1"/>
                </a:solidFill>
              </a:rPr>
              <a:t>1972, Badan Keamanan Nasional terus melakukan studi tentang geostrategi Indonesia lebih sesuai dengan konstitusi Indonesia.</a:t>
            </a:r>
          </a:p>
          <a:p>
            <a:pPr algn="l" fontAlgn="base"/>
            <a:r>
              <a:rPr lang="id-ID" dirty="0">
                <a:solidFill>
                  <a:schemeClr val="tx1"/>
                </a:solidFill>
              </a:rPr>
              <a:t>Dalam era konsepsi geo-strategis Indonesia dibatasi sebagai metode untuk mengembangkan potensi pertahanan nasional dalam menciptakan kesejahteraan menjaga kesinambungan dan integritas identitas nasional.</a:t>
            </a:r>
          </a:p>
          <a:p>
            <a:pPr algn="l" fontAlgn="base"/>
            <a:endParaRPr lang="id-ID" dirty="0">
              <a:solidFill>
                <a:schemeClr val="tx1"/>
              </a:solidFill>
            </a:endParaRPr>
          </a:p>
          <a:p>
            <a:pPr algn="l"/>
            <a:r>
              <a:rPr lang="id-ID" dirty="0" smtClean="0">
                <a:solidFill>
                  <a:schemeClr val="tx1"/>
                </a:solidFill>
              </a:rPr>
              <a:t>4. tahun </a:t>
            </a:r>
            <a:r>
              <a:rPr lang="id-ID" dirty="0">
                <a:solidFill>
                  <a:schemeClr val="tx1"/>
                </a:solidFill>
              </a:rPr>
              <a:t>1974 geostrategi Indonesia ditegaskan dalam formulasi bentuk pertahanan nasional sebagai kondisi metode dan doktrin dalam pembangunan nasional.</a:t>
            </a:r>
          </a:p>
        </p:txBody>
      </p:sp>
    </p:spTree>
    <p:extLst>
      <p:ext uri="{BB962C8B-B14F-4D97-AF65-F5344CB8AC3E}">
        <p14:creationId xmlns:p14="http://schemas.microsoft.com/office/powerpoint/2010/main" val="429006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188640"/>
            <a:ext cx="7992888" cy="6120680"/>
          </a:xfrm>
        </p:spPr>
        <p:txBody>
          <a:bodyPr>
            <a:normAutofit fontScale="62500" lnSpcReduction="20000"/>
          </a:bodyPr>
          <a:lstStyle/>
          <a:p>
            <a:pPr fontAlgn="base"/>
            <a:r>
              <a:rPr lang="id-ID" b="1" dirty="0">
                <a:solidFill>
                  <a:schemeClr val="tx1"/>
                </a:solidFill>
              </a:rPr>
              <a:t>Tujuan Geostrategis </a:t>
            </a:r>
            <a:r>
              <a:rPr lang="id-ID" b="1" dirty="0" smtClean="0">
                <a:solidFill>
                  <a:schemeClr val="tx1"/>
                </a:solidFill>
              </a:rPr>
              <a:t>Indonesia</a:t>
            </a:r>
          </a:p>
          <a:p>
            <a:pPr fontAlgn="base"/>
            <a:endParaRPr lang="id-ID" dirty="0">
              <a:solidFill>
                <a:schemeClr val="tx1"/>
              </a:solidFill>
            </a:endParaRPr>
          </a:p>
          <a:p>
            <a:pPr algn="just" fontAlgn="base"/>
            <a:r>
              <a:rPr lang="id-ID" dirty="0">
                <a:solidFill>
                  <a:schemeClr val="tx1"/>
                </a:solidFill>
              </a:rPr>
              <a:t>Berbagai konsep dasar dan pengembangan geostrategi Indonesia pada dasarnya bertujuan untuk :</a:t>
            </a:r>
          </a:p>
          <a:p>
            <a:pPr algn="just" fontAlgn="base"/>
            <a:r>
              <a:rPr lang="id-ID" dirty="0">
                <a:solidFill>
                  <a:schemeClr val="tx1"/>
                </a:solidFill>
              </a:rPr>
              <a:t>1. Menyusun dan mengembangkan potensi kekuatan nasional berdasarkan aspek aspek ideologi, politik, sosial, budaya, dan bahkan alam.</a:t>
            </a:r>
          </a:p>
          <a:p>
            <a:pPr algn="just" fontAlgn="base"/>
            <a:r>
              <a:rPr lang="id-ID" dirty="0">
                <a:solidFill>
                  <a:schemeClr val="tx1"/>
                </a:solidFill>
              </a:rPr>
              <a:t>Hal ini untuk keberadaan kehidupan dan upaya pelestarian Negara dan Bangsa dalam mewujudkan cita-cita proklamasi dan tujuan nasional.</a:t>
            </a:r>
          </a:p>
          <a:p>
            <a:pPr algn="just" fontAlgn="base"/>
            <a:r>
              <a:rPr lang="id-ID" dirty="0">
                <a:solidFill>
                  <a:schemeClr val="tx1"/>
                </a:solidFill>
              </a:rPr>
              <a:t>2. Menunjang tugas utama pemerintah Indonesia :</a:t>
            </a:r>
          </a:p>
          <a:p>
            <a:pPr marL="457200" indent="-457200" algn="just" fontAlgn="base">
              <a:buFont typeface="Arial" pitchFamily="34" charset="0"/>
              <a:buChar char="•"/>
            </a:pPr>
            <a:r>
              <a:rPr lang="id-ID" dirty="0">
                <a:solidFill>
                  <a:schemeClr val="tx1"/>
                </a:solidFill>
              </a:rPr>
              <a:t>Hukum dan ketertiban </a:t>
            </a:r>
            <a:r>
              <a:rPr lang="id-ID" b="1" i="1" dirty="0">
                <a:solidFill>
                  <a:schemeClr val="tx1"/>
                </a:solidFill>
              </a:rPr>
              <a:t>(law and order)</a:t>
            </a:r>
            <a:r>
              <a:rPr lang="id-ID" b="1" dirty="0">
                <a:solidFill>
                  <a:schemeClr val="tx1"/>
                </a:solidFill>
              </a:rPr>
              <a:t>.</a:t>
            </a:r>
            <a:endParaRPr lang="id-ID" dirty="0">
              <a:solidFill>
                <a:schemeClr val="tx1"/>
              </a:solidFill>
            </a:endParaRPr>
          </a:p>
          <a:p>
            <a:pPr marL="457200" indent="-457200" algn="just" fontAlgn="base">
              <a:buFont typeface="Arial" pitchFamily="34" charset="0"/>
              <a:buChar char="•"/>
            </a:pPr>
            <a:r>
              <a:rPr lang="id-ID" dirty="0">
                <a:solidFill>
                  <a:schemeClr val="tx1"/>
                </a:solidFill>
              </a:rPr>
              <a:t>Peningkatan kesejahteraan dan kemakmuran </a:t>
            </a:r>
            <a:r>
              <a:rPr lang="id-ID" b="1" i="1" dirty="0">
                <a:solidFill>
                  <a:schemeClr val="tx1"/>
                </a:solidFill>
              </a:rPr>
              <a:t>(welfare and prosperity)</a:t>
            </a:r>
            <a:r>
              <a:rPr lang="id-ID" b="1" dirty="0">
                <a:solidFill>
                  <a:schemeClr val="tx1"/>
                </a:solidFill>
              </a:rPr>
              <a:t>.</a:t>
            </a:r>
            <a:endParaRPr lang="id-ID" dirty="0">
              <a:solidFill>
                <a:schemeClr val="tx1"/>
              </a:solidFill>
            </a:endParaRPr>
          </a:p>
          <a:p>
            <a:pPr marL="457200" indent="-457200" algn="just" fontAlgn="base">
              <a:buFont typeface="Arial" pitchFamily="34" charset="0"/>
              <a:buChar char="•"/>
            </a:pPr>
            <a:r>
              <a:rPr lang="id-ID" dirty="0">
                <a:solidFill>
                  <a:schemeClr val="tx1"/>
                </a:solidFill>
              </a:rPr>
              <a:t>Pelaksanaan pertahanan dan keamanan </a:t>
            </a:r>
            <a:r>
              <a:rPr lang="id-ID" b="1" i="1" dirty="0">
                <a:solidFill>
                  <a:schemeClr val="tx1"/>
                </a:solidFill>
              </a:rPr>
              <a:t>(defense and prosperity)</a:t>
            </a:r>
            <a:r>
              <a:rPr lang="id-ID" b="1" dirty="0">
                <a:solidFill>
                  <a:schemeClr val="tx1"/>
                </a:solidFill>
              </a:rPr>
              <a:t>.</a:t>
            </a:r>
            <a:endParaRPr lang="id-ID" dirty="0">
              <a:solidFill>
                <a:schemeClr val="tx1"/>
              </a:solidFill>
            </a:endParaRPr>
          </a:p>
          <a:p>
            <a:pPr marL="457200" indent="-457200" algn="just" fontAlgn="base">
              <a:buFont typeface="Arial" pitchFamily="34" charset="0"/>
              <a:buChar char="•"/>
            </a:pPr>
            <a:r>
              <a:rPr lang="id-ID" dirty="0">
                <a:solidFill>
                  <a:schemeClr val="tx1"/>
                </a:solidFill>
              </a:rPr>
              <a:t>Realisasi keadilan hukum dan keadilan sosial </a:t>
            </a:r>
            <a:r>
              <a:rPr lang="id-ID" b="1" i="1" dirty="0">
                <a:solidFill>
                  <a:schemeClr val="tx1"/>
                </a:solidFill>
              </a:rPr>
              <a:t>(yuridical justice &amp; social justice)</a:t>
            </a:r>
            <a:r>
              <a:rPr lang="id-ID" b="1" dirty="0">
                <a:solidFill>
                  <a:schemeClr val="tx1"/>
                </a:solidFill>
              </a:rPr>
              <a:t>.</a:t>
            </a:r>
            <a:endParaRPr lang="id-ID" dirty="0">
              <a:solidFill>
                <a:schemeClr val="tx1"/>
              </a:solidFill>
            </a:endParaRPr>
          </a:p>
          <a:p>
            <a:pPr marL="457200" indent="-457200" algn="just" fontAlgn="base">
              <a:buFont typeface="Arial" pitchFamily="34" charset="0"/>
              <a:buChar char="•"/>
            </a:pPr>
            <a:r>
              <a:rPr lang="id-ID" dirty="0">
                <a:solidFill>
                  <a:schemeClr val="tx1"/>
                </a:solidFill>
              </a:rPr>
              <a:t>Ketersediaan dari orang kesempatan untuk mengekspresikan diri </a:t>
            </a:r>
            <a:r>
              <a:rPr lang="id-ID" b="1" i="1" dirty="0">
                <a:solidFill>
                  <a:schemeClr val="tx1"/>
                </a:solidFill>
              </a:rPr>
              <a:t>(freedom of the people)</a:t>
            </a:r>
            <a:r>
              <a:rPr lang="id-ID" b="1" dirty="0">
                <a:solidFill>
                  <a:schemeClr val="tx1"/>
                </a:solidFill>
              </a:rPr>
              <a:t>.</a:t>
            </a:r>
            <a:endParaRPr lang="id-ID" dirty="0">
              <a:solidFill>
                <a:schemeClr val="tx1"/>
              </a:solidFill>
            </a:endParaRPr>
          </a:p>
          <a:p>
            <a:endParaRPr lang="id-ID" dirty="0"/>
          </a:p>
        </p:txBody>
      </p:sp>
      <p:pic>
        <p:nvPicPr>
          <p:cNvPr id="4098" name="Picture 2" descr="Hasil gambar untuk geostrategi indones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4939596"/>
            <a:ext cx="2369195" cy="1778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060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16632"/>
            <a:ext cx="8712968" cy="6552728"/>
          </a:xfrm>
        </p:spPr>
        <p:txBody>
          <a:bodyPr>
            <a:normAutofit fontScale="85000" lnSpcReduction="20000"/>
          </a:bodyPr>
          <a:lstStyle/>
          <a:p>
            <a:r>
              <a:rPr lang="id-ID" b="1" dirty="0" smtClean="0">
                <a:solidFill>
                  <a:schemeClr val="tx1"/>
                </a:solidFill>
              </a:rPr>
              <a:t>Enam </a:t>
            </a:r>
            <a:r>
              <a:rPr lang="id-ID" b="1" dirty="0">
                <a:solidFill>
                  <a:schemeClr val="tx1"/>
                </a:solidFill>
              </a:rPr>
              <a:t>ancaman asing yang mencoba merongrong kedaulatan </a:t>
            </a:r>
            <a:r>
              <a:rPr lang="id-ID" b="1" dirty="0" smtClean="0">
                <a:solidFill>
                  <a:schemeClr val="tx1"/>
                </a:solidFill>
              </a:rPr>
              <a:t>NKRI</a:t>
            </a:r>
          </a:p>
          <a:p>
            <a:pPr algn="l"/>
            <a:r>
              <a:rPr lang="id-ID" dirty="0" smtClean="0">
                <a:solidFill>
                  <a:schemeClr val="tx1"/>
                </a:solidFill>
              </a:rPr>
              <a:t>1. </a:t>
            </a:r>
            <a:r>
              <a:rPr lang="id-ID" dirty="0">
                <a:solidFill>
                  <a:schemeClr val="tx1"/>
                </a:solidFill>
              </a:rPr>
              <a:t>di selatan Maluku ada Pulau Saumlaki, Pulau Selaru, dan Pulau Masela.</a:t>
            </a:r>
          </a:p>
          <a:p>
            <a:pPr algn="l"/>
            <a:r>
              <a:rPr lang="id-ID" dirty="0">
                <a:solidFill>
                  <a:schemeClr val="tx1"/>
                </a:solidFill>
              </a:rPr>
              <a:t>Lokasi pulau-pulau ini hanya 400 kilometer dari Darwin, Australia. Di selatannya tiga pulau itu ada Blok Masela yang memiliki kandungan gas dan minyak di bawah permukaan air laut</a:t>
            </a:r>
            <a:r>
              <a:rPr lang="id-ID" dirty="0" smtClean="0">
                <a:solidFill>
                  <a:schemeClr val="tx1"/>
                </a:solidFill>
              </a:rPr>
              <a:t>. (</a:t>
            </a:r>
            <a:r>
              <a:rPr lang="it-IT" dirty="0">
                <a:solidFill>
                  <a:schemeClr val="tx1"/>
                </a:solidFill>
              </a:rPr>
              <a:t>Di Darwin sudah ada 1500 sampai 2500 personel US Marine</a:t>
            </a:r>
            <a:r>
              <a:rPr lang="it-IT" dirty="0" smtClean="0">
                <a:solidFill>
                  <a:schemeClr val="tx1"/>
                </a:solidFill>
              </a:rPr>
              <a:t>.</a:t>
            </a:r>
            <a:r>
              <a:rPr lang="id-ID" dirty="0" smtClean="0">
                <a:solidFill>
                  <a:schemeClr val="tx1"/>
                </a:solidFill>
              </a:rPr>
              <a:t>)</a:t>
            </a:r>
          </a:p>
          <a:p>
            <a:pPr algn="l"/>
            <a:endParaRPr lang="id-ID" dirty="0">
              <a:solidFill>
                <a:schemeClr val="tx1"/>
              </a:solidFill>
            </a:endParaRPr>
          </a:p>
          <a:p>
            <a:pPr algn="l"/>
            <a:r>
              <a:rPr lang="id-ID" dirty="0" smtClean="0">
                <a:solidFill>
                  <a:schemeClr val="tx1"/>
                </a:solidFill>
              </a:rPr>
              <a:t>2. </a:t>
            </a:r>
            <a:r>
              <a:rPr lang="id-ID" dirty="0">
                <a:solidFill>
                  <a:schemeClr val="tx1"/>
                </a:solidFill>
              </a:rPr>
              <a:t>pelanggaran zona ekonomi eksklusif di Pulau Natuna yang dilakukan Tiongkok. Setidaknya tiga kali kapal penangkap ikan berbendera Tiongkok masuk ke wilayah ZEE Pulau Natuna</a:t>
            </a:r>
            <a:r>
              <a:rPr lang="id-ID" dirty="0" smtClean="0">
                <a:solidFill>
                  <a:schemeClr val="tx1"/>
                </a:solidFill>
              </a:rPr>
              <a:t>.</a:t>
            </a:r>
          </a:p>
          <a:p>
            <a:pPr algn="l"/>
            <a:endParaRPr lang="id-ID" dirty="0">
              <a:solidFill>
                <a:schemeClr val="tx1"/>
              </a:solidFill>
            </a:endParaRPr>
          </a:p>
          <a:p>
            <a:pPr algn="l"/>
            <a:r>
              <a:rPr lang="id-ID" dirty="0" smtClean="0">
                <a:solidFill>
                  <a:schemeClr val="tx1"/>
                </a:solidFill>
              </a:rPr>
              <a:t>3. </a:t>
            </a:r>
            <a:r>
              <a:rPr lang="id-ID" dirty="0">
                <a:solidFill>
                  <a:schemeClr val="tx1"/>
                </a:solidFill>
              </a:rPr>
              <a:t>Ketiga, Indonesia dikepung kekuatan yang disebut Five Power Defence Arrangement (FPDA). Kekuatan milter yang terdiri dari negara-negara bekas persemakmuran Inggris.</a:t>
            </a:r>
            <a:r>
              <a:rPr lang="id-ID" dirty="0" smtClean="0"/>
              <a:t/>
            </a:r>
            <a:br>
              <a:rPr lang="id-ID" dirty="0" smtClean="0"/>
            </a:br>
            <a:endParaRPr lang="id-ID" dirty="0">
              <a:solidFill>
                <a:schemeClr val="tx1"/>
              </a:solidFill>
            </a:endParaRPr>
          </a:p>
        </p:txBody>
      </p:sp>
    </p:spTree>
    <p:extLst>
      <p:ext uri="{BB962C8B-B14F-4D97-AF65-F5344CB8AC3E}">
        <p14:creationId xmlns:p14="http://schemas.microsoft.com/office/powerpoint/2010/main" val="429006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88640"/>
            <a:ext cx="8640960" cy="6408712"/>
          </a:xfrm>
        </p:spPr>
        <p:txBody>
          <a:bodyPr>
            <a:normAutofit fontScale="85000" lnSpcReduction="10000"/>
          </a:bodyPr>
          <a:lstStyle/>
          <a:p>
            <a:pPr algn="l"/>
            <a:r>
              <a:rPr lang="id-ID" dirty="0" smtClean="0">
                <a:solidFill>
                  <a:schemeClr val="tx1"/>
                </a:solidFill>
              </a:rPr>
              <a:t>4. ancaman </a:t>
            </a:r>
            <a:r>
              <a:rPr lang="id-ID" dirty="0">
                <a:solidFill>
                  <a:schemeClr val="tx1"/>
                </a:solidFill>
              </a:rPr>
              <a:t>terorisme. Terorisme di Indonesia memperoleh tempat yang indah, aman, dan nyaman karena ditindak setelah berbuat. Di Singapura teroris tidak tenang karena langsung ditangkap ketika baru berencana</a:t>
            </a:r>
            <a:r>
              <a:rPr lang="id-ID" dirty="0" smtClean="0">
                <a:solidFill>
                  <a:schemeClr val="tx1"/>
                </a:solidFill>
              </a:rPr>
              <a:t>.</a:t>
            </a:r>
          </a:p>
          <a:p>
            <a:pPr algn="l"/>
            <a:endParaRPr lang="id-ID" dirty="0">
              <a:solidFill>
                <a:schemeClr val="tx1"/>
              </a:solidFill>
            </a:endParaRPr>
          </a:p>
          <a:p>
            <a:pPr algn="l"/>
            <a:r>
              <a:rPr lang="id-ID" dirty="0" smtClean="0">
                <a:solidFill>
                  <a:schemeClr val="tx1"/>
                </a:solidFill>
              </a:rPr>
              <a:t>5. Indonesia </a:t>
            </a:r>
            <a:r>
              <a:rPr lang="id-ID" dirty="0">
                <a:solidFill>
                  <a:schemeClr val="tx1"/>
                </a:solidFill>
              </a:rPr>
              <a:t>mulai dihujani narkoba jenis sabu.</a:t>
            </a:r>
          </a:p>
          <a:p>
            <a:pPr algn="l"/>
            <a:r>
              <a:rPr lang="id-ID" dirty="0">
                <a:solidFill>
                  <a:schemeClr val="tx1"/>
                </a:solidFill>
              </a:rPr>
              <a:t>Penyitaan sabu BNN pada 2013 542,6 kilogram. Pada 2014 ada 1,1 ton. Pada 2015 ada 4,5 ton. Sementara 1 ton sabu itu dikonsumsi 2,5 juta orang. Artinya pada 2015 ada 22 juta konsumen di Indonesia. </a:t>
            </a:r>
            <a:endParaRPr lang="id-ID" dirty="0" smtClean="0">
              <a:solidFill>
                <a:schemeClr val="tx1"/>
              </a:solidFill>
            </a:endParaRPr>
          </a:p>
          <a:p>
            <a:pPr algn="l"/>
            <a:endParaRPr lang="id-ID" dirty="0">
              <a:solidFill>
                <a:schemeClr val="tx1"/>
              </a:solidFill>
            </a:endParaRPr>
          </a:p>
          <a:p>
            <a:pPr algn="l"/>
            <a:r>
              <a:rPr lang="id-ID" dirty="0" smtClean="0">
                <a:solidFill>
                  <a:schemeClr val="tx1"/>
                </a:solidFill>
              </a:rPr>
              <a:t>6.</a:t>
            </a:r>
            <a:r>
              <a:rPr lang="id-ID" dirty="0"/>
              <a:t> </a:t>
            </a:r>
            <a:r>
              <a:rPr lang="id-ID" dirty="0" smtClean="0">
                <a:solidFill>
                  <a:schemeClr val="tx1"/>
                </a:solidFill>
              </a:rPr>
              <a:t>persaingan ekonomi. Bonus demografi Indonesia memiliki banyak usia produktif yang dapat melahirkan kesenjangan sosial. Hal itu dipengaruhi jika tidak pendidikan minim, peluang kerja kecil, dan ekonomi memburuk.</a:t>
            </a:r>
          </a:p>
          <a:p>
            <a:pPr algn="l"/>
            <a:endParaRPr lang="id-ID" dirty="0">
              <a:solidFill>
                <a:schemeClr val="tx1"/>
              </a:solidFill>
            </a:endParaRPr>
          </a:p>
          <a:p>
            <a:pPr algn="l"/>
            <a:endParaRPr lang="id-ID" dirty="0">
              <a:solidFill>
                <a:schemeClr val="tx1"/>
              </a:solidFill>
            </a:endParaRPr>
          </a:p>
          <a:p>
            <a:endParaRPr lang="id-ID" dirty="0"/>
          </a:p>
        </p:txBody>
      </p:sp>
    </p:spTree>
    <p:extLst>
      <p:ext uri="{BB962C8B-B14F-4D97-AF65-F5344CB8AC3E}">
        <p14:creationId xmlns:p14="http://schemas.microsoft.com/office/powerpoint/2010/main" val="429006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4290060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411</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ismail - [2010]</cp:lastModifiedBy>
  <cp:revision>4</cp:revision>
  <dcterms:created xsi:type="dcterms:W3CDTF">2017-04-27T23:29:25Z</dcterms:created>
  <dcterms:modified xsi:type="dcterms:W3CDTF">2017-04-27T23:52:56Z</dcterms:modified>
</cp:coreProperties>
</file>