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0" r:id="rId2"/>
    <p:sldId id="265" r:id="rId3"/>
    <p:sldId id="267" r:id="rId4"/>
    <p:sldId id="277" r:id="rId5"/>
    <p:sldId id="278" r:id="rId6"/>
    <p:sldId id="279" r:id="rId7"/>
    <p:sldId id="280" r:id="rId8"/>
    <p:sldId id="281" r:id="rId9"/>
    <p:sldId id="263" r:id="rId10"/>
    <p:sldId id="272" r:id="rId11"/>
    <p:sldId id="273" r:id="rId12"/>
    <p:sldId id="275" r:id="rId13"/>
    <p:sldId id="284" r:id="rId14"/>
    <p:sldId id="285" r:id="rId15"/>
    <p:sldId id="286" r:id="rId16"/>
    <p:sldId id="283" r:id="rId17"/>
    <p:sldId id="276" r:id="rId18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050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684745-FF6D-46AC-8E43-41EB7126B51B}" type="doc">
      <dgm:prSet loTypeId="urn:microsoft.com/office/officeart/2005/8/layout/equation2" loCatId="process" qsTypeId="urn:microsoft.com/office/officeart/2005/8/quickstyle/3d8" qsCatId="3D" csTypeId="urn:microsoft.com/office/officeart/2005/8/colors/colorful5" csCatId="colorful" phldr="1"/>
      <dgm:spPr/>
    </dgm:pt>
    <dgm:pt modelId="{47A305FB-F8A1-41A1-98F4-804FFBC38EF2}">
      <dgm:prSet phldrT="[Text]"/>
      <dgm:spPr/>
      <dgm:t>
        <a:bodyPr/>
        <a:lstStyle/>
        <a:p>
          <a:r>
            <a:rPr lang="id-ID" b="1" dirty="0" smtClean="0"/>
            <a:t>Geografi</a:t>
          </a:r>
          <a:endParaRPr lang="id-ID" b="1" dirty="0"/>
        </a:p>
      </dgm:t>
    </dgm:pt>
    <dgm:pt modelId="{8877BFB3-0C34-4B2E-A471-057A2EFA3087}" type="parTrans" cxnId="{3B689CD6-375F-470B-9C88-5FAE7EF885CB}">
      <dgm:prSet/>
      <dgm:spPr/>
      <dgm:t>
        <a:bodyPr/>
        <a:lstStyle/>
        <a:p>
          <a:endParaRPr lang="id-ID"/>
        </a:p>
      </dgm:t>
    </dgm:pt>
    <dgm:pt modelId="{4EFA65EF-3511-4C95-8A2C-503BEA448D89}" type="sibTrans" cxnId="{3B689CD6-375F-470B-9C88-5FAE7EF885CB}">
      <dgm:prSet/>
      <dgm:spPr/>
      <dgm:t>
        <a:bodyPr/>
        <a:lstStyle/>
        <a:p>
          <a:endParaRPr lang="id-ID"/>
        </a:p>
      </dgm:t>
    </dgm:pt>
    <dgm:pt modelId="{0522D5F2-8AB9-44A8-A379-C65FDCEF230B}">
      <dgm:prSet phldrT="[Text]"/>
      <dgm:spPr/>
      <dgm:t>
        <a:bodyPr/>
        <a:lstStyle/>
        <a:p>
          <a:r>
            <a:rPr lang="id-ID" b="1" dirty="0" smtClean="0"/>
            <a:t>Politik</a:t>
          </a:r>
          <a:endParaRPr lang="id-ID" b="1" dirty="0"/>
        </a:p>
      </dgm:t>
    </dgm:pt>
    <dgm:pt modelId="{D61DC132-E9C1-49D4-98AB-1A0AC55ACB99}" type="parTrans" cxnId="{900C5E31-FFC2-4066-82D7-86B3AADEFF99}">
      <dgm:prSet/>
      <dgm:spPr/>
      <dgm:t>
        <a:bodyPr/>
        <a:lstStyle/>
        <a:p>
          <a:endParaRPr lang="id-ID"/>
        </a:p>
      </dgm:t>
    </dgm:pt>
    <dgm:pt modelId="{5ED1531F-217D-4253-9486-9FF50F5C3A84}" type="sibTrans" cxnId="{900C5E31-FFC2-4066-82D7-86B3AADEFF99}">
      <dgm:prSet/>
      <dgm:spPr/>
      <dgm:t>
        <a:bodyPr/>
        <a:lstStyle/>
        <a:p>
          <a:endParaRPr lang="id-ID"/>
        </a:p>
      </dgm:t>
    </dgm:pt>
    <dgm:pt modelId="{E64FD00D-1238-43DA-976F-60871DDD27A5}">
      <dgm:prSet phldrT="[Text]"/>
      <dgm:spPr/>
      <dgm:t>
        <a:bodyPr/>
        <a:lstStyle/>
        <a:p>
          <a:r>
            <a:rPr lang="id-ID" b="1" dirty="0" smtClean="0"/>
            <a:t>Geopolitik</a:t>
          </a:r>
          <a:endParaRPr lang="id-ID" b="1" dirty="0"/>
        </a:p>
      </dgm:t>
    </dgm:pt>
    <dgm:pt modelId="{765E5EF5-7B44-4275-8A65-82B7DF06E7EB}" type="parTrans" cxnId="{C4CC5307-3F91-4E9A-82D9-DAC5816A5F78}">
      <dgm:prSet/>
      <dgm:spPr/>
      <dgm:t>
        <a:bodyPr/>
        <a:lstStyle/>
        <a:p>
          <a:endParaRPr lang="id-ID"/>
        </a:p>
      </dgm:t>
    </dgm:pt>
    <dgm:pt modelId="{E94D0766-ACB3-47A3-A0FF-B54316788A3A}" type="sibTrans" cxnId="{C4CC5307-3F91-4E9A-82D9-DAC5816A5F78}">
      <dgm:prSet/>
      <dgm:spPr/>
      <dgm:t>
        <a:bodyPr/>
        <a:lstStyle/>
        <a:p>
          <a:endParaRPr lang="id-ID"/>
        </a:p>
      </dgm:t>
    </dgm:pt>
    <dgm:pt modelId="{6C010C08-3D22-4F81-B094-A5FE4844C176}" type="pres">
      <dgm:prSet presAssocID="{AC684745-FF6D-46AC-8E43-41EB7126B51B}" presName="Name0" presStyleCnt="0">
        <dgm:presLayoutVars>
          <dgm:dir/>
          <dgm:resizeHandles val="exact"/>
        </dgm:presLayoutVars>
      </dgm:prSet>
      <dgm:spPr/>
    </dgm:pt>
    <dgm:pt modelId="{67E98D76-5592-45FA-8DD4-369E0C43384B}" type="pres">
      <dgm:prSet presAssocID="{AC684745-FF6D-46AC-8E43-41EB7126B51B}" presName="vNodes" presStyleCnt="0"/>
      <dgm:spPr/>
    </dgm:pt>
    <dgm:pt modelId="{F5EFDBFD-0EDF-414B-9163-18D3F8CBEF81}" type="pres">
      <dgm:prSet presAssocID="{47A305FB-F8A1-41A1-98F4-804FFBC38EF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C9684B9-E7E6-4E6C-AFA0-21C4543E5E54}" type="pres">
      <dgm:prSet presAssocID="{4EFA65EF-3511-4C95-8A2C-503BEA448D89}" presName="spacerT" presStyleCnt="0"/>
      <dgm:spPr/>
    </dgm:pt>
    <dgm:pt modelId="{6CE711BC-A424-4E86-9F66-34F3FDC25AD5}" type="pres">
      <dgm:prSet presAssocID="{4EFA65EF-3511-4C95-8A2C-503BEA448D89}" presName="sibTrans" presStyleLbl="sibTrans2D1" presStyleIdx="0" presStyleCnt="2"/>
      <dgm:spPr/>
      <dgm:t>
        <a:bodyPr/>
        <a:lstStyle/>
        <a:p>
          <a:endParaRPr lang="id-ID"/>
        </a:p>
      </dgm:t>
    </dgm:pt>
    <dgm:pt modelId="{F5F72DB2-BEFF-4BFF-B012-73D4AC2ADCE3}" type="pres">
      <dgm:prSet presAssocID="{4EFA65EF-3511-4C95-8A2C-503BEA448D89}" presName="spacerB" presStyleCnt="0"/>
      <dgm:spPr/>
    </dgm:pt>
    <dgm:pt modelId="{2E995500-717F-4D17-A16B-9E76282D5A82}" type="pres">
      <dgm:prSet presAssocID="{0522D5F2-8AB9-44A8-A379-C65FDCEF230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5E4669D-7842-4161-B769-D4D816655DAA}" type="pres">
      <dgm:prSet presAssocID="{AC684745-FF6D-46AC-8E43-41EB7126B51B}" presName="sibTransLast" presStyleLbl="sibTrans2D1" presStyleIdx="1" presStyleCnt="2"/>
      <dgm:spPr/>
      <dgm:t>
        <a:bodyPr/>
        <a:lstStyle/>
        <a:p>
          <a:endParaRPr lang="id-ID"/>
        </a:p>
      </dgm:t>
    </dgm:pt>
    <dgm:pt modelId="{C8D12153-61B9-4709-A848-A16102B010F9}" type="pres">
      <dgm:prSet presAssocID="{AC684745-FF6D-46AC-8E43-41EB7126B51B}" presName="connectorText" presStyleLbl="sibTrans2D1" presStyleIdx="1" presStyleCnt="2"/>
      <dgm:spPr/>
      <dgm:t>
        <a:bodyPr/>
        <a:lstStyle/>
        <a:p>
          <a:endParaRPr lang="id-ID"/>
        </a:p>
      </dgm:t>
    </dgm:pt>
    <dgm:pt modelId="{5ABF9820-E5AD-4DF2-934E-18B1AE94A330}" type="pres">
      <dgm:prSet presAssocID="{AC684745-FF6D-46AC-8E43-41EB7126B51B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FE9658A5-78C0-42EC-909F-145552DF9B7D}" type="presOf" srcId="{E64FD00D-1238-43DA-976F-60871DDD27A5}" destId="{5ABF9820-E5AD-4DF2-934E-18B1AE94A330}" srcOrd="0" destOrd="0" presId="urn:microsoft.com/office/officeart/2005/8/layout/equation2"/>
    <dgm:cxn modelId="{B1B65E62-6028-47A6-B785-3FD1206FB998}" type="presOf" srcId="{5ED1531F-217D-4253-9486-9FF50F5C3A84}" destId="{D5E4669D-7842-4161-B769-D4D816655DAA}" srcOrd="0" destOrd="0" presId="urn:microsoft.com/office/officeart/2005/8/layout/equation2"/>
    <dgm:cxn modelId="{900C5E31-FFC2-4066-82D7-86B3AADEFF99}" srcId="{AC684745-FF6D-46AC-8E43-41EB7126B51B}" destId="{0522D5F2-8AB9-44A8-A379-C65FDCEF230B}" srcOrd="1" destOrd="0" parTransId="{D61DC132-E9C1-49D4-98AB-1A0AC55ACB99}" sibTransId="{5ED1531F-217D-4253-9486-9FF50F5C3A84}"/>
    <dgm:cxn modelId="{0DC47B46-EB26-41D6-8A78-7290F5DCCE8A}" type="presOf" srcId="{4EFA65EF-3511-4C95-8A2C-503BEA448D89}" destId="{6CE711BC-A424-4E86-9F66-34F3FDC25AD5}" srcOrd="0" destOrd="0" presId="urn:microsoft.com/office/officeart/2005/8/layout/equation2"/>
    <dgm:cxn modelId="{8DBF84B5-2F89-449B-9DAC-1D0545B5B005}" type="presOf" srcId="{47A305FB-F8A1-41A1-98F4-804FFBC38EF2}" destId="{F5EFDBFD-0EDF-414B-9163-18D3F8CBEF81}" srcOrd="0" destOrd="0" presId="urn:microsoft.com/office/officeart/2005/8/layout/equation2"/>
    <dgm:cxn modelId="{83F16C38-92AC-433F-AD72-AE1786F27C0C}" type="presOf" srcId="{5ED1531F-217D-4253-9486-9FF50F5C3A84}" destId="{C8D12153-61B9-4709-A848-A16102B010F9}" srcOrd="1" destOrd="0" presId="urn:microsoft.com/office/officeart/2005/8/layout/equation2"/>
    <dgm:cxn modelId="{6790B2F0-EF32-4ACB-A606-57C26C6A0D48}" type="presOf" srcId="{0522D5F2-8AB9-44A8-A379-C65FDCEF230B}" destId="{2E995500-717F-4D17-A16B-9E76282D5A82}" srcOrd="0" destOrd="0" presId="urn:microsoft.com/office/officeart/2005/8/layout/equation2"/>
    <dgm:cxn modelId="{3B689CD6-375F-470B-9C88-5FAE7EF885CB}" srcId="{AC684745-FF6D-46AC-8E43-41EB7126B51B}" destId="{47A305FB-F8A1-41A1-98F4-804FFBC38EF2}" srcOrd="0" destOrd="0" parTransId="{8877BFB3-0C34-4B2E-A471-057A2EFA3087}" sibTransId="{4EFA65EF-3511-4C95-8A2C-503BEA448D89}"/>
    <dgm:cxn modelId="{FB0C6674-94E2-463C-985B-53A68044A614}" type="presOf" srcId="{AC684745-FF6D-46AC-8E43-41EB7126B51B}" destId="{6C010C08-3D22-4F81-B094-A5FE4844C176}" srcOrd="0" destOrd="0" presId="urn:microsoft.com/office/officeart/2005/8/layout/equation2"/>
    <dgm:cxn modelId="{C4CC5307-3F91-4E9A-82D9-DAC5816A5F78}" srcId="{AC684745-FF6D-46AC-8E43-41EB7126B51B}" destId="{E64FD00D-1238-43DA-976F-60871DDD27A5}" srcOrd="2" destOrd="0" parTransId="{765E5EF5-7B44-4275-8A65-82B7DF06E7EB}" sibTransId="{E94D0766-ACB3-47A3-A0FF-B54316788A3A}"/>
    <dgm:cxn modelId="{2873068C-7E23-4ABC-8EF9-54B7A46ACDA9}" type="presParOf" srcId="{6C010C08-3D22-4F81-B094-A5FE4844C176}" destId="{67E98D76-5592-45FA-8DD4-369E0C43384B}" srcOrd="0" destOrd="0" presId="urn:microsoft.com/office/officeart/2005/8/layout/equation2"/>
    <dgm:cxn modelId="{1E446FA1-C863-4253-8056-1BBAA05163F7}" type="presParOf" srcId="{67E98D76-5592-45FA-8DD4-369E0C43384B}" destId="{F5EFDBFD-0EDF-414B-9163-18D3F8CBEF81}" srcOrd="0" destOrd="0" presId="urn:microsoft.com/office/officeart/2005/8/layout/equation2"/>
    <dgm:cxn modelId="{5B79CC5F-8754-43B4-A1A2-D804DE1C5FCA}" type="presParOf" srcId="{67E98D76-5592-45FA-8DD4-369E0C43384B}" destId="{3C9684B9-E7E6-4E6C-AFA0-21C4543E5E54}" srcOrd="1" destOrd="0" presId="urn:microsoft.com/office/officeart/2005/8/layout/equation2"/>
    <dgm:cxn modelId="{4FAC257C-B98C-4F4E-9FC3-C831FEFE6675}" type="presParOf" srcId="{67E98D76-5592-45FA-8DD4-369E0C43384B}" destId="{6CE711BC-A424-4E86-9F66-34F3FDC25AD5}" srcOrd="2" destOrd="0" presId="urn:microsoft.com/office/officeart/2005/8/layout/equation2"/>
    <dgm:cxn modelId="{199E1E44-5D31-455A-B004-E7A47B6978F3}" type="presParOf" srcId="{67E98D76-5592-45FA-8DD4-369E0C43384B}" destId="{F5F72DB2-BEFF-4BFF-B012-73D4AC2ADCE3}" srcOrd="3" destOrd="0" presId="urn:microsoft.com/office/officeart/2005/8/layout/equation2"/>
    <dgm:cxn modelId="{A9DFC2F8-36B7-42C7-9183-67937AB538E4}" type="presParOf" srcId="{67E98D76-5592-45FA-8DD4-369E0C43384B}" destId="{2E995500-717F-4D17-A16B-9E76282D5A82}" srcOrd="4" destOrd="0" presId="urn:microsoft.com/office/officeart/2005/8/layout/equation2"/>
    <dgm:cxn modelId="{68E8EBB6-8670-4C9C-8BC7-1E81B8A0D4BE}" type="presParOf" srcId="{6C010C08-3D22-4F81-B094-A5FE4844C176}" destId="{D5E4669D-7842-4161-B769-D4D816655DAA}" srcOrd="1" destOrd="0" presId="urn:microsoft.com/office/officeart/2005/8/layout/equation2"/>
    <dgm:cxn modelId="{6A434DFD-D8C2-40F1-A680-2C195597C627}" type="presParOf" srcId="{D5E4669D-7842-4161-B769-D4D816655DAA}" destId="{C8D12153-61B9-4709-A848-A16102B010F9}" srcOrd="0" destOrd="0" presId="urn:microsoft.com/office/officeart/2005/8/layout/equation2"/>
    <dgm:cxn modelId="{4BBA88C9-9DF4-4A78-86F6-AC99AF5F0A6A}" type="presParOf" srcId="{6C010C08-3D22-4F81-B094-A5FE4844C176}" destId="{5ABF9820-E5AD-4DF2-934E-18B1AE94A330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4EC5D4-C0FE-4D9E-84BF-14D63DA8DD61}" type="doc">
      <dgm:prSet loTypeId="urn:microsoft.com/office/officeart/2005/8/layout/vList5" loCatId="list" qsTypeId="urn:microsoft.com/office/officeart/2005/8/quickstyle/3d5" qsCatId="3D" csTypeId="urn:microsoft.com/office/officeart/2005/8/colors/accent0_3" csCatId="mainScheme" phldr="1"/>
      <dgm:spPr/>
      <dgm:t>
        <a:bodyPr/>
        <a:lstStyle/>
        <a:p>
          <a:endParaRPr lang="id-ID"/>
        </a:p>
      </dgm:t>
    </dgm:pt>
    <dgm:pt modelId="{4EA4E49D-6E8A-4B94-B46F-A23951F97C4E}">
      <dgm:prSet phldrT="[Text]" custT="1"/>
      <dgm:spPr/>
      <dgm:t>
        <a:bodyPr/>
        <a:lstStyle/>
        <a:p>
          <a:r>
            <a:rPr lang="id-ID" sz="2800" b="1" dirty="0" smtClean="0"/>
            <a:t>Geopolitik Pasca Perang Dingin</a:t>
          </a:r>
          <a:endParaRPr lang="id-ID" sz="2800" b="1" dirty="0"/>
        </a:p>
      </dgm:t>
    </dgm:pt>
    <dgm:pt modelId="{05A75A9F-A284-48E5-9F6B-25A13F1616EE}" type="parTrans" cxnId="{0132875F-B91A-41B0-A7F9-1E3E7EAA9463}">
      <dgm:prSet/>
      <dgm:spPr/>
      <dgm:t>
        <a:bodyPr/>
        <a:lstStyle/>
        <a:p>
          <a:endParaRPr lang="id-ID"/>
        </a:p>
      </dgm:t>
    </dgm:pt>
    <dgm:pt modelId="{1D9C0398-DA8C-40CE-9947-3C806D9DA409}" type="sibTrans" cxnId="{0132875F-B91A-41B0-A7F9-1E3E7EAA9463}">
      <dgm:prSet/>
      <dgm:spPr/>
      <dgm:t>
        <a:bodyPr/>
        <a:lstStyle/>
        <a:p>
          <a:endParaRPr lang="id-ID"/>
        </a:p>
      </dgm:t>
    </dgm:pt>
    <dgm:pt modelId="{73F2A954-D546-4E35-965B-2003E96D0892}">
      <dgm:prSet phldrT="[Text]"/>
      <dgm:spPr/>
      <dgm:t>
        <a:bodyPr/>
        <a:lstStyle/>
        <a:p>
          <a:pPr algn="just"/>
          <a:r>
            <a:rPr lang="id-ID" dirty="0" smtClean="0"/>
            <a:t>Tidak lagi terpusat pada negara dan wilayah, namun dengan munculnya isu seperti HAM, lingkungan, minyak, dsb dijadikan instrumen untuk menguasai </a:t>
          </a:r>
          <a:r>
            <a:rPr lang="id-ID" i="1" dirty="0" smtClean="0"/>
            <a:t>space.</a:t>
          </a:r>
          <a:endParaRPr lang="id-ID" dirty="0"/>
        </a:p>
      </dgm:t>
    </dgm:pt>
    <dgm:pt modelId="{61BD3909-D052-440C-B992-B3B5054FFDF5}" type="parTrans" cxnId="{DADF0C7C-ABCF-4D64-9813-D63DC0472139}">
      <dgm:prSet/>
      <dgm:spPr/>
      <dgm:t>
        <a:bodyPr/>
        <a:lstStyle/>
        <a:p>
          <a:endParaRPr lang="id-ID"/>
        </a:p>
      </dgm:t>
    </dgm:pt>
    <dgm:pt modelId="{53B9FFC4-12E4-45F4-A45F-9517918F8012}" type="sibTrans" cxnId="{DADF0C7C-ABCF-4D64-9813-D63DC0472139}">
      <dgm:prSet/>
      <dgm:spPr/>
      <dgm:t>
        <a:bodyPr/>
        <a:lstStyle/>
        <a:p>
          <a:endParaRPr lang="id-ID"/>
        </a:p>
      </dgm:t>
    </dgm:pt>
    <dgm:pt modelId="{E8544D60-1918-425E-9674-7624E75AB34C}">
      <dgm:prSet phldrT="[Text]" custT="1"/>
      <dgm:spPr/>
      <dgm:t>
        <a:bodyPr/>
        <a:lstStyle/>
        <a:p>
          <a:r>
            <a:rPr lang="id-ID" sz="2800" b="1" dirty="0" smtClean="0"/>
            <a:t>Geostrategi Pasca Perang Dingin</a:t>
          </a:r>
          <a:endParaRPr lang="id-ID" sz="2800" b="1" dirty="0"/>
        </a:p>
      </dgm:t>
    </dgm:pt>
    <dgm:pt modelId="{60340B19-D512-44F2-AC9F-68C5FFDCC0E6}" type="parTrans" cxnId="{CF192F86-9180-4E35-A503-776A580BEF0D}">
      <dgm:prSet/>
      <dgm:spPr/>
      <dgm:t>
        <a:bodyPr/>
        <a:lstStyle/>
        <a:p>
          <a:endParaRPr lang="id-ID"/>
        </a:p>
      </dgm:t>
    </dgm:pt>
    <dgm:pt modelId="{D5E7F7C9-0354-43AA-B3E8-BD0270AEBF33}" type="sibTrans" cxnId="{CF192F86-9180-4E35-A503-776A580BEF0D}">
      <dgm:prSet/>
      <dgm:spPr/>
      <dgm:t>
        <a:bodyPr/>
        <a:lstStyle/>
        <a:p>
          <a:endParaRPr lang="id-ID"/>
        </a:p>
      </dgm:t>
    </dgm:pt>
    <dgm:pt modelId="{80AD24A2-C1B8-4447-B584-D09910C64ADE}">
      <dgm:prSet phldrT="[Text]"/>
      <dgm:spPr/>
      <dgm:t>
        <a:bodyPr/>
        <a:lstStyle/>
        <a:p>
          <a:pPr algn="just"/>
          <a:r>
            <a:rPr lang="id-ID" dirty="0" smtClean="0"/>
            <a:t>Dunia kontemporer dipermudah dengan pertukaran informasi yang lebih mudah dengan majunya teknologi, jika ingin memperluas space suatu negara.</a:t>
          </a:r>
          <a:endParaRPr lang="id-ID" dirty="0"/>
        </a:p>
      </dgm:t>
    </dgm:pt>
    <dgm:pt modelId="{439A7172-0EEA-471A-AB7D-744F0BC494C1}" type="parTrans" cxnId="{2FD8B79C-F0E5-407C-A5E3-422446FD79FA}">
      <dgm:prSet/>
      <dgm:spPr/>
      <dgm:t>
        <a:bodyPr/>
        <a:lstStyle/>
        <a:p>
          <a:endParaRPr lang="id-ID"/>
        </a:p>
      </dgm:t>
    </dgm:pt>
    <dgm:pt modelId="{E5AD7773-95AE-45E2-A5EA-A52727C12DEF}" type="sibTrans" cxnId="{2FD8B79C-F0E5-407C-A5E3-422446FD79FA}">
      <dgm:prSet/>
      <dgm:spPr/>
      <dgm:t>
        <a:bodyPr/>
        <a:lstStyle/>
        <a:p>
          <a:endParaRPr lang="id-ID"/>
        </a:p>
      </dgm:t>
    </dgm:pt>
    <dgm:pt modelId="{E7C416E1-8ED5-4981-B350-78024D83C819}" type="pres">
      <dgm:prSet presAssocID="{CD4EC5D4-C0FE-4D9E-84BF-14D63DA8DD6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D9EEC0C9-FF1A-4396-A1D6-908F1A067D07}" type="pres">
      <dgm:prSet presAssocID="{4EA4E49D-6E8A-4B94-B46F-A23951F97C4E}" presName="linNode" presStyleCnt="0"/>
      <dgm:spPr/>
    </dgm:pt>
    <dgm:pt modelId="{FB3E4234-6F89-4088-8A40-0EB181EBD08D}" type="pres">
      <dgm:prSet presAssocID="{4EA4E49D-6E8A-4B94-B46F-A23951F97C4E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668719C-1765-40D3-BE17-C5BA397961D8}" type="pres">
      <dgm:prSet presAssocID="{4EA4E49D-6E8A-4B94-B46F-A23951F97C4E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9E75856-9E0F-49CA-90D4-A87226354324}" type="pres">
      <dgm:prSet presAssocID="{1D9C0398-DA8C-40CE-9947-3C806D9DA409}" presName="sp" presStyleCnt="0"/>
      <dgm:spPr/>
    </dgm:pt>
    <dgm:pt modelId="{EEB53362-1D30-4000-A810-4856B0D496AB}" type="pres">
      <dgm:prSet presAssocID="{E8544D60-1918-425E-9674-7624E75AB34C}" presName="linNode" presStyleCnt="0"/>
      <dgm:spPr/>
    </dgm:pt>
    <dgm:pt modelId="{CC2AEB29-FA59-4A36-B0BB-2BD099D31D90}" type="pres">
      <dgm:prSet presAssocID="{E8544D60-1918-425E-9674-7624E75AB34C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98BFB2B-0422-47A3-9B38-53C96FEAFD9C}" type="pres">
      <dgm:prSet presAssocID="{E8544D60-1918-425E-9674-7624E75AB34C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A8796E31-BBD1-464A-877B-3A265754464D}" type="presOf" srcId="{E8544D60-1918-425E-9674-7624E75AB34C}" destId="{CC2AEB29-FA59-4A36-B0BB-2BD099D31D90}" srcOrd="0" destOrd="0" presId="urn:microsoft.com/office/officeart/2005/8/layout/vList5"/>
    <dgm:cxn modelId="{0494178D-E537-4752-99BC-7147870A99FD}" type="presOf" srcId="{80AD24A2-C1B8-4447-B584-D09910C64ADE}" destId="{C98BFB2B-0422-47A3-9B38-53C96FEAFD9C}" srcOrd="0" destOrd="0" presId="urn:microsoft.com/office/officeart/2005/8/layout/vList5"/>
    <dgm:cxn modelId="{5832310D-F4B0-432E-AFEA-DFD59F5D0BEB}" type="presOf" srcId="{CD4EC5D4-C0FE-4D9E-84BF-14D63DA8DD61}" destId="{E7C416E1-8ED5-4981-B350-78024D83C819}" srcOrd="0" destOrd="0" presId="urn:microsoft.com/office/officeart/2005/8/layout/vList5"/>
    <dgm:cxn modelId="{0132875F-B91A-41B0-A7F9-1E3E7EAA9463}" srcId="{CD4EC5D4-C0FE-4D9E-84BF-14D63DA8DD61}" destId="{4EA4E49D-6E8A-4B94-B46F-A23951F97C4E}" srcOrd="0" destOrd="0" parTransId="{05A75A9F-A284-48E5-9F6B-25A13F1616EE}" sibTransId="{1D9C0398-DA8C-40CE-9947-3C806D9DA409}"/>
    <dgm:cxn modelId="{64951383-2B9F-4EB5-86C3-EC16E27A6D22}" type="presOf" srcId="{4EA4E49D-6E8A-4B94-B46F-A23951F97C4E}" destId="{FB3E4234-6F89-4088-8A40-0EB181EBD08D}" srcOrd="0" destOrd="0" presId="urn:microsoft.com/office/officeart/2005/8/layout/vList5"/>
    <dgm:cxn modelId="{2FD8B79C-F0E5-407C-A5E3-422446FD79FA}" srcId="{E8544D60-1918-425E-9674-7624E75AB34C}" destId="{80AD24A2-C1B8-4447-B584-D09910C64ADE}" srcOrd="0" destOrd="0" parTransId="{439A7172-0EEA-471A-AB7D-744F0BC494C1}" sibTransId="{E5AD7773-95AE-45E2-A5EA-A52727C12DEF}"/>
    <dgm:cxn modelId="{DADF0C7C-ABCF-4D64-9813-D63DC0472139}" srcId="{4EA4E49D-6E8A-4B94-B46F-A23951F97C4E}" destId="{73F2A954-D546-4E35-965B-2003E96D0892}" srcOrd="0" destOrd="0" parTransId="{61BD3909-D052-440C-B992-B3B5054FFDF5}" sibTransId="{53B9FFC4-12E4-45F4-A45F-9517918F8012}"/>
    <dgm:cxn modelId="{2C3B329B-EE04-4F5F-9269-81E01C4B8F58}" type="presOf" srcId="{73F2A954-D546-4E35-965B-2003E96D0892}" destId="{8668719C-1765-40D3-BE17-C5BA397961D8}" srcOrd="0" destOrd="0" presId="urn:microsoft.com/office/officeart/2005/8/layout/vList5"/>
    <dgm:cxn modelId="{CF192F86-9180-4E35-A503-776A580BEF0D}" srcId="{CD4EC5D4-C0FE-4D9E-84BF-14D63DA8DD61}" destId="{E8544D60-1918-425E-9674-7624E75AB34C}" srcOrd="1" destOrd="0" parTransId="{60340B19-D512-44F2-AC9F-68C5FFDCC0E6}" sibTransId="{D5E7F7C9-0354-43AA-B3E8-BD0270AEBF33}"/>
    <dgm:cxn modelId="{DB3F43EF-DBDE-4A42-9D04-309E42EABF32}" type="presParOf" srcId="{E7C416E1-8ED5-4981-B350-78024D83C819}" destId="{D9EEC0C9-FF1A-4396-A1D6-908F1A067D07}" srcOrd="0" destOrd="0" presId="urn:microsoft.com/office/officeart/2005/8/layout/vList5"/>
    <dgm:cxn modelId="{683F554B-930E-4506-B4D0-A46D133A40FB}" type="presParOf" srcId="{D9EEC0C9-FF1A-4396-A1D6-908F1A067D07}" destId="{FB3E4234-6F89-4088-8A40-0EB181EBD08D}" srcOrd="0" destOrd="0" presId="urn:microsoft.com/office/officeart/2005/8/layout/vList5"/>
    <dgm:cxn modelId="{E7217978-E7D2-486E-A586-5253614E4E23}" type="presParOf" srcId="{D9EEC0C9-FF1A-4396-A1D6-908F1A067D07}" destId="{8668719C-1765-40D3-BE17-C5BA397961D8}" srcOrd="1" destOrd="0" presId="urn:microsoft.com/office/officeart/2005/8/layout/vList5"/>
    <dgm:cxn modelId="{95D6E0D5-0D3B-44E3-83E2-0295C740B0A8}" type="presParOf" srcId="{E7C416E1-8ED5-4981-B350-78024D83C819}" destId="{99E75856-9E0F-49CA-90D4-A87226354324}" srcOrd="1" destOrd="0" presId="urn:microsoft.com/office/officeart/2005/8/layout/vList5"/>
    <dgm:cxn modelId="{403A1D2E-FD98-4F51-99DB-A9BA8AEFE7F5}" type="presParOf" srcId="{E7C416E1-8ED5-4981-B350-78024D83C819}" destId="{EEB53362-1D30-4000-A810-4856B0D496AB}" srcOrd="2" destOrd="0" presId="urn:microsoft.com/office/officeart/2005/8/layout/vList5"/>
    <dgm:cxn modelId="{7A589FEC-4778-43D6-A64D-C14399CC2F12}" type="presParOf" srcId="{EEB53362-1D30-4000-A810-4856B0D496AB}" destId="{CC2AEB29-FA59-4A36-B0BB-2BD099D31D90}" srcOrd="0" destOrd="0" presId="urn:microsoft.com/office/officeart/2005/8/layout/vList5"/>
    <dgm:cxn modelId="{9E462006-0121-413F-8DDA-60756D7919C8}" type="presParOf" srcId="{EEB53362-1D30-4000-A810-4856B0D496AB}" destId="{C98BFB2B-0422-47A3-9B38-53C96FEAFD9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EFDBFD-0EDF-414B-9163-18D3F8CBEF81}">
      <dsp:nvSpPr>
        <dsp:cNvPr id="0" name=""/>
        <dsp:cNvSpPr/>
      </dsp:nvSpPr>
      <dsp:spPr>
        <a:xfrm>
          <a:off x="3825" y="1256530"/>
          <a:ext cx="1358025" cy="135802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b="1" kern="1200" dirty="0" smtClean="0"/>
            <a:t>Geografi</a:t>
          </a:r>
          <a:endParaRPr lang="id-ID" sz="2000" b="1" kern="1200" dirty="0"/>
        </a:p>
      </dsp:txBody>
      <dsp:txXfrm>
        <a:off x="202703" y="1455408"/>
        <a:ext cx="960269" cy="960269"/>
      </dsp:txXfrm>
    </dsp:sp>
    <dsp:sp modelId="{6CE711BC-A424-4E86-9F66-34F3FDC25AD5}">
      <dsp:nvSpPr>
        <dsp:cNvPr id="0" name=""/>
        <dsp:cNvSpPr/>
      </dsp:nvSpPr>
      <dsp:spPr>
        <a:xfrm>
          <a:off x="289010" y="2724828"/>
          <a:ext cx="787655" cy="787655"/>
        </a:xfrm>
        <a:prstGeom prst="mathPlus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300" kern="1200"/>
        </a:p>
      </dsp:txBody>
      <dsp:txXfrm>
        <a:off x="393414" y="3026027"/>
        <a:ext cx="578847" cy="185257"/>
      </dsp:txXfrm>
    </dsp:sp>
    <dsp:sp modelId="{2E995500-717F-4D17-A16B-9E76282D5A82}">
      <dsp:nvSpPr>
        <dsp:cNvPr id="0" name=""/>
        <dsp:cNvSpPr/>
      </dsp:nvSpPr>
      <dsp:spPr>
        <a:xfrm>
          <a:off x="3825" y="3622755"/>
          <a:ext cx="1358025" cy="1358025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b="1" kern="1200" dirty="0" smtClean="0"/>
            <a:t>Politik</a:t>
          </a:r>
          <a:endParaRPr lang="id-ID" sz="2000" b="1" kern="1200" dirty="0"/>
        </a:p>
      </dsp:txBody>
      <dsp:txXfrm>
        <a:off x="202703" y="3821633"/>
        <a:ext cx="960269" cy="960269"/>
      </dsp:txXfrm>
    </dsp:sp>
    <dsp:sp modelId="{D5E4669D-7842-4161-B769-D4D816655DAA}">
      <dsp:nvSpPr>
        <dsp:cNvPr id="0" name=""/>
        <dsp:cNvSpPr/>
      </dsp:nvSpPr>
      <dsp:spPr>
        <a:xfrm>
          <a:off x="1565555" y="2866063"/>
          <a:ext cx="431852" cy="5051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600" kern="1200"/>
        </a:p>
      </dsp:txBody>
      <dsp:txXfrm>
        <a:off x="1565555" y="2967100"/>
        <a:ext cx="302296" cy="303111"/>
      </dsp:txXfrm>
    </dsp:sp>
    <dsp:sp modelId="{5ABF9820-E5AD-4DF2-934E-18B1AE94A330}">
      <dsp:nvSpPr>
        <dsp:cNvPr id="0" name=""/>
        <dsp:cNvSpPr/>
      </dsp:nvSpPr>
      <dsp:spPr>
        <a:xfrm>
          <a:off x="2176666" y="1760630"/>
          <a:ext cx="2716051" cy="2716051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300" b="1" kern="1200" dirty="0" smtClean="0"/>
            <a:t>Geopolitik</a:t>
          </a:r>
          <a:endParaRPr lang="id-ID" sz="3300" b="1" kern="1200" dirty="0"/>
        </a:p>
      </dsp:txBody>
      <dsp:txXfrm>
        <a:off x="2574422" y="2158386"/>
        <a:ext cx="1920539" cy="19205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68719C-1765-40D3-BE17-C5BA397961D8}">
      <dsp:nvSpPr>
        <dsp:cNvPr id="0" name=""/>
        <dsp:cNvSpPr/>
      </dsp:nvSpPr>
      <dsp:spPr>
        <a:xfrm rot="5400000">
          <a:off x="5051770" y="-1468319"/>
          <a:ext cx="2332299" cy="585216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800" kern="1200" dirty="0" smtClean="0"/>
            <a:t>Tidak lagi terpusat pada negara dan wilayah, namun dengan munculnya isu seperti HAM, lingkungan, minyak, dsb dijadikan instrumen untuk menguasai </a:t>
          </a:r>
          <a:r>
            <a:rPr lang="id-ID" sz="2800" i="1" kern="1200" dirty="0" smtClean="0"/>
            <a:t>space.</a:t>
          </a:r>
          <a:endParaRPr lang="id-ID" sz="2800" kern="1200" dirty="0"/>
        </a:p>
      </dsp:txBody>
      <dsp:txXfrm rot="-5400000">
        <a:off x="3291840" y="405464"/>
        <a:ext cx="5738307" cy="2104593"/>
      </dsp:txXfrm>
    </dsp:sp>
    <dsp:sp modelId="{FB3E4234-6F89-4088-8A40-0EB181EBD08D}">
      <dsp:nvSpPr>
        <dsp:cNvPr id="0" name=""/>
        <dsp:cNvSpPr/>
      </dsp:nvSpPr>
      <dsp:spPr>
        <a:xfrm>
          <a:off x="0" y="72"/>
          <a:ext cx="3291840" cy="291537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b="1" kern="1200" dirty="0" smtClean="0"/>
            <a:t>Geopolitik Pasca Perang Dingin</a:t>
          </a:r>
          <a:endParaRPr lang="id-ID" sz="2800" b="1" kern="1200" dirty="0"/>
        </a:p>
      </dsp:txBody>
      <dsp:txXfrm>
        <a:off x="142317" y="142389"/>
        <a:ext cx="3007206" cy="2630740"/>
      </dsp:txXfrm>
    </dsp:sp>
    <dsp:sp modelId="{C98BFB2B-0422-47A3-9B38-53C96FEAFD9C}">
      <dsp:nvSpPr>
        <dsp:cNvPr id="0" name=""/>
        <dsp:cNvSpPr/>
      </dsp:nvSpPr>
      <dsp:spPr>
        <a:xfrm rot="5400000">
          <a:off x="5051770" y="1592823"/>
          <a:ext cx="2332299" cy="585216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800" kern="1200" dirty="0" smtClean="0"/>
            <a:t>Dunia kontemporer dipermudah dengan pertukaran informasi yang lebih mudah dengan majunya teknologi, jika ingin memperluas space suatu negara.</a:t>
          </a:r>
          <a:endParaRPr lang="id-ID" sz="2800" kern="1200" dirty="0"/>
        </a:p>
      </dsp:txBody>
      <dsp:txXfrm rot="-5400000">
        <a:off x="3291840" y="3466607"/>
        <a:ext cx="5738307" cy="2104593"/>
      </dsp:txXfrm>
    </dsp:sp>
    <dsp:sp modelId="{CC2AEB29-FA59-4A36-B0BB-2BD099D31D90}">
      <dsp:nvSpPr>
        <dsp:cNvPr id="0" name=""/>
        <dsp:cNvSpPr/>
      </dsp:nvSpPr>
      <dsp:spPr>
        <a:xfrm>
          <a:off x="0" y="3061216"/>
          <a:ext cx="3291840" cy="291537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b="1" kern="1200" dirty="0" smtClean="0"/>
            <a:t>Geostrategi Pasca Perang Dingin</a:t>
          </a:r>
          <a:endParaRPr lang="id-ID" sz="2800" b="1" kern="1200" dirty="0"/>
        </a:p>
      </dsp:txBody>
      <dsp:txXfrm>
        <a:off x="142317" y="3203533"/>
        <a:ext cx="3007206" cy="2630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4A0AF-3FD2-403F-96EA-5B0361845B59}" type="datetimeFigureOut">
              <a:rPr lang="id-ID" smtClean="0"/>
              <a:pPr/>
              <a:t>02/05/2017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FF7F5-A036-4C29-A6BE-D9A577F0D48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323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269E61E3-1DA0-435D-9EFE-81E88F22A8A2}" type="slidenum">
              <a:rPr lang="id-ID"/>
              <a:pPr/>
              <a:t>17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AE4FE4-B7B0-4EBE-AA3D-E642BDB001C1}" type="datetimeFigureOut">
              <a:rPr lang="id-ID"/>
              <a:pPr/>
              <a:t>02/05/2017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8850F-4F4B-4A97-BD96-BE614278A0A2}" type="slidenum">
              <a:rPr lang="id-ID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78DE71-A4D9-4B7E-A6E6-4EFCE8693256}" type="datetimeFigureOut">
              <a:rPr lang="id-ID"/>
              <a:pPr/>
              <a:t>02/05/2017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FE28A-1889-4789-8E73-7A03D99C033D}" type="slidenum">
              <a:rPr lang="id-ID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087128-0720-4D9C-A500-6A84FA4608A3}" type="datetimeFigureOut">
              <a:rPr lang="id-ID"/>
              <a:pPr/>
              <a:t>02/05/2017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BD947-867E-43CA-9498-3F9839EC6B72}" type="slidenum">
              <a:rPr lang="id-ID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5CEEAE-BA7D-4682-90DA-C27B29F1AD4F}" type="datetimeFigureOut">
              <a:rPr lang="id-ID"/>
              <a:pPr/>
              <a:t>02/05/2017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97BE0-8758-4D13-8ACA-D3AE40411167}" type="slidenum">
              <a:rPr lang="id-ID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FBE607-5C57-421B-A5EE-8584671404AD}" type="datetimeFigureOut">
              <a:rPr lang="id-ID"/>
              <a:pPr/>
              <a:t>02/05/2017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3663D-B5EC-49CD-8005-020EF116D2C5}" type="slidenum">
              <a:rPr lang="id-ID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40CDD2-C06A-4648-A28B-4F86398917DB}" type="datetimeFigureOut">
              <a:rPr lang="id-ID"/>
              <a:pPr/>
              <a:t>02/05/2017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59644-635F-4EAC-A00A-E38BC2A1F553}" type="slidenum">
              <a:rPr lang="id-ID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EA08E-39D5-4408-9071-72B685588ED2}" type="datetimeFigureOut">
              <a:rPr lang="id-ID"/>
              <a:pPr/>
              <a:t>02/05/2017</a:t>
            </a:fld>
            <a:endParaRPr lang="id-ID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9F389-5816-42B3-9722-60CBF0D9585A}" type="slidenum">
              <a:rPr lang="id-ID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0576E9-30D5-4080-A3B7-48B30156011B}" type="datetimeFigureOut">
              <a:rPr lang="id-ID"/>
              <a:pPr/>
              <a:t>02/05/2017</a:t>
            </a:fld>
            <a:endParaRPr lang="id-ID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E6E1D-2E15-4DD7-9447-59242AFB4EFF}" type="slidenum">
              <a:rPr lang="id-ID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5F63A5-8462-452F-8D6F-CCC73F87497D}" type="datetimeFigureOut">
              <a:rPr lang="id-ID"/>
              <a:pPr/>
              <a:t>02/05/2017</a:t>
            </a:fld>
            <a:endParaRPr lang="id-ID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E3D8A-A774-463C-A2DD-1AD64A5CA6E7}" type="slidenum">
              <a:rPr lang="id-ID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746E75-8E5E-4344-8962-1C4AF2EA22A6}" type="datetimeFigureOut">
              <a:rPr lang="id-ID"/>
              <a:pPr/>
              <a:t>02/05/2017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C4684-A9F4-41B9-94C5-1352534007FD}" type="slidenum">
              <a:rPr lang="id-ID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956355-E0C5-4856-A178-19B765DF68AE}" type="datetimeFigureOut">
              <a:rPr lang="id-ID"/>
              <a:pPr/>
              <a:t>02/05/2017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ACBCC-40C2-4DEE-A30E-4A19852CA87B}" type="slidenum">
              <a:rPr lang="id-ID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id-ID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391C97D1-08AB-4D4D-A470-17A91881FC27}" type="datetimeFigureOut">
              <a:rPr lang="id-ID"/>
              <a:pPr/>
              <a:t>02/05/2017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FB549F93-B9C5-4E09-B567-4BA2DAF7E395}" type="slidenum">
              <a:rPr lang="id-ID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714375" y="1714500"/>
            <a:ext cx="8229600" cy="1143000"/>
          </a:xfrm>
        </p:spPr>
        <p:txBody>
          <a:bodyPr/>
          <a:lstStyle/>
          <a:p>
            <a:pPr eaLnBrk="1" hangingPunct="1"/>
            <a:r>
              <a:rPr lang="id-ID" b="1" smtClean="0">
                <a:solidFill>
                  <a:srgbClr val="7030A0"/>
                </a:solidFill>
                <a:latin typeface="High Tower Text" pitchFamily="18" charset="0"/>
              </a:rPr>
              <a:t>APA itu GEOPOLITIK??</a:t>
            </a:r>
          </a:p>
        </p:txBody>
      </p:sp>
      <p:pic>
        <p:nvPicPr>
          <p:cNvPr id="4100" name="Picture 3" descr="Scrat-Ice_Ag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6763" y="4071938"/>
            <a:ext cx="3148012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8269359" y="4214818"/>
            <a:ext cx="874641" cy="92333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lgerian" pitchFamily="82" charset="0"/>
                <a:cs typeface="+mn-cs"/>
              </a:rPr>
              <a:t>?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Algerian" pitchFamily="82" charset="0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 rot="21122138">
            <a:off x="6786578" y="3500438"/>
            <a:ext cx="874641" cy="92333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lgerian" pitchFamily="82" charset="0"/>
                <a:cs typeface="+mn-cs"/>
              </a:rPr>
              <a:t>?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Algerian" pitchFamily="82" charset="0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 rot="2996619">
            <a:off x="7715272" y="3500438"/>
            <a:ext cx="436521" cy="92333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lgerian" pitchFamily="82" charset="0"/>
                <a:cs typeface="+mn-cs"/>
              </a:rPr>
              <a:t>?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Algerian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00108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reflection blurRad="6350" stA="55000" endA="50" endPos="85000" dir="5400000" sy="-100000" algn="bl" rotWithShape="0"/>
                </a:effectLst>
                <a:latin typeface="High Tower Text" pitchFamily="18" charset="0"/>
              </a:rPr>
              <a:t>Geopolitik INDONESIA...</a:t>
            </a:r>
            <a:endParaRPr lang="id-ID" dirty="0">
              <a:solidFill>
                <a:schemeClr val="bg1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reflection blurRad="6350" stA="55000" endA="50" endPos="85000" dir="5400000" sy="-100000" algn="bl" rotWithShape="0"/>
              </a:effectLst>
              <a:latin typeface="High Tower Text" pitchFamily="18" charset="0"/>
            </a:endParaRPr>
          </a:p>
        </p:txBody>
      </p:sp>
      <p:pic>
        <p:nvPicPr>
          <p:cNvPr id="6" name="Picture 5" descr="indonesia-flag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368230">
            <a:off x="5949950" y="2611438"/>
            <a:ext cx="25336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Freestyle Script" pitchFamily="66" charset="0"/>
              </a:rPr>
              <a:t>Latar</a:t>
            </a:r>
            <a:r>
              <a:rPr lang="en-US" sz="6600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Freestyle Script" pitchFamily="66" charset="0"/>
              </a:rPr>
              <a:t> </a:t>
            </a:r>
            <a:r>
              <a:rPr lang="en-US" sz="6600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Freestyle Script" pitchFamily="66" charset="0"/>
              </a:rPr>
              <a:t>Belakang</a:t>
            </a:r>
            <a:endParaRPr lang="id-ID" sz="6600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Freestyle Script" pitchFamily="66" charset="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buClr>
                <a:schemeClr val="tx1"/>
              </a:buClr>
            </a:pPr>
            <a:r>
              <a:rPr lang="en-US" b="1" smtClean="0">
                <a:solidFill>
                  <a:srgbClr val="000000"/>
                </a:solidFill>
              </a:rPr>
              <a:t>Ciri Khas Indonesia</a:t>
            </a:r>
            <a:r>
              <a:rPr lang="en-US" smtClean="0">
                <a:solidFill>
                  <a:srgbClr val="000000"/>
                </a:solidFill>
              </a:rPr>
              <a:t> : diapit 2 samudera (India &amp; Pasifik) dan 2 benua (Asia &amp; Australia), dibawah orbit Geostationary Satelite Orbit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Negara Nusantara (kepulauan) </a:t>
            </a:r>
            <a:r>
              <a:rPr lang="en-US" smtClean="0">
                <a:solidFill>
                  <a:srgbClr val="000000"/>
                </a:solidFill>
                <a:sym typeface="Wingdings" pitchFamily="2" charset="2"/>
              </a:rPr>
              <a:t> nusa diantara air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  <a:sym typeface="Wingdings" pitchFamily="2" charset="2"/>
              </a:rPr>
              <a:t>Benua Maritim Indonesia</a:t>
            </a:r>
            <a:endParaRPr lang="en-US" smtClean="0">
              <a:solidFill>
                <a:srgbClr val="000000"/>
              </a:solidFill>
            </a:endParaRPr>
          </a:p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Geopolitik Indonesia = Wawasan Nusantara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olidFill>
                <a:srgbClr val="000000"/>
              </a:solidFill>
            </a:endParaRPr>
          </a:p>
          <a:p>
            <a:pPr eaLnBrk="1" hangingPunct="1"/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/>
        </p:nvSpPr>
        <p:spPr>
          <a:xfrm>
            <a:off x="214313" y="1714500"/>
            <a:ext cx="8643937" cy="3857625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500063" y="1884363"/>
            <a:ext cx="8070850" cy="4116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dirty="0">
                <a:cs typeface="+mn-cs"/>
              </a:rPr>
              <a:t>	</a:t>
            </a:r>
            <a:r>
              <a:rPr lang="en-US" sz="2000" dirty="0" err="1">
                <a:latin typeface="Candara" pitchFamily="34" charset="0"/>
                <a:cs typeface="+mn-cs"/>
              </a:rPr>
              <a:t>Adapun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manfaat</a:t>
            </a:r>
            <a:r>
              <a:rPr lang="en-US" sz="2000" dirty="0">
                <a:latin typeface="Candara" pitchFamily="34" charset="0"/>
                <a:cs typeface="+mn-cs"/>
              </a:rPr>
              <a:t> yang </a:t>
            </a:r>
            <a:r>
              <a:rPr lang="en-US" sz="2000" dirty="0" err="1">
                <a:latin typeface="Candara" pitchFamily="34" charset="0"/>
                <a:cs typeface="+mn-cs"/>
              </a:rPr>
              <a:t>kita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dapatkan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dari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konsepsi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Wawasan</a:t>
            </a:r>
            <a:r>
              <a:rPr lang="en-US" sz="2000" dirty="0">
                <a:latin typeface="Candara" pitchFamily="34" charset="0"/>
                <a:cs typeface="+mn-cs"/>
              </a:rPr>
              <a:t> Nusantara </a:t>
            </a:r>
            <a:r>
              <a:rPr lang="en-US" sz="2000" dirty="0" err="1">
                <a:latin typeface="Candara" pitchFamily="34" charset="0"/>
                <a:cs typeface="+mn-cs"/>
              </a:rPr>
              <a:t>adalah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sebagai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berikut</a:t>
            </a:r>
            <a:r>
              <a:rPr lang="en-US" sz="2000" dirty="0">
                <a:latin typeface="Candara" pitchFamily="34" charset="0"/>
                <a:cs typeface="+mn-cs"/>
              </a:rPr>
              <a:t>: 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en-US" sz="2000" dirty="0" err="1">
                <a:latin typeface="Candara" pitchFamily="34" charset="0"/>
                <a:cs typeface="+mn-cs"/>
              </a:rPr>
              <a:t>Diterima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dan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diakuinya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konsepsi</a:t>
            </a:r>
            <a:r>
              <a:rPr lang="en-US" sz="2000" dirty="0">
                <a:latin typeface="Candara" pitchFamily="34" charset="0"/>
                <a:cs typeface="+mn-cs"/>
              </a:rPr>
              <a:t> Nusantara </a:t>
            </a:r>
            <a:r>
              <a:rPr lang="en-US" sz="2000" dirty="0" err="1">
                <a:latin typeface="Candara" pitchFamily="34" charset="0"/>
                <a:cs typeface="+mn-cs"/>
              </a:rPr>
              <a:t>di</a:t>
            </a:r>
            <a:r>
              <a:rPr lang="en-US" sz="2000" dirty="0">
                <a:latin typeface="Candara" pitchFamily="34" charset="0"/>
                <a:cs typeface="+mn-cs"/>
              </a:rPr>
              <a:t> forum </a:t>
            </a:r>
            <a:r>
              <a:rPr lang="en-US" sz="2000" dirty="0" err="1">
                <a:latin typeface="Candara" pitchFamily="34" charset="0"/>
                <a:cs typeface="+mn-cs"/>
              </a:rPr>
              <a:t>internasional</a:t>
            </a:r>
            <a:r>
              <a:rPr lang="en-US" sz="2000" dirty="0">
                <a:latin typeface="Candara" pitchFamily="34" charset="0"/>
                <a:cs typeface="+mn-cs"/>
              </a:rPr>
              <a:t>. 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en-US" sz="2000" dirty="0" err="1">
                <a:latin typeface="Candara" pitchFamily="34" charset="0"/>
                <a:cs typeface="+mn-cs"/>
              </a:rPr>
              <a:t>Pertambahan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luas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wilayah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sebagai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ruang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hidup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memberikan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potensi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sumber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daya</a:t>
            </a:r>
            <a:r>
              <a:rPr lang="en-US" sz="2000" dirty="0">
                <a:latin typeface="Candara" pitchFamily="34" charset="0"/>
                <a:cs typeface="+mn-cs"/>
              </a:rPr>
              <a:t> yang </a:t>
            </a:r>
            <a:r>
              <a:rPr lang="en-US" sz="2000" dirty="0" err="1">
                <a:latin typeface="Candara" pitchFamily="34" charset="0"/>
                <a:cs typeface="+mn-cs"/>
              </a:rPr>
              <a:t>besar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bagi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peningkatan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kesejahteraan</a:t>
            </a:r>
            <a:r>
              <a:rPr lang="en-US" sz="2000" dirty="0">
                <a:latin typeface="Candara" pitchFamily="34" charset="0"/>
                <a:cs typeface="+mn-cs"/>
              </a:rPr>
              <a:t>. </a:t>
            </a:r>
            <a:r>
              <a:rPr lang="en-US" sz="2000" dirty="0" err="1">
                <a:latin typeface="Candara" pitchFamily="34" charset="0"/>
                <a:cs typeface="+mn-cs"/>
              </a:rPr>
              <a:t>Sumber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daya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tersebut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terutama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sumber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minyak</a:t>
            </a:r>
            <a:r>
              <a:rPr lang="en-US" sz="2000" dirty="0">
                <a:latin typeface="Candara" pitchFamily="34" charset="0"/>
                <a:cs typeface="+mn-cs"/>
              </a:rPr>
              <a:t> yang </a:t>
            </a:r>
            <a:r>
              <a:rPr lang="en-US" sz="2000" dirty="0" err="1">
                <a:latin typeface="Candara" pitchFamily="34" charset="0"/>
                <a:cs typeface="+mn-cs"/>
              </a:rPr>
              <a:t>ditemukan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di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wilayah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teritorial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dan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landas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kontinen</a:t>
            </a:r>
            <a:r>
              <a:rPr lang="en-US" sz="2000" dirty="0">
                <a:latin typeface="Candara" pitchFamily="34" charset="0"/>
                <a:cs typeface="+mn-cs"/>
              </a:rPr>
              <a:t> Indonesia. 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en-US" sz="2000" dirty="0" err="1">
                <a:latin typeface="Candara" pitchFamily="34" charset="0"/>
                <a:cs typeface="+mn-cs"/>
              </a:rPr>
              <a:t>Penerapan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Wawasan</a:t>
            </a:r>
            <a:r>
              <a:rPr lang="en-US" sz="2000" dirty="0">
                <a:latin typeface="Candara" pitchFamily="34" charset="0"/>
                <a:cs typeface="+mn-cs"/>
              </a:rPr>
              <a:t> Nusantara </a:t>
            </a:r>
            <a:r>
              <a:rPr lang="en-US" sz="2000" dirty="0" err="1">
                <a:latin typeface="Candara" pitchFamily="34" charset="0"/>
                <a:cs typeface="+mn-cs"/>
              </a:rPr>
              <a:t>menghasilkan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cara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pandang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tentang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keutuhan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wilayah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nusantara</a:t>
            </a:r>
            <a:r>
              <a:rPr lang="en-US" sz="2000" dirty="0">
                <a:latin typeface="Candara" pitchFamily="34" charset="0"/>
                <a:cs typeface="+mn-cs"/>
              </a:rPr>
              <a:t> yang </a:t>
            </a:r>
            <a:r>
              <a:rPr lang="en-US" sz="2000" dirty="0" err="1">
                <a:latin typeface="Candara" pitchFamily="34" charset="0"/>
                <a:cs typeface="+mn-cs"/>
              </a:rPr>
              <a:t>perlu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dipertahankan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oleh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bangsa</a:t>
            </a:r>
            <a:r>
              <a:rPr lang="en-US" sz="2000" dirty="0">
                <a:latin typeface="Candara" pitchFamily="34" charset="0"/>
                <a:cs typeface="+mn-cs"/>
              </a:rPr>
              <a:t> Indonesia. 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en-US" sz="2000" dirty="0" err="1">
                <a:latin typeface="Candara" pitchFamily="34" charset="0"/>
                <a:cs typeface="+mn-cs"/>
              </a:rPr>
              <a:t>Wawasan</a:t>
            </a:r>
            <a:r>
              <a:rPr lang="en-US" sz="2000" dirty="0">
                <a:latin typeface="Candara" pitchFamily="34" charset="0"/>
                <a:cs typeface="+mn-cs"/>
              </a:rPr>
              <a:t> Nusantara </a:t>
            </a:r>
            <a:r>
              <a:rPr lang="en-US" sz="2000" dirty="0" err="1">
                <a:latin typeface="Candara" pitchFamily="34" charset="0"/>
                <a:cs typeface="+mn-cs"/>
              </a:rPr>
              <a:t>menjadi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salah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satu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sarana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integrasi</a:t>
            </a:r>
            <a:r>
              <a:rPr lang="en-US" sz="2000" dirty="0">
                <a:latin typeface="Candara" pitchFamily="34" charset="0"/>
                <a:cs typeface="+mn-cs"/>
              </a:rPr>
              <a:t> </a:t>
            </a:r>
            <a:r>
              <a:rPr lang="en-US" sz="2000" dirty="0" err="1">
                <a:latin typeface="Candara" pitchFamily="34" charset="0"/>
                <a:cs typeface="+mn-cs"/>
              </a:rPr>
              <a:t>nasional</a:t>
            </a:r>
            <a:r>
              <a:rPr lang="en-US" sz="2000" dirty="0">
                <a:latin typeface="Candara" pitchFamily="34" charset="0"/>
                <a:cs typeface="+mn-cs"/>
              </a:rPr>
              <a:t>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4525963"/>
          </a:xfrm>
        </p:spPr>
        <p:txBody>
          <a:bodyPr/>
          <a:lstStyle/>
          <a:p>
            <a:r>
              <a:rPr lang="id-ID" b="1" dirty="0"/>
              <a:t>Wawasan Nusantara</a:t>
            </a:r>
            <a:r>
              <a:rPr lang="id-ID" dirty="0"/>
              <a:t> adalah cara pandang serta sikap bangsa indonesia mengenai diri dan bentuk geografinya berdasarkan Pancasila dan UUD 1945. </a:t>
            </a:r>
            <a:endParaRPr lang="id-ID" dirty="0" smtClean="0"/>
          </a:p>
          <a:p>
            <a:endParaRPr lang="id-ID" dirty="0"/>
          </a:p>
          <a:p>
            <a:r>
              <a:rPr lang="id-ID" dirty="0"/>
              <a:t> </a:t>
            </a:r>
            <a:r>
              <a:rPr lang="id-ID" b="1" dirty="0"/>
              <a:t>wawasan nusantara</a:t>
            </a:r>
            <a:r>
              <a:rPr lang="id-ID" dirty="0"/>
              <a:t> mengutamakan persatuan kesatuan wilayah dan bhineka tunggal ika untuk mencapai tujuan nasional.</a:t>
            </a:r>
          </a:p>
        </p:txBody>
      </p:sp>
    </p:spTree>
    <p:extLst>
      <p:ext uri="{BB962C8B-B14F-4D97-AF65-F5344CB8AC3E}">
        <p14:creationId xmlns:p14="http://schemas.microsoft.com/office/powerpoint/2010/main" val="350636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027555"/>
            <a:ext cx="8291264" cy="4929411"/>
          </a:xfrm>
        </p:spPr>
        <p:txBody>
          <a:bodyPr/>
          <a:lstStyle/>
          <a:p>
            <a:r>
              <a:rPr lang="id-ID" b="1" dirty="0"/>
              <a:t>Politik luar negeri Indonesia adalah bebas aktif</a:t>
            </a:r>
            <a:r>
              <a:rPr lang="id-ID" dirty="0"/>
              <a:t>. Bebas, artinya negara Indonesia tidak memihak salah satu blok kekuatan yang ada di dunia. Aktif artinya negara Indonesia selalu aktif dalam menciptakan perdamaian dunia.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493" y="110471"/>
            <a:ext cx="4762500" cy="291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196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/>
              <a:t>Menurutut Drs</a:t>
            </a:r>
            <a:r>
              <a:rPr lang="id-ID" dirty="0"/>
              <a:t>. Moh. Hatta, tujuan politik luar negeri Indonesia antara lain sebagai berikut:</a:t>
            </a:r>
          </a:p>
          <a:p>
            <a:r>
              <a:rPr lang="id-ID" dirty="0"/>
              <a:t>mempertahankan kemerdekaan bangsa dan menjaga keselamatan negara,</a:t>
            </a:r>
          </a:p>
          <a:p>
            <a:r>
              <a:rPr lang="id-ID" dirty="0"/>
              <a:t>memperoleh barang-barang yang diperlukan dari luar negeri untuk memperbesar kemakmuran rakyat,</a:t>
            </a:r>
          </a:p>
          <a:p>
            <a:r>
              <a:rPr lang="id-ID" dirty="0"/>
              <a:t>meningkatkan perdamaian internasional,</a:t>
            </a:r>
          </a:p>
          <a:p>
            <a:r>
              <a:rPr lang="id-ID" dirty="0"/>
              <a:t>meningkatkan persaudaraan dengan semua bangsa. 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2701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8680"/>
            <a:ext cx="9094472" cy="609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6000" smtClean="0">
                <a:latin typeface="Bookman Old Style" pitchFamily="18" charset="0"/>
              </a:rPr>
              <a:t>Ada Pertanyaan??</a:t>
            </a:r>
          </a:p>
        </p:txBody>
      </p:sp>
      <p:pic>
        <p:nvPicPr>
          <p:cNvPr id="18435" name="Picture 2" descr="thinking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25" y="2411413"/>
            <a:ext cx="590550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DEFINISI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620688"/>
          <a:ext cx="4896544" cy="623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24" name="Content Placeholder 2"/>
          <p:cNvSpPr txBox="1">
            <a:spLocks/>
          </p:cNvSpPr>
          <p:nvPr/>
        </p:nvSpPr>
        <p:spPr bwMode="auto">
          <a:xfrm>
            <a:off x="4427984" y="1124744"/>
            <a:ext cx="4259262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17463" algn="just">
              <a:spcBef>
                <a:spcPct val="20000"/>
              </a:spcBef>
              <a:buFont typeface="Arial" charset="0"/>
              <a:buNone/>
            </a:pPr>
            <a:r>
              <a:rPr lang="id-ID" sz="2800" b="1" dirty="0" smtClean="0">
                <a:solidFill>
                  <a:srgbClr val="7030A0"/>
                </a:solidFill>
                <a:latin typeface="Calibri" pitchFamily="34" charset="0"/>
              </a:rPr>
              <a:t>Geopolitik </a:t>
            </a:r>
            <a:r>
              <a:rPr lang="id-ID" sz="2800" b="1" dirty="0">
                <a:solidFill>
                  <a:srgbClr val="7030A0"/>
                </a:solidFill>
                <a:latin typeface="Calibri" pitchFamily="34" charset="0"/>
                <a:sym typeface="Wingdings" pitchFamily="2" charset="2"/>
              </a:rPr>
              <a:t>:</a:t>
            </a:r>
          </a:p>
          <a:p>
            <a:pPr marL="342900" indent="-342900" algn="just">
              <a:spcBef>
                <a:spcPct val="20000"/>
              </a:spcBef>
              <a:buFontTx/>
              <a:buChar char="-"/>
            </a:pPr>
            <a:r>
              <a:rPr lang="id-ID" sz="2500" dirty="0">
                <a:latin typeface="Calibri" pitchFamily="34" charset="0"/>
              </a:rPr>
              <a:t>M</a:t>
            </a:r>
            <a:r>
              <a:rPr lang="id-ID" sz="2500" dirty="0" smtClean="0">
                <a:latin typeface="Calibri" pitchFamily="34" charset="0"/>
              </a:rPr>
              <a:t>empelajari </a:t>
            </a:r>
            <a:r>
              <a:rPr lang="id-ID" sz="2500" dirty="0">
                <a:latin typeface="Calibri" pitchFamily="34" charset="0"/>
              </a:rPr>
              <a:t>keterkaitan antara kondisi geografis suatu negara dan perumusan kebijakan luar negerinya</a:t>
            </a:r>
            <a:r>
              <a:rPr lang="id-ID" sz="2500" dirty="0" smtClean="0">
                <a:latin typeface="Calibri" pitchFamily="34" charset="0"/>
              </a:rPr>
              <a:t>.</a:t>
            </a:r>
          </a:p>
          <a:p>
            <a:pPr marL="342900" indent="-342900" algn="just">
              <a:spcBef>
                <a:spcPct val="20000"/>
              </a:spcBef>
            </a:pPr>
            <a:endParaRPr lang="id-ID" sz="2500" dirty="0">
              <a:latin typeface="Calibri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Arial" charset="0"/>
              <a:buNone/>
            </a:pPr>
            <a:r>
              <a:rPr lang="id-ID" sz="2500" dirty="0">
                <a:latin typeface="Calibri" pitchFamily="34" charset="0"/>
              </a:rPr>
              <a:t>-	</a:t>
            </a:r>
            <a:r>
              <a:rPr lang="id-ID" sz="2500" dirty="0" smtClean="0">
                <a:latin typeface="Calibri" pitchFamily="34" charset="0"/>
              </a:rPr>
              <a:t>Mempelajari </a:t>
            </a:r>
            <a:r>
              <a:rPr lang="id-ID" sz="2500" dirty="0">
                <a:latin typeface="Calibri" pitchFamily="34" charset="0"/>
              </a:rPr>
              <a:t>bagaimana kondisi geografis suatu wilayah dapat mempengaruhi keputusan politik, dan sebaliknya.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899592" y="1988840"/>
            <a:ext cx="7488237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d-ID" sz="2400">
                <a:latin typeface="Calibri" pitchFamily="34" charset="0"/>
              </a:rPr>
              <a:t>Pada saat Perang Dingin, dinamakan dengan </a:t>
            </a:r>
            <a:r>
              <a:rPr lang="id-ID" sz="2400" i="1">
                <a:latin typeface="Calibri" pitchFamily="34" charset="0"/>
              </a:rPr>
              <a:t>cold war geopolitics. </a:t>
            </a:r>
            <a:r>
              <a:rPr lang="id-ID" sz="2400">
                <a:latin typeface="Calibri" pitchFamily="34" charset="0"/>
              </a:rPr>
              <a:t>Era ini ditandai dengan penyebaran pengaruh dan kontrol terhadap negara-negara lain antara Amerika Serikat dan Uni Sovyet. </a:t>
            </a:r>
          </a:p>
          <a:p>
            <a:pPr algn="just"/>
            <a:endParaRPr lang="id-ID" sz="2400">
              <a:latin typeface="Calibri" pitchFamily="34" charset="0"/>
            </a:endParaRPr>
          </a:p>
          <a:p>
            <a:pPr algn="just"/>
            <a:r>
              <a:rPr lang="id-ID" sz="2400">
                <a:latin typeface="Calibri" pitchFamily="34" charset="0"/>
              </a:rPr>
              <a:t>Berakhirnya Perang Dingin mengubah tatanan dunia yang semula bipolar menjadi multipolar.</a:t>
            </a:r>
          </a:p>
          <a:p>
            <a:pPr algn="just"/>
            <a:endParaRPr lang="id-ID" sz="2400">
              <a:latin typeface="Calibri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25513" y="981075"/>
            <a:ext cx="7318895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d-ID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Geopolitik Pada Masa Perang Dingin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21366953">
            <a:off x="319566" y="2048919"/>
            <a:ext cx="8229600" cy="2288141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Unsur Utama </a:t>
            </a:r>
            <a:r>
              <a:rPr lang="id-ID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GEOPOLITIK</a:t>
            </a:r>
            <a:endParaRPr lang="id-ID" sz="8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igh Tower Tex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332656"/>
            <a:ext cx="7715250" cy="4857750"/>
          </a:xfrm>
        </p:spPr>
        <p:txBody>
          <a:bodyPr>
            <a:noAutofit/>
          </a:bodyPr>
          <a:lstStyle/>
          <a:p>
            <a:pPr marL="609600" indent="-609600" algn="just" eaLnBrk="1" hangingPunct="1">
              <a:lnSpc>
                <a:spcPct val="90000"/>
              </a:lnSpc>
              <a:buFontTx/>
              <a:buAutoNum type="arabicPeriod"/>
            </a:pPr>
            <a:r>
              <a:rPr lang="id-ID" sz="3600" b="1" u="sng" dirty="0" smtClean="0">
                <a:solidFill>
                  <a:srgbClr val="FFFF00"/>
                </a:solidFill>
                <a:latin typeface="Bell MT" pitchFamily="18" charset="0"/>
              </a:rPr>
              <a:t>Konsepsi Ruang:</a:t>
            </a:r>
            <a:r>
              <a:rPr lang="id-ID" sz="3600" b="1" u="sng" dirty="0" smtClean="0">
                <a:solidFill>
                  <a:srgbClr val="E6B9B8"/>
                </a:solidFill>
                <a:latin typeface="Bell MT" pitchFamily="18" charset="0"/>
              </a:rPr>
              <a:t> </a:t>
            </a:r>
            <a:r>
              <a:rPr lang="id-ID" sz="3600" dirty="0" smtClean="0">
                <a:solidFill>
                  <a:schemeClr val="bg1"/>
                </a:solidFill>
                <a:latin typeface="Bell MT" pitchFamily="18" charset="0"/>
              </a:rPr>
              <a:t>diperkenalkan Karl Haushofer menyimpulkan bahwa ruang merupakan wadah dinamika politik &amp; militer, teori ini disebut pula teori kombinasi ruang dan kekuatan.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AutoNum type="arabicPeriod"/>
            </a:pPr>
            <a:endParaRPr lang="id-ID" sz="3600" dirty="0" smtClean="0">
              <a:solidFill>
                <a:schemeClr val="bg1"/>
              </a:solidFill>
              <a:latin typeface="Bell MT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AutoNum type="arabicPeriod"/>
            </a:pPr>
            <a:r>
              <a:rPr lang="id-ID" sz="3600" b="1" u="sng" dirty="0" smtClean="0">
                <a:solidFill>
                  <a:srgbClr val="FFFF00"/>
                </a:solidFill>
                <a:latin typeface="Bell MT" pitchFamily="18" charset="0"/>
              </a:rPr>
              <a:t>Konsepsi Frontier</a:t>
            </a:r>
            <a:r>
              <a:rPr lang="id-ID" sz="3600" dirty="0" smtClean="0">
                <a:solidFill>
                  <a:srgbClr val="E6B9B8"/>
                </a:solidFill>
                <a:latin typeface="Bell MT" pitchFamily="18" charset="0"/>
              </a:rPr>
              <a:t> </a:t>
            </a:r>
            <a:r>
              <a:rPr lang="id-ID" sz="3600" dirty="0" smtClean="0">
                <a:solidFill>
                  <a:schemeClr val="bg1"/>
                </a:solidFill>
                <a:latin typeface="Bell MT" pitchFamily="18" charset="0"/>
              </a:rPr>
              <a:t>(batas imajiner dari dua negara).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AutoNum type="arabicPeriod"/>
            </a:pPr>
            <a:endParaRPr lang="id-ID" sz="3600" dirty="0" smtClean="0">
              <a:solidFill>
                <a:schemeClr val="bg1"/>
              </a:solidFill>
              <a:latin typeface="Bell MT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AutoNum type="arabicPeriod"/>
            </a:pPr>
            <a:endParaRPr lang="id-ID" sz="3600" dirty="0" smtClean="0">
              <a:solidFill>
                <a:schemeClr val="bg1"/>
              </a:solidFill>
              <a:latin typeface="Bell MT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AutoNum type="arabicPeriod"/>
            </a:pPr>
            <a:endParaRPr lang="id-ID" sz="3600" dirty="0" smtClean="0">
              <a:solidFill>
                <a:schemeClr val="bg1"/>
              </a:solidFill>
              <a:latin typeface="Bell MT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AutoNum type="arabicPeriod"/>
            </a:pPr>
            <a:endParaRPr lang="en-GB" sz="3600" dirty="0" smtClean="0">
              <a:solidFill>
                <a:schemeClr val="bg1"/>
              </a:solidFill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764704"/>
            <a:ext cx="8104956" cy="4214812"/>
          </a:xfrm>
        </p:spPr>
        <p:txBody>
          <a:bodyPr>
            <a:noAutofit/>
          </a:bodyPr>
          <a:lstStyle/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</a:pPr>
            <a:r>
              <a:rPr lang="id-ID" sz="3600" b="1" dirty="0" smtClean="0">
                <a:solidFill>
                  <a:srgbClr val="FFFF00"/>
                </a:solidFill>
                <a:latin typeface="Bell MT" pitchFamily="18" charset="0"/>
              </a:rPr>
              <a:t>3.</a:t>
            </a:r>
            <a:r>
              <a:rPr lang="id-ID" sz="3600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id-ID" sz="3600" b="1" u="sng" dirty="0" smtClean="0">
                <a:solidFill>
                  <a:srgbClr val="FFFF00"/>
                </a:solidFill>
                <a:latin typeface="Bell MT" pitchFamily="18" charset="0"/>
              </a:rPr>
              <a:t>Konsepsi Politik Kekuatan</a:t>
            </a:r>
            <a:r>
              <a:rPr lang="id-ID" sz="3600" b="1" dirty="0" smtClean="0">
                <a:solidFill>
                  <a:srgbClr val="E6B9B8"/>
                </a:solidFill>
                <a:latin typeface="Bell MT" pitchFamily="18" charset="0"/>
              </a:rPr>
              <a:t> </a:t>
            </a:r>
            <a:r>
              <a:rPr lang="id-ID" sz="3600" dirty="0" smtClean="0">
                <a:solidFill>
                  <a:schemeClr val="bg1"/>
                </a:solidFill>
                <a:latin typeface="Bell MT" pitchFamily="18" charset="0"/>
              </a:rPr>
              <a:t>yang terkait dengan kepentingan nasional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id-ID" sz="3600" dirty="0" smtClean="0">
              <a:solidFill>
                <a:schemeClr val="bg1"/>
              </a:solidFill>
              <a:latin typeface="Bell MT" pitchFamily="18" charset="0"/>
            </a:endParaRPr>
          </a:p>
          <a:p>
            <a:pPr marL="449263" indent="-449263" eaLnBrk="1" hangingPunct="1">
              <a:lnSpc>
                <a:spcPct val="90000"/>
              </a:lnSpc>
              <a:buFont typeface="Arial" charset="0"/>
              <a:buNone/>
            </a:pPr>
            <a:r>
              <a:rPr lang="id-ID" sz="3600" b="1" dirty="0" smtClean="0">
                <a:solidFill>
                  <a:srgbClr val="FFFF00"/>
                </a:solidFill>
                <a:latin typeface="Bell MT" pitchFamily="18" charset="0"/>
              </a:rPr>
              <a:t>4. </a:t>
            </a:r>
            <a:r>
              <a:rPr lang="id-ID" sz="3600" b="1" u="sng" dirty="0" smtClean="0">
                <a:solidFill>
                  <a:srgbClr val="FFFF00"/>
                </a:solidFill>
                <a:latin typeface="Bell MT" pitchFamily="18" charset="0"/>
              </a:rPr>
              <a:t>Konsepsi Keamanan Negara &amp; Bangsa</a:t>
            </a:r>
            <a:r>
              <a:rPr lang="id-ID" sz="3600" b="1" dirty="0" smtClean="0">
                <a:solidFill>
                  <a:schemeClr val="bg1"/>
                </a:solidFill>
                <a:latin typeface="Bell MT" pitchFamily="18" charset="0"/>
              </a:rPr>
              <a:t> </a:t>
            </a:r>
            <a:r>
              <a:rPr lang="id-ID" sz="3600" dirty="0" smtClean="0">
                <a:solidFill>
                  <a:schemeClr val="bg1"/>
                </a:solidFill>
                <a:latin typeface="Bell MT" pitchFamily="18" charset="0"/>
              </a:rPr>
              <a:t> konsep ketahanan nasional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GB" sz="3600" dirty="0" smtClean="0">
              <a:solidFill>
                <a:schemeClr val="bg1"/>
              </a:solidFill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4624"/>
            <a:ext cx="8640960" cy="1143000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id-ID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Teori-teori geopolitik</a:t>
            </a:r>
            <a:endParaRPr lang="en-GB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285875"/>
            <a:ext cx="8715375" cy="5357813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EEECE1"/>
                  </a:outerShdw>
                </a:effectLst>
              </a:rPr>
              <a:t>Teori Geopolitik Jerman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id-ID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EEECE1"/>
                  </a:outerShdw>
                </a:effectLst>
              </a:rPr>
              <a:t>F. Ratzel (1844-1904) negara mirip organisme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id-ID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EEECE1"/>
                  </a:outerShdw>
                </a:effectLst>
              </a:rPr>
              <a:t>R. Kjellen (1864-1922) negara adlh organisme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id-ID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EEECE1"/>
                  </a:outerShdw>
                </a:effectLst>
              </a:rPr>
              <a:t>Karl Haushofer (1896-1946) teori ruang dan kekuatan : “</a:t>
            </a:r>
            <a:r>
              <a:rPr lang="id-ID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EEECE1"/>
                  </a:outerShdw>
                </a:effectLst>
              </a:rPr>
              <a:t>Lebensrum</a:t>
            </a:r>
            <a:r>
              <a:rPr lang="id-ID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EEECE1"/>
                  </a:outerShdw>
                </a:effectLst>
              </a:rPr>
              <a:t>” cukup  mengikuti hukum alam; swasembada /</a:t>
            </a:r>
            <a:r>
              <a:rPr lang="id-ID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EEECE1"/>
                  </a:outerShdw>
                </a:effectLst>
              </a:rPr>
              <a:t> autarkhi</a:t>
            </a:r>
            <a:r>
              <a:rPr lang="id-ID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EEECE1"/>
                  </a:outerShdw>
                </a:effectLst>
              </a:rPr>
              <a:t>. Implementasinya adlh berupa pembagian wily ( Pan Regionalisme ) :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id-ID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EEECE1"/>
                  </a:outerShdw>
                </a:effectLst>
              </a:rPr>
              <a:t>Pan Amerika (Monroe Doctrine, USA)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id-ID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EEECE1"/>
                  </a:outerShdw>
                </a:effectLst>
              </a:rPr>
              <a:t>Pan Asia Timur (Doktrin Hoka I Chiu, Jepang)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id-ID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EEECE1"/>
                  </a:outerShdw>
                </a:effectLst>
              </a:rPr>
              <a:t>Pan Rusia India (wily Asia Barat dan Eropa Timur, Rusia)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id-ID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EEECE1"/>
                  </a:outerShdw>
                </a:effectLst>
              </a:rPr>
              <a:t>Pan Eropa Afrika (Eropa Barat - tidak termasuk Inggris dan Rusia, Jerman)</a:t>
            </a:r>
            <a:endParaRPr lang="en-GB" b="1" dirty="0" smtClean="0">
              <a:solidFill>
                <a:srgbClr val="FFFFFF"/>
              </a:solidFill>
              <a:effectLst>
                <a:outerShdw blurRad="38100" dist="38100" dir="2700000" algn="tl">
                  <a:srgbClr val="EEECE1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id-ID" sz="4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Teori Geopolitik Inggris </a:t>
            </a:r>
            <a:endParaRPr lang="en-GB" sz="400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id-ID" sz="2800" b="1" smtClean="0">
                <a:solidFill>
                  <a:srgbClr val="000000"/>
                </a:solidFill>
              </a:rPr>
              <a:t>Sir Walter Raleight (1554 – 1618</a:t>
            </a:r>
            <a:r>
              <a:rPr lang="id-ID" sz="2800" smtClean="0">
                <a:solidFill>
                  <a:srgbClr val="000000"/>
                </a:solidFill>
              </a:rPr>
              <a:t>) menekankan wawasan maritim, yaitu penguasaan laut yang bertujuan untuk menguasai perdagangan, pada akhirnya bertujuan akhir terhadap penguasaan dunia, dan untuk itu diperlukan keseriusan dalam pembangunan armada laut.</a:t>
            </a:r>
          </a:p>
          <a:p>
            <a:pPr eaLnBrk="1" hangingPunct="1">
              <a:lnSpc>
                <a:spcPct val="80000"/>
              </a:lnSpc>
            </a:pPr>
            <a:endParaRPr lang="id-ID" sz="28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id-ID" sz="2800" b="1" smtClean="0">
                <a:solidFill>
                  <a:srgbClr val="000000"/>
                </a:solidFill>
              </a:rPr>
              <a:t>Sir Halford Mackinder (1861 – 1947)</a:t>
            </a:r>
            <a:r>
              <a:rPr lang="id-ID" sz="2800" smtClean="0">
                <a:solidFill>
                  <a:srgbClr val="000000"/>
                </a:solidFill>
              </a:rPr>
              <a:t> penguasaan daerah-daerah ’jantung’ dunia, dikenal dengan teori Daerah Jantung. Untuk menguasai dunia, maka harus menguasai daerah jantung sebab dunia terdiri dari 9/12 air, 2/12 pulau dunia, dan 1/12 pulau. </a:t>
            </a:r>
            <a:endParaRPr lang="en-GB" sz="20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55831720"/>
              </p:ext>
            </p:extLst>
          </p:nvPr>
        </p:nvGraphicFramePr>
        <p:xfrm>
          <a:off x="0" y="764704"/>
          <a:ext cx="914400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</TotalTime>
  <Words>469</Words>
  <Application>Microsoft Office PowerPoint</Application>
  <PresentationFormat>On-screen Show (4:3)</PresentationFormat>
  <Paragraphs>64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APA itu GEOPOLITIK??</vt:lpstr>
      <vt:lpstr>DEFINISI</vt:lpstr>
      <vt:lpstr>PowerPoint Presentation</vt:lpstr>
      <vt:lpstr>Unsur Utama GEOPOLITIK</vt:lpstr>
      <vt:lpstr>PowerPoint Presentation</vt:lpstr>
      <vt:lpstr>PowerPoint Presentation</vt:lpstr>
      <vt:lpstr>Teori-teori geopolitik</vt:lpstr>
      <vt:lpstr>Teori Geopolitik Inggris </vt:lpstr>
      <vt:lpstr>PowerPoint Presentation</vt:lpstr>
      <vt:lpstr>Geopolitik INDONESIA...</vt:lpstr>
      <vt:lpstr>Latar Belakang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Ada Pertanyaan??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Oleh: Kelompok 1</dc:title>
  <dc:creator>lenovo</dc:creator>
  <cp:lastModifiedBy>ismail - [2010]</cp:lastModifiedBy>
  <cp:revision>86</cp:revision>
  <dcterms:created xsi:type="dcterms:W3CDTF">2011-04-13T02:56:41Z</dcterms:created>
  <dcterms:modified xsi:type="dcterms:W3CDTF">2017-05-02T05:42:00Z</dcterms:modified>
</cp:coreProperties>
</file>