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2AE50-85DD-4B86-A026-25AC8EDCE811}" type="datetimeFigureOut">
              <a:rPr lang="id-ID" smtClean="0"/>
              <a:pPr/>
              <a:t>12/02/2020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4EDFE-A6C6-456B-B4FA-2170619218E2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2AE50-85DD-4B86-A026-25AC8EDCE811}" type="datetimeFigureOut">
              <a:rPr lang="id-ID" smtClean="0"/>
              <a:pPr/>
              <a:t>12/02/2020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4EDFE-A6C6-456B-B4FA-2170619218E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2AE50-85DD-4B86-A026-25AC8EDCE811}" type="datetimeFigureOut">
              <a:rPr lang="id-ID" smtClean="0"/>
              <a:pPr/>
              <a:t>12/02/2020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4EDFE-A6C6-456B-B4FA-2170619218E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2AE50-85DD-4B86-A026-25AC8EDCE811}" type="datetimeFigureOut">
              <a:rPr lang="id-ID" smtClean="0"/>
              <a:pPr/>
              <a:t>12/02/2020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4EDFE-A6C6-456B-B4FA-2170619218E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2AE50-85DD-4B86-A026-25AC8EDCE811}" type="datetimeFigureOut">
              <a:rPr lang="id-ID" smtClean="0"/>
              <a:pPr/>
              <a:t>12/02/2020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4EDFE-A6C6-456B-B4FA-2170619218E2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2AE50-85DD-4B86-A026-25AC8EDCE811}" type="datetimeFigureOut">
              <a:rPr lang="id-ID" smtClean="0"/>
              <a:pPr/>
              <a:t>12/02/2020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4EDFE-A6C6-456B-B4FA-2170619218E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2AE50-85DD-4B86-A026-25AC8EDCE811}" type="datetimeFigureOut">
              <a:rPr lang="id-ID" smtClean="0"/>
              <a:pPr/>
              <a:t>12/02/2020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4EDFE-A6C6-456B-B4FA-2170619218E2}" type="slidenum">
              <a:rPr lang="id-ID" smtClean="0"/>
              <a:pPr/>
              <a:t>‹#›</a:t>
            </a:fld>
            <a:endParaRPr lang="id-ID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2AE50-85DD-4B86-A026-25AC8EDCE811}" type="datetimeFigureOut">
              <a:rPr lang="id-ID" smtClean="0"/>
              <a:pPr/>
              <a:t>12/02/2020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4EDFE-A6C6-456B-B4FA-2170619218E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2AE50-85DD-4B86-A026-25AC8EDCE811}" type="datetimeFigureOut">
              <a:rPr lang="id-ID" smtClean="0"/>
              <a:pPr/>
              <a:t>12/02/2020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4EDFE-A6C6-456B-B4FA-2170619218E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2AE50-85DD-4B86-A026-25AC8EDCE811}" type="datetimeFigureOut">
              <a:rPr lang="id-ID" smtClean="0"/>
              <a:pPr/>
              <a:t>12/02/2020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4EDFE-A6C6-456B-B4FA-2170619218E2}" type="slidenum">
              <a:rPr lang="id-ID" smtClean="0"/>
              <a:pPr/>
              <a:t>‹#›</a:t>
            </a:fld>
            <a:endParaRPr lang="id-ID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2AE50-85DD-4B86-A026-25AC8EDCE811}" type="datetimeFigureOut">
              <a:rPr lang="id-ID" smtClean="0"/>
              <a:pPr/>
              <a:t>12/02/2020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4EDFE-A6C6-456B-B4FA-2170619218E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AC02AE50-85DD-4B86-A026-25AC8EDCE811}" type="datetimeFigureOut">
              <a:rPr lang="id-ID" smtClean="0"/>
              <a:pPr/>
              <a:t>12/02/2020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7B4EDFE-A6C6-456B-B4FA-2170619218E2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000" dirty="0" smtClean="0"/>
              <a:t>BHINNEKA TUNGGAL IKA</a:t>
            </a:r>
            <a:endParaRPr lang="id-ID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Pendidikan Kewarganegaraan</a:t>
            </a:r>
            <a:endParaRPr lang="id-ID" dirty="0"/>
          </a:p>
        </p:txBody>
      </p:sp>
      <p:pic>
        <p:nvPicPr>
          <p:cNvPr id="4" name="Picture 3" descr="Image result for logo universitas pembangunan jay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82087"/>
            <a:ext cx="3133725" cy="1476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9098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4400" dirty="0"/>
              <a:t>Makna Bhineka Tunggal Ika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Bhineka Tunggal </a:t>
            </a:r>
            <a:r>
              <a:rPr lang="en-US" dirty="0" smtClean="0"/>
              <a:t>I</a:t>
            </a:r>
            <a:r>
              <a:rPr lang="id-ID" dirty="0" smtClean="0"/>
              <a:t>ka</a:t>
            </a:r>
            <a:r>
              <a:rPr lang="en-US" dirty="0" smtClean="0"/>
              <a:t>:</a:t>
            </a:r>
            <a:r>
              <a:rPr lang="id-ID" dirty="0" smtClean="0"/>
              <a:t> </a:t>
            </a:r>
            <a:r>
              <a:rPr lang="id-ID" dirty="0"/>
              <a:t>sebuah semboyan yang berasal dari kitab Sutasoma </a:t>
            </a:r>
            <a:r>
              <a:rPr lang="en-US" dirty="0" err="1" smtClean="0"/>
              <a:t>karya</a:t>
            </a:r>
            <a:r>
              <a:rPr lang="id-ID" dirty="0" smtClean="0"/>
              <a:t> </a:t>
            </a:r>
            <a:r>
              <a:rPr lang="id-ID" dirty="0"/>
              <a:t>Mpu Tantular, pujangga Istana pada masa Kerajaan Hayam Wuruk  (</a:t>
            </a:r>
            <a:r>
              <a:rPr lang="id-ID" dirty="0" smtClean="0"/>
              <a:t>1350-1389)</a:t>
            </a:r>
            <a:endParaRPr lang="en-US" dirty="0" smtClean="0"/>
          </a:p>
          <a:p>
            <a:r>
              <a:rPr lang="en-US" dirty="0" smtClean="0"/>
              <a:t>K</a:t>
            </a:r>
            <a:r>
              <a:rPr lang="id-ID" dirty="0" smtClean="0"/>
              <a:t>emudian </a:t>
            </a:r>
            <a:r>
              <a:rPr lang="id-ID" dirty="0"/>
              <a:t>oleh M. Yamin dijadikan semboyan bagi Negara Kesatuan Republik </a:t>
            </a:r>
            <a:r>
              <a:rPr lang="id-ID" dirty="0" smtClean="0"/>
              <a:t>Indonesia</a:t>
            </a:r>
            <a:endParaRPr lang="en-US" dirty="0" smtClean="0"/>
          </a:p>
          <a:p>
            <a:r>
              <a:rPr lang="id-ID" dirty="0"/>
              <a:t>Bhineka Tunggal Ika berasal dari bahasa </a:t>
            </a:r>
            <a:r>
              <a:rPr lang="en-US" dirty="0"/>
              <a:t>S</a:t>
            </a:r>
            <a:r>
              <a:rPr lang="id-ID" dirty="0" smtClean="0"/>
              <a:t>ansekerta. Kata </a:t>
            </a:r>
            <a:r>
              <a:rPr lang="id-ID" dirty="0"/>
              <a:t>Bhineka berasal dari </a:t>
            </a:r>
            <a:r>
              <a:rPr lang="en-US" dirty="0" smtClean="0"/>
              <a:t>“</a:t>
            </a:r>
            <a:r>
              <a:rPr lang="id-ID" i="1" dirty="0" smtClean="0"/>
              <a:t>Bhinna</a:t>
            </a:r>
            <a:r>
              <a:rPr lang="en-US" dirty="0" smtClean="0"/>
              <a:t>”</a:t>
            </a:r>
            <a:r>
              <a:rPr lang="id-ID" dirty="0" smtClean="0"/>
              <a:t> </a:t>
            </a:r>
            <a:r>
              <a:rPr lang="id-ID" dirty="0"/>
              <a:t>dan </a:t>
            </a:r>
            <a:r>
              <a:rPr lang="en-US" dirty="0" smtClean="0"/>
              <a:t>“</a:t>
            </a:r>
            <a:r>
              <a:rPr lang="id-ID" i="1" dirty="0" smtClean="0"/>
              <a:t>Ika</a:t>
            </a:r>
            <a:r>
              <a:rPr lang="en-US" dirty="0" smtClean="0"/>
              <a:t>”</a:t>
            </a:r>
            <a:r>
              <a:rPr lang="id-ID" dirty="0" smtClean="0"/>
              <a:t> </a:t>
            </a:r>
            <a:r>
              <a:rPr lang="id-ID" dirty="0"/>
              <a:t>yang berarti berbeda-beda itu, </a:t>
            </a:r>
            <a:r>
              <a:rPr lang="en-US" dirty="0" smtClean="0"/>
              <a:t>“</a:t>
            </a:r>
            <a:r>
              <a:rPr lang="id-ID" i="1" dirty="0" smtClean="0"/>
              <a:t>Tunggal</a:t>
            </a:r>
            <a:r>
              <a:rPr lang="en-US" dirty="0" smtClean="0"/>
              <a:t>”</a:t>
            </a:r>
            <a:r>
              <a:rPr lang="id-ID" dirty="0" smtClean="0"/>
              <a:t> </a:t>
            </a:r>
            <a:r>
              <a:rPr lang="id-ID" dirty="0"/>
              <a:t>artinya satu, </a:t>
            </a:r>
            <a:r>
              <a:rPr lang="en-US" dirty="0" smtClean="0"/>
              <a:t>“</a:t>
            </a:r>
            <a:r>
              <a:rPr lang="id-ID" i="1" dirty="0" smtClean="0"/>
              <a:t>Ika</a:t>
            </a:r>
            <a:r>
              <a:rPr lang="en-US" dirty="0" smtClean="0"/>
              <a:t>”</a:t>
            </a:r>
            <a:r>
              <a:rPr lang="id-ID" dirty="0" smtClean="0"/>
              <a:t> </a:t>
            </a:r>
            <a:r>
              <a:rPr lang="id-ID" dirty="0"/>
              <a:t>berarti </a:t>
            </a:r>
            <a:r>
              <a:rPr lang="id-ID" dirty="0" smtClean="0"/>
              <a:t>itu</a:t>
            </a:r>
            <a:endParaRPr lang="en-US" dirty="0" smtClean="0"/>
          </a:p>
          <a:p>
            <a:r>
              <a:rPr lang="en-US" dirty="0"/>
              <a:t>S</a:t>
            </a:r>
            <a:r>
              <a:rPr lang="id-ID" dirty="0" smtClean="0"/>
              <a:t>ecara </a:t>
            </a:r>
            <a:r>
              <a:rPr lang="id-ID" dirty="0"/>
              <a:t>etimologis berarti: berbeda-beda dalam satu itu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936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3200" dirty="0"/>
              <a:t>Bhineka Tunggal Ika </a:t>
            </a:r>
            <a:r>
              <a:rPr lang="id-ID" sz="3200" dirty="0" smtClean="0"/>
              <a:t>dalam </a:t>
            </a:r>
            <a:r>
              <a:rPr lang="id-ID" sz="3200" dirty="0"/>
              <a:t>kitab Sutasoma </a:t>
            </a:r>
            <a:r>
              <a:rPr lang="id-ID" sz="3200" dirty="0" smtClean="0"/>
              <a:t>bait </a:t>
            </a:r>
            <a:r>
              <a:rPr lang="id-ID" sz="3200" dirty="0"/>
              <a:t>ke lima canto CXXXIX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d-ID" i="1" dirty="0"/>
              <a:t>Rwaneka Dhatu Winuwus Buddha Wisma</a:t>
            </a:r>
            <a:endParaRPr lang="en-US" i="1" dirty="0"/>
          </a:p>
          <a:p>
            <a:pPr marL="0" indent="0">
              <a:buNone/>
            </a:pPr>
            <a:r>
              <a:rPr lang="id-ID" i="1" dirty="0"/>
              <a:t>Bhineki rakwa ring apan kena parwanosen</a:t>
            </a:r>
            <a:endParaRPr lang="en-US" i="1" dirty="0"/>
          </a:p>
          <a:p>
            <a:pPr marL="0" indent="0">
              <a:buNone/>
            </a:pPr>
            <a:r>
              <a:rPr lang="id-ID" i="1" dirty="0"/>
              <a:t>Mangka ng Jinatwa’ Kalawan Siwatatwa Tunggal,</a:t>
            </a:r>
            <a:endParaRPr lang="en-US" i="1" dirty="0"/>
          </a:p>
          <a:p>
            <a:pPr marL="0" indent="0">
              <a:buNone/>
            </a:pPr>
            <a:r>
              <a:rPr lang="id-ID" i="1" dirty="0"/>
              <a:t>Bhineka Tunggal Ika Tan Hana Dharma Mangrva</a:t>
            </a:r>
            <a:r>
              <a:rPr lang="id-ID" dirty="0" smtClean="0"/>
              <a:t>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</a:t>
            </a:r>
            <a:r>
              <a:rPr lang="id-ID" dirty="0" smtClean="0"/>
              <a:t>t </a:t>
            </a:r>
            <a:r>
              <a:rPr lang="id-ID" dirty="0"/>
              <a:t>said the well known Buddha and Shiwa are two different </a:t>
            </a:r>
            <a:r>
              <a:rPr lang="id-ID" dirty="0" smtClean="0"/>
              <a:t>subtances</a:t>
            </a:r>
            <a:endParaRPr lang="en-US" dirty="0"/>
          </a:p>
          <a:p>
            <a:pPr marL="0" indent="0">
              <a:buNone/>
            </a:pPr>
            <a:r>
              <a:rPr lang="id-ID" dirty="0"/>
              <a:t>They are indeed different, yet how is it possible to recognize their difference in glance, since the truth of Jina and the truth of Siwa is one.</a:t>
            </a:r>
            <a:endParaRPr lang="en-US" dirty="0"/>
          </a:p>
          <a:p>
            <a:pPr marL="0" indent="0">
              <a:buNone/>
            </a:pPr>
            <a:r>
              <a:rPr lang="id-ID" dirty="0"/>
              <a:t>They are indeed different, but they are the same kind, as there are no division in truth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534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Prinsip Bhineka Tunggal Ika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51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b="1" i="1" dirty="0"/>
              <a:t>Common Denominator</a:t>
            </a:r>
            <a:endParaRPr lang="en-US" sz="4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4954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812</TotalTime>
  <Words>199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Impact</vt:lpstr>
      <vt:lpstr>Times New Roman</vt:lpstr>
      <vt:lpstr>NewsPrint</vt:lpstr>
      <vt:lpstr>BHINNEKA TUNGGAL IKA</vt:lpstr>
      <vt:lpstr>Makna Bhineka Tunggal Ika</vt:lpstr>
      <vt:lpstr>Bhineka Tunggal Ika dalam kitab Sutasoma bait ke lima canto CXXXIX</vt:lpstr>
      <vt:lpstr>Prinsip Bhineka Tunggal Ika</vt:lpstr>
      <vt:lpstr>Common Denominator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Identitas Nasional</dc:title>
  <dc:creator>Canggih</dc:creator>
  <cp:lastModifiedBy>Canggih Farunik</cp:lastModifiedBy>
  <cp:revision>33</cp:revision>
  <dcterms:created xsi:type="dcterms:W3CDTF">2013-09-08T15:43:17Z</dcterms:created>
  <dcterms:modified xsi:type="dcterms:W3CDTF">2020-02-12T09:17:08Z</dcterms:modified>
</cp:coreProperties>
</file>