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321" r:id="rId2"/>
    <p:sldId id="279" r:id="rId3"/>
    <p:sldId id="322" r:id="rId4"/>
    <p:sldId id="323" r:id="rId5"/>
    <p:sldId id="330" r:id="rId6"/>
    <p:sldId id="324" r:id="rId7"/>
    <p:sldId id="331" r:id="rId8"/>
    <p:sldId id="329" r:id="rId9"/>
    <p:sldId id="332" r:id="rId10"/>
    <p:sldId id="326" r:id="rId11"/>
    <p:sldId id="333" r:id="rId12"/>
    <p:sldId id="334" r:id="rId13"/>
    <p:sldId id="335" r:id="rId14"/>
    <p:sldId id="336" r:id="rId15"/>
    <p:sldId id="339" r:id="rId16"/>
    <p:sldId id="337" r:id="rId17"/>
    <p:sldId id="338" r:id="rId18"/>
    <p:sldId id="340" r:id="rId19"/>
    <p:sldId id="30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73" d="100"/>
          <a:sy n="73" d="100"/>
        </p:scale>
        <p:origin x="576" y="7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334D819-9F07-4261-B09B-9E467E5D9002}" type="datetimeFigureOut">
              <a:rPr lang="en-US" smtClean="0"/>
              <a:pPr/>
              <a:t>10/18/2019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5559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10/18/2019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142293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10/18/2019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5137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10/18/2019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618826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34D819-9F07-4261-B09B-9E467E5D9002}" type="datetimeFigureOut">
              <a:rPr lang="en-US" smtClean="0"/>
              <a:pPr/>
              <a:t>10/18/2019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43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smtClean="0"/>
              <a:t>10/18/2019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63007978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smtClean="0"/>
              <a:t>10/18/2019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2826855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smtClean="0"/>
              <a:t>10/18/2019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77609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smtClean="0"/>
              <a:t>10/18/2019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4246162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34D819-9F07-4261-B09B-9E467E5D9002}" type="datetimeFigureOut">
              <a:rPr lang="en-US" smtClean="0"/>
              <a:t>10/18/2019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29466095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34D819-9F07-4261-B09B-9E467E5D9002}" type="datetimeFigureOut">
              <a:rPr lang="en-US" smtClean="0"/>
              <a:t>10/18/2019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1242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334D819-9F07-4261-B09B-9E467E5D9002}" type="datetimeFigureOut">
              <a:rPr lang="en-US" smtClean="0"/>
              <a:pPr/>
              <a:t>10/18/2019</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1766878-3199-4EAB-94E7-2D6D11070E14}"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987034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id-ID" b="1" dirty="0" smtClean="0">
                <a:latin typeface="+mn-lt"/>
              </a:rPr>
              <a:t>Argumentasi 1</a:t>
            </a:r>
            <a:endParaRPr lang="id-ID" b="1" dirty="0">
              <a:latin typeface="+mn-lt"/>
            </a:endParaRPr>
          </a:p>
        </p:txBody>
      </p:sp>
      <p:sp>
        <p:nvSpPr>
          <p:cNvPr id="3" name="Subtitle 2"/>
          <p:cNvSpPr>
            <a:spLocks noGrp="1"/>
          </p:cNvSpPr>
          <p:nvPr>
            <p:ph type="subTitle" idx="1"/>
          </p:nvPr>
        </p:nvSpPr>
        <p:spPr>
          <a:xfrm>
            <a:off x="8628844" y="4960137"/>
            <a:ext cx="3563156" cy="1463040"/>
          </a:xfrm>
        </p:spPr>
        <p:txBody>
          <a:bodyPr>
            <a:normAutofit/>
          </a:bodyPr>
          <a:lstStyle/>
          <a:p>
            <a:pPr algn="ctr"/>
            <a:r>
              <a:rPr lang="en-ID" sz="2800" dirty="0" smtClean="0"/>
              <a:t>DESY LISTANINGRUM, </a:t>
            </a:r>
            <a:r>
              <a:rPr lang="en-ID" sz="2800" dirty="0" err="1" smtClean="0"/>
              <a:t>M.Hum</a:t>
            </a:r>
            <a:r>
              <a:rPr lang="en-ID" sz="2800" dirty="0" smtClean="0"/>
              <a:t>.</a:t>
            </a:r>
            <a:endParaRPr lang="id-ID" sz="2800" dirty="0"/>
          </a:p>
        </p:txBody>
      </p:sp>
    </p:spTree>
    <p:extLst>
      <p:ext uri="{BB962C8B-B14F-4D97-AF65-F5344CB8AC3E}">
        <p14:creationId xmlns:p14="http://schemas.microsoft.com/office/powerpoint/2010/main" val="3396793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edge">
                                      <p:cBhvr>
                                        <p:cTn id="14"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CONTOH SEBAB AKIBAT </a:t>
            </a:r>
            <a:endParaRPr lang="id-ID" dirty="0"/>
          </a:p>
        </p:txBody>
      </p:sp>
      <p:sp>
        <p:nvSpPr>
          <p:cNvPr id="3" name="Content Placeholder 2"/>
          <p:cNvSpPr>
            <a:spLocks noGrp="1"/>
          </p:cNvSpPr>
          <p:nvPr>
            <p:ph idx="1"/>
          </p:nvPr>
        </p:nvSpPr>
        <p:spPr>
          <a:xfrm>
            <a:off x="1024128" y="1871663"/>
            <a:ext cx="9720073" cy="4437697"/>
          </a:xfrm>
        </p:spPr>
        <p:txBody>
          <a:bodyPr>
            <a:noAutofit/>
          </a:bodyPr>
          <a:lstStyle/>
          <a:p>
            <a:pPr algn="just"/>
            <a:r>
              <a:rPr lang="id-ID" sz="2000" dirty="0" smtClean="0"/>
              <a:t>Hal </a:t>
            </a:r>
            <a:r>
              <a:rPr lang="id-ID" sz="2000" dirty="0"/>
              <a:t>tersebut disebabkan oleh banyak hal. Yang </a:t>
            </a:r>
            <a:r>
              <a:rPr lang="id-ID" sz="2000" dirty="0" smtClean="0"/>
              <a:t>men</a:t>
            </a:r>
            <a:r>
              <a:rPr lang="id-ID" sz="2000" dirty="0">
                <a:solidFill>
                  <a:srgbClr val="FF0000"/>
                </a:solidFill>
              </a:rPr>
              <a:t>Sekarang ini sikap dan sopan santun para remaja kita telah sangat jauh keluar dari nilai dan moral – moral yang ada dan berlaku didalam masyarakat. </a:t>
            </a:r>
            <a:r>
              <a:rPr lang="id-ID" sz="2000" dirty="0" smtClean="0"/>
              <a:t>jadi </a:t>
            </a:r>
            <a:r>
              <a:rPr lang="id-ID" sz="2000" dirty="0"/>
              <a:t>faktor utama yang pertama adalah karena mudahnya masuk </a:t>
            </a:r>
            <a:r>
              <a:rPr lang="id-ID" sz="2000" dirty="0" smtClean="0"/>
              <a:t>budaya-budaya </a:t>
            </a:r>
            <a:r>
              <a:rPr lang="id-ID" sz="2000" dirty="0"/>
              <a:t>luar (barat) yang masuk ke Indonesia yang kemudian ditiru oleh para remaja kita dan akhirnya menjadi sebuah kebiasaan contohnya saja mudah mengatakan </a:t>
            </a:r>
            <a:r>
              <a:rPr lang="id-ID" sz="2000" dirty="0" smtClean="0"/>
              <a:t>kata-kata </a:t>
            </a:r>
            <a:r>
              <a:rPr lang="id-ID" sz="2000" dirty="0"/>
              <a:t>kotor dan juga pergaulan bebas</a:t>
            </a:r>
            <a:r>
              <a:rPr lang="id-ID" sz="2000" dirty="0" smtClean="0"/>
              <a:t>.</a:t>
            </a:r>
          </a:p>
          <a:p>
            <a:pPr algn="just"/>
            <a:r>
              <a:rPr lang="id-ID" sz="2000" dirty="0"/>
              <a:t>S</a:t>
            </a:r>
            <a:r>
              <a:rPr lang="id-ID" sz="2000" dirty="0" smtClean="0"/>
              <a:t>elanjutnya </a:t>
            </a:r>
            <a:r>
              <a:rPr lang="id-ID" sz="2000" dirty="0"/>
              <a:t>adalah karena remaja kita saat ini sangat minim sekali belajar ilmu agama, biasanya </a:t>
            </a:r>
            <a:r>
              <a:rPr lang="id-ID" sz="2000" dirty="0" smtClean="0"/>
              <a:t>di sekolah </a:t>
            </a:r>
            <a:r>
              <a:rPr lang="id-ID" sz="2000" dirty="0"/>
              <a:t>belajar agama hanya 1 kali seminggu seharusnya pelajaran agama ini ditambahkan jam belajarnya. Faktor yang ketiga merupakan kurangnya pengawasan dari para orang tua karena di zaman sekarang ini banyak orang tua yang membiarkan anaknya bebas namun telah melewati batasannya dan bahkan ada pula orang tua yang tidak mempedulikan anaknya akhirnya si anak mencari suatu hal-hal baru yang membuatnya merasa nyaman. </a:t>
            </a:r>
            <a:r>
              <a:rPr lang="id-ID" sz="2000" dirty="0">
                <a:solidFill>
                  <a:srgbClr val="FF0000"/>
                </a:solidFill>
              </a:rPr>
              <a:t>Akibatnya kini perilaku remaja kita sudah sangat kurang dan keluar dari nilai dan moral – moral agama.</a:t>
            </a:r>
          </a:p>
        </p:txBody>
      </p:sp>
    </p:spTree>
    <p:extLst>
      <p:ext uri="{BB962C8B-B14F-4D97-AF65-F5344CB8AC3E}">
        <p14:creationId xmlns:p14="http://schemas.microsoft.com/office/powerpoint/2010/main" val="943743333"/>
      </p:ext>
    </p:extLst>
  </p:cSld>
  <p:clrMapOvr>
    <a:masterClrMapping/>
  </p:clrMapOvr>
  <p:transition spd="slow">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CONTOH AKIBAT SEBAB</a:t>
            </a:r>
            <a:endParaRPr lang="id-ID" dirty="0"/>
          </a:p>
        </p:txBody>
      </p:sp>
      <p:sp>
        <p:nvSpPr>
          <p:cNvPr id="3" name="Content Placeholder 2"/>
          <p:cNvSpPr>
            <a:spLocks noGrp="1"/>
          </p:cNvSpPr>
          <p:nvPr>
            <p:ph idx="1"/>
          </p:nvPr>
        </p:nvSpPr>
        <p:spPr/>
        <p:txBody>
          <a:bodyPr>
            <a:normAutofit fontScale="92500"/>
          </a:bodyPr>
          <a:lstStyle/>
          <a:p>
            <a:pPr algn="just"/>
            <a:r>
              <a:rPr lang="id-ID" sz="2400" dirty="0">
                <a:solidFill>
                  <a:srgbClr val="FF0000"/>
                </a:solidFill>
              </a:rPr>
              <a:t>MP IT Bustanul Ulum dijadikan sebagai sekolah terbaik di Lampung dan Indonesia. </a:t>
            </a:r>
            <a:r>
              <a:rPr lang="id-ID" sz="2400" dirty="0"/>
              <a:t>Banyak para lulusannya yang berprestasi dan kini melanjutkan di perguruan tinggi ternama dan pastinya memiliki akhlak yang bagus. Tak jarang dari mereka yang juga menang lomba baik olimpiade ataupun lomba tingkat nasional lainnya yang membuat sekolah tersebut makin dikenal masyarakat disekitarnya. Pada bulan lalu saja 2 orang murid dari SMP IT Bustanul Ulum memenangkan Olimpiade Sains dan juga Olimpiade Matematika tingkat nasional. Prestasi demi prestasi terus diraih oleh sekolah tersebut, yang pasti hasil tersebut diraih karena usaha dan kerja keras para guru dan juga muridnya yang akhirnya menjadi para siswanya lulus dengan nilai dan membawa nama baik sekolanya.</a:t>
            </a:r>
          </a:p>
        </p:txBody>
      </p:sp>
    </p:spTree>
    <p:extLst>
      <p:ext uri="{BB962C8B-B14F-4D97-AF65-F5344CB8AC3E}">
        <p14:creationId xmlns:p14="http://schemas.microsoft.com/office/powerpoint/2010/main" val="41454354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CONTOH PERBANDINGAN </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33217710"/>
              </p:ext>
            </p:extLst>
          </p:nvPr>
        </p:nvGraphicFramePr>
        <p:xfrm>
          <a:off x="1300164" y="2286000"/>
          <a:ext cx="7900986" cy="3285744"/>
        </p:xfrm>
        <a:graphic>
          <a:graphicData uri="http://schemas.openxmlformats.org/drawingml/2006/table">
            <a:tbl>
              <a:tblPr firstRow="1" firstCol="1" lastRow="1" lastCol="1" bandRow="1" bandCol="1"/>
              <a:tblGrid>
                <a:gridCol w="7900986">
                  <a:extLst>
                    <a:ext uri="{9D8B030D-6E8A-4147-A177-3AD203B41FA5}">
                      <a16:colId xmlns:a16="http://schemas.microsoft.com/office/drawing/2014/main" val="20000"/>
                    </a:ext>
                  </a:extLst>
                </a:gridCol>
              </a:tblGrid>
              <a:tr h="3028950">
                <a:tc>
                  <a:txBody>
                    <a:bodyPr/>
                    <a:lstStyle/>
                    <a:p>
                      <a:pPr algn="just">
                        <a:lnSpc>
                          <a:spcPct val="110000"/>
                        </a:lnSpc>
                      </a:pPr>
                      <a:r>
                        <a:rPr lang="id-ID" sz="2800" dirty="0">
                          <a:effectLst/>
                        </a:rPr>
                        <a:t>Tinju bukanlah jenis olahraga yang banyak diminati tetapi banyak penggemarnya. Berbeda dengan olahraga jalan kaki, peminatnya banyak karena murah meriah. Tetapi sedikit peng-gemarnya, karena siapa yang mau menonton orang jalan kaki dibandingkan dengan menonton tinju.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05270902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9269" y="679269"/>
            <a:ext cx="10972800" cy="1200329"/>
          </a:xfrm>
          <a:prstGeom prst="rect">
            <a:avLst/>
          </a:prstGeom>
          <a:noFill/>
        </p:spPr>
        <p:txBody>
          <a:bodyPr wrap="square" rtlCol="0">
            <a:spAutoFit/>
          </a:bodyPr>
          <a:lstStyle/>
          <a:p>
            <a:pPr algn="ctr"/>
            <a:r>
              <a:rPr lang="en-ID" sz="3600" b="1" dirty="0" err="1" smtClean="0">
                <a:latin typeface="Times New Roman" panose="02020603050405020304" pitchFamily="18" charset="0"/>
                <a:cs typeface="Times New Roman" panose="02020603050405020304" pitchFamily="18" charset="0"/>
              </a:rPr>
              <a:t>Manakah</a:t>
            </a:r>
            <a:r>
              <a:rPr lang="en-ID" sz="3600" b="1" dirty="0" smtClean="0">
                <a:latin typeface="Times New Roman" panose="02020603050405020304" pitchFamily="18" charset="0"/>
                <a:cs typeface="Times New Roman" panose="02020603050405020304" pitchFamily="18" charset="0"/>
              </a:rPr>
              <a:t> di </a:t>
            </a:r>
            <a:r>
              <a:rPr lang="en-ID" sz="3600" b="1" dirty="0" err="1" smtClean="0">
                <a:latin typeface="Times New Roman" panose="02020603050405020304" pitchFamily="18" charset="0"/>
                <a:cs typeface="Times New Roman" panose="02020603050405020304" pitchFamily="18" charset="0"/>
              </a:rPr>
              <a:t>antara</a:t>
            </a:r>
            <a:r>
              <a:rPr lang="en-ID" sz="3600" b="1" dirty="0" smtClean="0">
                <a:latin typeface="Times New Roman" panose="02020603050405020304" pitchFamily="18" charset="0"/>
                <a:cs typeface="Times New Roman" panose="02020603050405020304" pitchFamily="18" charset="0"/>
              </a:rPr>
              <a:t> </a:t>
            </a:r>
            <a:r>
              <a:rPr lang="en-ID" sz="3600" b="1" dirty="0" err="1" smtClean="0">
                <a:latin typeface="Times New Roman" panose="02020603050405020304" pitchFamily="18" charset="0"/>
                <a:cs typeface="Times New Roman" panose="02020603050405020304" pitchFamily="18" charset="0"/>
              </a:rPr>
              <a:t>Argumentasi-argumentasi</a:t>
            </a:r>
            <a:r>
              <a:rPr lang="en-ID" sz="3600" b="1" dirty="0" smtClean="0">
                <a:latin typeface="Times New Roman" panose="02020603050405020304" pitchFamily="18" charset="0"/>
                <a:cs typeface="Times New Roman" panose="02020603050405020304" pitchFamily="18" charset="0"/>
              </a:rPr>
              <a:t> </a:t>
            </a:r>
            <a:r>
              <a:rPr lang="en-ID" sz="3600" b="1" dirty="0" err="1" smtClean="0">
                <a:latin typeface="Times New Roman" panose="02020603050405020304" pitchFamily="18" charset="0"/>
                <a:cs typeface="Times New Roman" panose="02020603050405020304" pitchFamily="18" charset="0"/>
              </a:rPr>
              <a:t>Berikut</a:t>
            </a:r>
            <a:r>
              <a:rPr lang="en-ID" sz="3600" b="1" dirty="0" smtClean="0">
                <a:latin typeface="Times New Roman" panose="02020603050405020304" pitchFamily="18" charset="0"/>
                <a:cs typeface="Times New Roman" panose="02020603050405020304" pitchFamily="18" charset="0"/>
              </a:rPr>
              <a:t> yang </a:t>
            </a:r>
            <a:r>
              <a:rPr lang="en-ID" sz="3600" b="1" dirty="0" err="1" smtClean="0">
                <a:latin typeface="Times New Roman" panose="02020603050405020304" pitchFamily="18" charset="0"/>
                <a:cs typeface="Times New Roman" panose="02020603050405020304" pitchFamily="18" charset="0"/>
              </a:rPr>
              <a:t>Saudara</a:t>
            </a:r>
            <a:r>
              <a:rPr lang="en-ID" sz="3600" b="1" dirty="0" smtClean="0">
                <a:latin typeface="Times New Roman" panose="02020603050405020304" pitchFamily="18" charset="0"/>
                <a:cs typeface="Times New Roman" panose="02020603050405020304" pitchFamily="18" charset="0"/>
              </a:rPr>
              <a:t> </a:t>
            </a:r>
            <a:r>
              <a:rPr lang="en-ID" sz="3600" b="1" dirty="0" err="1" smtClean="0">
                <a:latin typeface="Times New Roman" panose="02020603050405020304" pitchFamily="18" charset="0"/>
                <a:cs typeface="Times New Roman" panose="02020603050405020304" pitchFamily="18" charset="0"/>
              </a:rPr>
              <a:t>anggap</a:t>
            </a:r>
            <a:r>
              <a:rPr lang="en-ID" sz="3600" b="1" dirty="0" smtClean="0">
                <a:latin typeface="Times New Roman" panose="02020603050405020304" pitchFamily="18" charset="0"/>
                <a:cs typeface="Times New Roman" panose="02020603050405020304" pitchFamily="18" charset="0"/>
              </a:rPr>
              <a:t> </a:t>
            </a:r>
            <a:r>
              <a:rPr lang="en-ID" sz="3600" b="1" dirty="0" err="1" smtClean="0">
                <a:latin typeface="Times New Roman" panose="02020603050405020304" pitchFamily="18" charset="0"/>
                <a:cs typeface="Times New Roman" panose="02020603050405020304" pitchFamily="18" charset="0"/>
              </a:rPr>
              <a:t>benar</a:t>
            </a:r>
            <a:r>
              <a:rPr lang="en-ID" sz="3600" b="1" dirty="0" smtClean="0">
                <a:latin typeface="Times New Roman" panose="02020603050405020304" pitchFamily="18" charset="0"/>
                <a:cs typeface="Times New Roman" panose="02020603050405020304" pitchFamily="18" charset="0"/>
              </a:rPr>
              <a:t>? </a:t>
            </a:r>
            <a:r>
              <a:rPr lang="en-ID" sz="3600" b="1" dirty="0" err="1" smtClean="0">
                <a:latin typeface="Times New Roman" panose="02020603050405020304" pitchFamily="18" charset="0"/>
                <a:cs typeface="Times New Roman" panose="02020603050405020304" pitchFamily="18" charset="0"/>
              </a:rPr>
              <a:t>Mengapa</a:t>
            </a:r>
            <a:r>
              <a:rPr lang="en-ID" sz="3600" b="1" dirty="0" smtClean="0">
                <a:latin typeface="Times New Roman" panose="02020603050405020304" pitchFamily="18" charset="0"/>
                <a:cs typeface="Times New Roman" panose="02020603050405020304" pitchFamily="18" charset="0"/>
              </a:rPr>
              <a:t>?</a:t>
            </a:r>
          </a:p>
        </p:txBody>
      </p:sp>
      <p:sp>
        <p:nvSpPr>
          <p:cNvPr id="5" name="TextBox 4"/>
          <p:cNvSpPr txBox="1"/>
          <p:nvPr/>
        </p:nvSpPr>
        <p:spPr>
          <a:xfrm>
            <a:off x="679269" y="2468884"/>
            <a:ext cx="10711542" cy="3416320"/>
          </a:xfrm>
          <a:prstGeom prst="rect">
            <a:avLst/>
          </a:prstGeom>
          <a:noFill/>
        </p:spPr>
        <p:txBody>
          <a:bodyPr wrap="square" rtlCol="0">
            <a:spAutoFit/>
          </a:bodyPr>
          <a:lstStyle/>
          <a:p>
            <a:r>
              <a:rPr lang="en-ID" sz="2400" dirty="0" smtClean="0">
                <a:latin typeface="Times New Roman" panose="02020603050405020304" pitchFamily="18" charset="0"/>
                <a:cs typeface="Times New Roman" panose="02020603050405020304" pitchFamily="18" charset="0"/>
              </a:rPr>
              <a:t>1. </a:t>
            </a:r>
            <a:r>
              <a:rPr lang="en-ID" sz="2400" dirty="0" err="1" smtClean="0">
                <a:latin typeface="Times New Roman" panose="02020603050405020304" pitchFamily="18" charset="0"/>
                <a:cs typeface="Times New Roman" panose="02020603050405020304" pitchFamily="18" charset="0"/>
              </a:rPr>
              <a:t>Pemuda-pemudi</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kita</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dewasa</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ini</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lebih</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menginginkan</a:t>
            </a:r>
            <a:r>
              <a:rPr lang="en-ID" sz="2400" dirty="0" smtClean="0">
                <a:latin typeface="Times New Roman" panose="02020603050405020304" pitchFamily="18" charset="0"/>
                <a:cs typeface="Times New Roman" panose="02020603050405020304" pitchFamily="18" charset="0"/>
              </a:rPr>
              <a:t> agar </a:t>
            </a:r>
            <a:r>
              <a:rPr lang="en-ID" sz="2400" dirty="0" err="1" smtClean="0">
                <a:latin typeface="Times New Roman" panose="02020603050405020304" pitchFamily="18" charset="0"/>
                <a:cs typeface="Times New Roman" panose="02020603050405020304" pitchFamily="18" charset="0"/>
              </a:rPr>
              <a:t>kepentingan</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umum</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lebih</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diperhatikan</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daripada</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kepentingan</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golongan</a:t>
            </a:r>
            <a:r>
              <a:rPr lang="en-ID" sz="2400" dirty="0" smtClean="0">
                <a:latin typeface="Times New Roman" panose="02020603050405020304" pitchFamily="18" charset="0"/>
                <a:cs typeface="Times New Roman" panose="02020603050405020304" pitchFamily="18" charset="0"/>
              </a:rPr>
              <a:t>.</a:t>
            </a:r>
          </a:p>
          <a:p>
            <a:endParaRPr lang="en-ID" sz="2400" dirty="0" smtClean="0">
              <a:latin typeface="Times New Roman" panose="02020603050405020304" pitchFamily="18" charset="0"/>
              <a:cs typeface="Times New Roman" panose="02020603050405020304" pitchFamily="18" charset="0"/>
            </a:endParaRPr>
          </a:p>
          <a:p>
            <a:r>
              <a:rPr lang="en-ID" sz="2400" dirty="0" smtClean="0">
                <a:latin typeface="Times New Roman" panose="02020603050405020304" pitchFamily="18" charset="0"/>
                <a:cs typeface="Times New Roman" panose="02020603050405020304" pitchFamily="18" charset="0"/>
              </a:rPr>
              <a:t>2. </a:t>
            </a:r>
            <a:r>
              <a:rPr lang="en-ID" sz="2400" dirty="0" err="1" smtClean="0">
                <a:latin typeface="Times New Roman" panose="02020603050405020304" pitchFamily="18" charset="0"/>
                <a:cs typeface="Times New Roman" panose="02020603050405020304" pitchFamily="18" charset="0"/>
              </a:rPr>
              <a:t>Untuk</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mencegah</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adanya</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pemuda-pemudi</a:t>
            </a:r>
            <a:r>
              <a:rPr lang="en-ID" sz="2400" dirty="0" smtClean="0">
                <a:latin typeface="Times New Roman" panose="02020603050405020304" pitchFamily="18" charset="0"/>
                <a:cs typeface="Times New Roman" panose="02020603050405020304" pitchFamily="18" charset="0"/>
              </a:rPr>
              <a:t> yang </a:t>
            </a:r>
            <a:r>
              <a:rPr lang="en-ID" sz="2400" dirty="0" err="1" smtClean="0">
                <a:latin typeface="Times New Roman" panose="02020603050405020304" pitchFamily="18" charset="0"/>
                <a:cs typeface="Times New Roman" panose="02020603050405020304" pitchFamily="18" charset="0"/>
              </a:rPr>
              <a:t>brandal</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maka</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wanita-wanita</a:t>
            </a:r>
            <a:r>
              <a:rPr lang="en-ID" sz="2400" dirty="0" smtClean="0">
                <a:latin typeface="Times New Roman" panose="02020603050405020304" pitchFamily="18" charset="0"/>
                <a:cs typeface="Times New Roman" panose="02020603050405020304" pitchFamily="18" charset="0"/>
              </a:rPr>
              <a:t> yang </a:t>
            </a:r>
            <a:r>
              <a:rPr lang="en-ID" sz="2400" dirty="0" err="1" smtClean="0">
                <a:latin typeface="Times New Roman" panose="02020603050405020304" pitchFamily="18" charset="0"/>
                <a:cs typeface="Times New Roman" panose="02020603050405020304" pitchFamily="18" charset="0"/>
              </a:rPr>
              <a:t>sudah</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berumah</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tangga</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dilarang</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bekerja</a:t>
            </a:r>
            <a:r>
              <a:rPr lang="en-ID" sz="2400" dirty="0" smtClean="0">
                <a:latin typeface="Times New Roman" panose="02020603050405020304" pitchFamily="18" charset="0"/>
                <a:cs typeface="Times New Roman" panose="02020603050405020304" pitchFamily="18" charset="0"/>
              </a:rPr>
              <a:t> di </a:t>
            </a:r>
            <a:r>
              <a:rPr lang="en-ID" sz="2400" dirty="0" err="1" smtClean="0">
                <a:latin typeface="Times New Roman" panose="02020603050405020304" pitchFamily="18" charset="0"/>
                <a:cs typeface="Times New Roman" panose="02020603050405020304" pitchFamily="18" charset="0"/>
              </a:rPr>
              <a:t>kantor</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mereka</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harus</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tinggal</a:t>
            </a:r>
            <a:r>
              <a:rPr lang="en-ID" sz="2400" dirty="0" smtClean="0">
                <a:latin typeface="Times New Roman" panose="02020603050405020304" pitchFamily="18" charset="0"/>
                <a:cs typeface="Times New Roman" panose="02020603050405020304" pitchFamily="18" charset="0"/>
              </a:rPr>
              <a:t> di </a:t>
            </a:r>
            <a:r>
              <a:rPr lang="en-ID" sz="2400" dirty="0" err="1" smtClean="0">
                <a:latin typeface="Times New Roman" panose="02020603050405020304" pitchFamily="18" charset="0"/>
                <a:cs typeface="Times New Roman" panose="02020603050405020304" pitchFamily="18" charset="0"/>
              </a:rPr>
              <a:t>rumah</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untuk</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mendidik</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dan</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mengawasi</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putra-putrinya</a:t>
            </a:r>
            <a:r>
              <a:rPr lang="en-ID" sz="2400" dirty="0" smtClean="0">
                <a:latin typeface="Times New Roman" panose="02020603050405020304" pitchFamily="18" charset="0"/>
                <a:cs typeface="Times New Roman" panose="02020603050405020304" pitchFamily="18" charset="0"/>
              </a:rPr>
              <a:t>.</a:t>
            </a:r>
          </a:p>
          <a:p>
            <a:endParaRPr lang="en-ID" sz="2400" dirty="0" smtClean="0">
              <a:latin typeface="Times New Roman" panose="02020603050405020304" pitchFamily="18" charset="0"/>
              <a:cs typeface="Times New Roman" panose="02020603050405020304" pitchFamily="18" charset="0"/>
            </a:endParaRPr>
          </a:p>
          <a:p>
            <a:r>
              <a:rPr lang="en-ID" sz="2400" dirty="0" smtClean="0">
                <a:latin typeface="Times New Roman" panose="02020603050405020304" pitchFamily="18" charset="0"/>
                <a:cs typeface="Times New Roman" panose="02020603050405020304" pitchFamily="18" charset="0"/>
              </a:rPr>
              <a:t>3. </a:t>
            </a:r>
            <a:r>
              <a:rPr lang="en-ID" sz="2400" dirty="0" err="1" smtClean="0">
                <a:latin typeface="Times New Roman" panose="02020603050405020304" pitchFamily="18" charset="0"/>
                <a:cs typeface="Times New Roman" panose="02020603050405020304" pitchFamily="18" charset="0"/>
              </a:rPr>
              <a:t>Pemerintah</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harus</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menyediakan</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kesempatan</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kerja</a:t>
            </a:r>
            <a:r>
              <a:rPr lang="en-ID" sz="2400" dirty="0" smtClean="0">
                <a:latin typeface="Times New Roman" panose="02020603050405020304" pitchFamily="18" charset="0"/>
                <a:cs typeface="Times New Roman" panose="02020603050405020304" pitchFamily="18" charset="0"/>
              </a:rPr>
              <a:t> yang </a:t>
            </a:r>
            <a:r>
              <a:rPr lang="en-ID" sz="2400" dirty="0" err="1" smtClean="0">
                <a:latin typeface="Times New Roman" panose="02020603050405020304" pitchFamily="18" charset="0"/>
                <a:cs typeface="Times New Roman" panose="02020603050405020304" pitchFamily="18" charset="0"/>
              </a:rPr>
              <a:t>cukup</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banyak</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untuk</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memberantas</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pengangguran</a:t>
            </a:r>
            <a:r>
              <a:rPr lang="en-ID"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66737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2000"/>
                                        <p:tgtEl>
                                          <p:spTgt spid="5">
                                            <p:txEl>
                                              <p:pRg st="0" end="0"/>
                                            </p:txEl>
                                          </p:spTgt>
                                        </p:tgtEl>
                                      </p:cBhvr>
                                    </p:animEffect>
                                    <p:anim calcmode="lin" valueType="num">
                                      <p:cBhvr>
                                        <p:cTn id="15" dur="2000" fill="hold"/>
                                        <p:tgtEl>
                                          <p:spTgt spid="5">
                                            <p:txEl>
                                              <p:pRg st="0" end="0"/>
                                            </p:txEl>
                                          </p:spTgt>
                                        </p:tgtEl>
                                        <p:attrNameLst>
                                          <p:attrName>ppt_w</p:attrName>
                                        </p:attrNameLst>
                                      </p:cBhvr>
                                      <p:tavLst>
                                        <p:tav tm="0" fmla="#ppt_w*sin(2.5*pi*$)">
                                          <p:val>
                                            <p:fltVal val="0"/>
                                          </p:val>
                                        </p:tav>
                                        <p:tav tm="100000">
                                          <p:val>
                                            <p:fltVal val="1"/>
                                          </p:val>
                                        </p:tav>
                                      </p:tavLst>
                                    </p:anim>
                                    <p:anim calcmode="lin" valueType="num">
                                      <p:cBhvr>
                                        <p:cTn id="16" dur="20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2000"/>
                                        <p:tgtEl>
                                          <p:spTgt spid="5">
                                            <p:txEl>
                                              <p:pRg st="2" end="2"/>
                                            </p:txEl>
                                          </p:spTgt>
                                        </p:tgtEl>
                                      </p:cBhvr>
                                    </p:animEffect>
                                    <p:anim calcmode="lin" valueType="num">
                                      <p:cBhvr>
                                        <p:cTn id="22" dur="2000" fill="hold"/>
                                        <p:tgtEl>
                                          <p:spTgt spid="5">
                                            <p:txEl>
                                              <p:pRg st="2" end="2"/>
                                            </p:txEl>
                                          </p:spTgt>
                                        </p:tgtEl>
                                        <p:attrNameLst>
                                          <p:attrName>ppt_w</p:attrName>
                                        </p:attrNameLst>
                                      </p:cBhvr>
                                      <p:tavLst>
                                        <p:tav tm="0" fmla="#ppt_w*sin(2.5*pi*$)">
                                          <p:val>
                                            <p:fltVal val="0"/>
                                          </p:val>
                                        </p:tav>
                                        <p:tav tm="100000">
                                          <p:val>
                                            <p:fltVal val="1"/>
                                          </p:val>
                                        </p:tav>
                                      </p:tavLst>
                                    </p:anim>
                                    <p:anim calcmode="lin" valueType="num">
                                      <p:cBhvr>
                                        <p:cTn id="23" dur="2000" fill="hold"/>
                                        <p:tgtEl>
                                          <p:spTgt spid="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2000"/>
                                        <p:tgtEl>
                                          <p:spTgt spid="5">
                                            <p:txEl>
                                              <p:pRg st="4" end="4"/>
                                            </p:txEl>
                                          </p:spTgt>
                                        </p:tgtEl>
                                      </p:cBhvr>
                                    </p:animEffect>
                                    <p:anim calcmode="lin" valueType="num">
                                      <p:cBhvr>
                                        <p:cTn id="29" dur="2000" fill="hold"/>
                                        <p:tgtEl>
                                          <p:spTgt spid="5">
                                            <p:txEl>
                                              <p:pRg st="4" end="4"/>
                                            </p:txEl>
                                          </p:spTgt>
                                        </p:tgtEl>
                                        <p:attrNameLst>
                                          <p:attrName>ppt_w</p:attrName>
                                        </p:attrNameLst>
                                      </p:cBhvr>
                                      <p:tavLst>
                                        <p:tav tm="0" fmla="#ppt_w*sin(2.5*pi*$)">
                                          <p:val>
                                            <p:fltVal val="0"/>
                                          </p:val>
                                        </p:tav>
                                        <p:tav tm="100000">
                                          <p:val>
                                            <p:fltVal val="1"/>
                                          </p:val>
                                        </p:tav>
                                      </p:tavLst>
                                    </p:anim>
                                    <p:anim calcmode="lin" valueType="num">
                                      <p:cBhvr>
                                        <p:cTn id="30" dur="2000" fill="hold"/>
                                        <p:tgtEl>
                                          <p:spTgt spid="5">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9269" y="679269"/>
            <a:ext cx="10972800" cy="1200329"/>
          </a:xfrm>
          <a:prstGeom prst="rect">
            <a:avLst/>
          </a:prstGeom>
          <a:noFill/>
        </p:spPr>
        <p:txBody>
          <a:bodyPr wrap="square" rtlCol="0">
            <a:spAutoFit/>
          </a:bodyPr>
          <a:lstStyle/>
          <a:p>
            <a:pPr algn="ctr"/>
            <a:r>
              <a:rPr lang="en-ID" sz="3600" b="1" dirty="0" err="1" smtClean="0">
                <a:latin typeface="Times New Roman" panose="02020603050405020304" pitchFamily="18" charset="0"/>
                <a:cs typeface="Times New Roman" panose="02020603050405020304" pitchFamily="18" charset="0"/>
              </a:rPr>
              <a:t>Berilah</a:t>
            </a:r>
            <a:r>
              <a:rPr lang="en-ID" sz="3600" b="1" dirty="0" smtClean="0">
                <a:latin typeface="Times New Roman" panose="02020603050405020304" pitchFamily="18" charset="0"/>
                <a:cs typeface="Times New Roman" panose="02020603050405020304" pitchFamily="18" charset="0"/>
              </a:rPr>
              <a:t> </a:t>
            </a:r>
            <a:r>
              <a:rPr lang="en-ID" sz="3600" b="1" dirty="0" err="1" smtClean="0">
                <a:latin typeface="Times New Roman" panose="02020603050405020304" pitchFamily="18" charset="0"/>
                <a:cs typeface="Times New Roman" panose="02020603050405020304" pitchFamily="18" charset="0"/>
              </a:rPr>
              <a:t>Sebuah</a:t>
            </a:r>
            <a:r>
              <a:rPr lang="en-ID" sz="3600" b="1" dirty="0" smtClean="0">
                <a:latin typeface="Times New Roman" panose="02020603050405020304" pitchFamily="18" charset="0"/>
                <a:cs typeface="Times New Roman" panose="02020603050405020304" pitchFamily="18" charset="0"/>
              </a:rPr>
              <a:t> </a:t>
            </a:r>
            <a:r>
              <a:rPr lang="en-ID" sz="3600" b="1" dirty="0" err="1" smtClean="0">
                <a:latin typeface="Times New Roman" panose="02020603050405020304" pitchFamily="18" charset="0"/>
                <a:cs typeface="Times New Roman" panose="02020603050405020304" pitchFamily="18" charset="0"/>
              </a:rPr>
              <a:t>Argumen</a:t>
            </a:r>
            <a:r>
              <a:rPr lang="en-ID" sz="3600" b="1" dirty="0" smtClean="0">
                <a:latin typeface="Times New Roman" panose="02020603050405020304" pitchFamily="18" charset="0"/>
                <a:cs typeface="Times New Roman" panose="02020603050405020304" pitchFamily="18" charset="0"/>
              </a:rPr>
              <a:t> yang </a:t>
            </a:r>
            <a:r>
              <a:rPr lang="en-ID" sz="3600" b="1" dirty="0" err="1" smtClean="0">
                <a:latin typeface="Times New Roman" panose="02020603050405020304" pitchFamily="18" charset="0"/>
                <a:cs typeface="Times New Roman" panose="02020603050405020304" pitchFamily="18" charset="0"/>
              </a:rPr>
              <a:t>Logis</a:t>
            </a:r>
            <a:r>
              <a:rPr lang="en-ID" sz="3600" b="1" dirty="0" smtClean="0">
                <a:latin typeface="Times New Roman" panose="02020603050405020304" pitchFamily="18" charset="0"/>
                <a:cs typeface="Times New Roman" panose="02020603050405020304" pitchFamily="18" charset="0"/>
              </a:rPr>
              <a:t> </a:t>
            </a:r>
            <a:r>
              <a:rPr lang="en-ID" sz="3600" b="1" dirty="0" err="1" smtClean="0">
                <a:latin typeface="Times New Roman" panose="02020603050405020304" pitchFamily="18" charset="0"/>
                <a:cs typeface="Times New Roman" panose="02020603050405020304" pitchFamily="18" charset="0"/>
              </a:rPr>
              <a:t>dari</a:t>
            </a:r>
            <a:r>
              <a:rPr lang="en-ID" sz="3600" b="1" dirty="0" smtClean="0">
                <a:latin typeface="Times New Roman" panose="02020603050405020304" pitchFamily="18" charset="0"/>
                <a:cs typeface="Times New Roman" panose="02020603050405020304" pitchFamily="18" charset="0"/>
              </a:rPr>
              <a:t> </a:t>
            </a:r>
            <a:r>
              <a:rPr lang="en-ID" sz="3600" b="1" dirty="0" err="1" smtClean="0">
                <a:latin typeface="Times New Roman" panose="02020603050405020304" pitchFamily="18" charset="0"/>
                <a:cs typeface="Times New Roman" panose="02020603050405020304" pitchFamily="18" charset="0"/>
              </a:rPr>
              <a:t>Persoalan</a:t>
            </a:r>
            <a:r>
              <a:rPr lang="en-ID" sz="3600" b="1" dirty="0" smtClean="0">
                <a:latin typeface="Times New Roman" panose="02020603050405020304" pitchFamily="18" charset="0"/>
                <a:cs typeface="Times New Roman" panose="02020603050405020304" pitchFamily="18" charset="0"/>
              </a:rPr>
              <a:t> </a:t>
            </a:r>
            <a:r>
              <a:rPr lang="en-ID" sz="3600" b="1" dirty="0" err="1" smtClean="0">
                <a:latin typeface="Times New Roman" panose="02020603050405020304" pitchFamily="18" charset="0"/>
                <a:cs typeface="Times New Roman" panose="02020603050405020304" pitchFamily="18" charset="0"/>
              </a:rPr>
              <a:t>Berikut</a:t>
            </a:r>
            <a:r>
              <a:rPr lang="en-ID" sz="3600" b="1" dirty="0" smtClean="0">
                <a:latin typeface="Times New Roman" panose="02020603050405020304" pitchFamily="18" charset="0"/>
                <a:cs typeface="Times New Roman" panose="02020603050405020304" pitchFamily="18" charset="0"/>
              </a:rPr>
              <a:t>! </a:t>
            </a:r>
          </a:p>
        </p:txBody>
      </p:sp>
      <p:sp>
        <p:nvSpPr>
          <p:cNvPr id="5" name="TextBox 4"/>
          <p:cNvSpPr txBox="1"/>
          <p:nvPr/>
        </p:nvSpPr>
        <p:spPr>
          <a:xfrm>
            <a:off x="679269" y="2468884"/>
            <a:ext cx="10711542" cy="2677656"/>
          </a:xfrm>
          <a:prstGeom prst="rect">
            <a:avLst/>
          </a:prstGeom>
          <a:noFill/>
        </p:spPr>
        <p:txBody>
          <a:bodyPr wrap="square" rtlCol="0">
            <a:spAutoFit/>
          </a:bodyPr>
          <a:lstStyle/>
          <a:p>
            <a:r>
              <a:rPr lang="en-ID" sz="2400" dirty="0" smtClean="0">
                <a:latin typeface="Times New Roman" panose="02020603050405020304" pitchFamily="18" charset="0"/>
                <a:cs typeface="Times New Roman" panose="02020603050405020304" pitchFamily="18" charset="0"/>
              </a:rPr>
              <a:t>1. </a:t>
            </a:r>
            <a:r>
              <a:rPr lang="en-ID" sz="2400" dirty="0" err="1" smtClean="0">
                <a:latin typeface="Times New Roman" panose="02020603050405020304" pitchFamily="18" charset="0"/>
                <a:cs typeface="Times New Roman" panose="02020603050405020304" pitchFamily="18" charset="0"/>
              </a:rPr>
              <a:t>Saya</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memasuki</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perguruan</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tinggi</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karena</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itu</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merupakan</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tingkat</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pendidikan</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terakhir</a:t>
            </a:r>
            <a:r>
              <a:rPr lang="en-ID" sz="2400" dirty="0" smtClean="0">
                <a:latin typeface="Times New Roman" panose="02020603050405020304" pitchFamily="18" charset="0"/>
                <a:cs typeface="Times New Roman" panose="02020603050405020304" pitchFamily="18" charset="0"/>
              </a:rPr>
              <a:t> yang </a:t>
            </a:r>
            <a:r>
              <a:rPr lang="en-ID" sz="2400" dirty="0" err="1" smtClean="0">
                <a:latin typeface="Times New Roman" panose="02020603050405020304" pitchFamily="18" charset="0"/>
                <a:cs typeface="Times New Roman" panose="02020603050405020304" pitchFamily="18" charset="0"/>
              </a:rPr>
              <a:t>harus</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ditempuh</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setiap</a:t>
            </a:r>
            <a:r>
              <a:rPr lang="en-ID" sz="2400" dirty="0" smtClean="0">
                <a:latin typeface="Times New Roman" panose="02020603050405020304" pitchFamily="18" charset="0"/>
                <a:cs typeface="Times New Roman" panose="02020603050405020304" pitchFamily="18" charset="0"/>
              </a:rPr>
              <a:t> orang. </a:t>
            </a:r>
          </a:p>
          <a:p>
            <a:endParaRPr lang="en-ID" sz="2400" dirty="0" smtClean="0">
              <a:latin typeface="Times New Roman" panose="02020603050405020304" pitchFamily="18" charset="0"/>
              <a:cs typeface="Times New Roman" panose="02020603050405020304" pitchFamily="18" charset="0"/>
            </a:endParaRPr>
          </a:p>
          <a:p>
            <a:r>
              <a:rPr lang="en-ID" sz="2400" dirty="0" smtClean="0">
                <a:latin typeface="Times New Roman" panose="02020603050405020304" pitchFamily="18" charset="0"/>
                <a:cs typeface="Times New Roman" panose="02020603050405020304" pitchFamily="18" charset="0"/>
              </a:rPr>
              <a:t>2. </a:t>
            </a:r>
            <a:r>
              <a:rPr lang="en-ID" sz="2400" dirty="0" err="1" smtClean="0">
                <a:latin typeface="Times New Roman" panose="02020603050405020304" pitchFamily="18" charset="0"/>
                <a:cs typeface="Times New Roman" panose="02020603050405020304" pitchFamily="18" charset="0"/>
              </a:rPr>
              <a:t>Pemerintah</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jangan</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mengadakan</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pinjaman</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lagi</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dari</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luar</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negeri</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karena</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akan</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menambah</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utang-piutang</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rakyat</a:t>
            </a:r>
            <a:r>
              <a:rPr lang="en-ID" sz="2400" dirty="0" smtClean="0">
                <a:latin typeface="Times New Roman" panose="02020603050405020304" pitchFamily="18" charset="0"/>
                <a:cs typeface="Times New Roman" panose="02020603050405020304" pitchFamily="18" charset="0"/>
              </a:rPr>
              <a:t>.</a:t>
            </a:r>
          </a:p>
          <a:p>
            <a:endParaRPr lang="en-ID" sz="2400" dirty="0" smtClean="0">
              <a:latin typeface="Times New Roman" panose="02020603050405020304" pitchFamily="18" charset="0"/>
              <a:cs typeface="Times New Roman" panose="02020603050405020304" pitchFamily="18" charset="0"/>
            </a:endParaRPr>
          </a:p>
          <a:p>
            <a:r>
              <a:rPr lang="en-ID" sz="2400" dirty="0" smtClean="0">
                <a:latin typeface="Times New Roman" panose="02020603050405020304" pitchFamily="18" charset="0"/>
                <a:cs typeface="Times New Roman" panose="02020603050405020304" pitchFamily="18" charset="0"/>
              </a:rPr>
              <a:t>3. </a:t>
            </a:r>
            <a:r>
              <a:rPr lang="en-ID" sz="2400" dirty="0" err="1" smtClean="0">
                <a:latin typeface="Times New Roman" panose="02020603050405020304" pitchFamily="18" charset="0"/>
                <a:cs typeface="Times New Roman" panose="02020603050405020304" pitchFamily="18" charset="0"/>
              </a:rPr>
              <a:t>Seharusnya</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pajak</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hanya</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diwajibkan</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bagi</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masyarakat</a:t>
            </a:r>
            <a:r>
              <a:rPr lang="en-ID" sz="2400" dirty="0" smtClean="0">
                <a:latin typeface="Times New Roman" panose="02020603050405020304" pitchFamily="18" charset="0"/>
                <a:cs typeface="Times New Roman" panose="02020603050405020304" pitchFamily="18" charset="0"/>
              </a:rPr>
              <a:t> </a:t>
            </a:r>
            <a:r>
              <a:rPr lang="en-ID" sz="2400" dirty="0" err="1" smtClean="0">
                <a:latin typeface="Times New Roman" panose="02020603050405020304" pitchFamily="18" charset="0"/>
                <a:cs typeface="Times New Roman" panose="02020603050405020304" pitchFamily="18" charset="0"/>
              </a:rPr>
              <a:t>kelas</a:t>
            </a:r>
            <a:r>
              <a:rPr lang="en-ID" sz="2400" dirty="0" smtClean="0">
                <a:latin typeface="Times New Roman" panose="02020603050405020304" pitchFamily="18" charset="0"/>
                <a:cs typeface="Times New Roman" panose="02020603050405020304" pitchFamily="18" charset="0"/>
              </a:rPr>
              <a:t> </a:t>
            </a:r>
            <a:r>
              <a:rPr lang="en-ID" sz="2400" smtClean="0">
                <a:latin typeface="Times New Roman" panose="02020603050405020304" pitchFamily="18" charset="0"/>
                <a:cs typeface="Times New Roman" panose="02020603050405020304" pitchFamily="18" charset="0"/>
              </a:rPr>
              <a:t>atas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8283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1000"/>
                                        <p:tgtEl>
                                          <p:spTgt spid="5">
                                            <p:txEl>
                                              <p:pRg st="0" end="0"/>
                                            </p:txEl>
                                          </p:spTgt>
                                        </p:tgtEl>
                                      </p:cBhvr>
                                    </p:animEffect>
                                    <p:anim calcmode="lin" valueType="num">
                                      <p:cBhvr>
                                        <p:cTn id="16"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1000"/>
                                        <p:tgtEl>
                                          <p:spTgt spid="5">
                                            <p:txEl>
                                              <p:pRg st="2" end="2"/>
                                            </p:txEl>
                                          </p:spTgt>
                                        </p:tgtEl>
                                      </p:cBhvr>
                                    </p:animEffect>
                                    <p:anim calcmode="lin" valueType="num">
                                      <p:cBhvr>
                                        <p:cTn id="23"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Effect transition="in" filter="fade">
                                      <p:cBhvr>
                                        <p:cTn id="29" dur="1000"/>
                                        <p:tgtEl>
                                          <p:spTgt spid="5">
                                            <p:txEl>
                                              <p:pRg st="4" end="4"/>
                                            </p:txEl>
                                          </p:spTgt>
                                        </p:tgtEl>
                                      </p:cBhvr>
                                    </p:animEffect>
                                    <p:anim calcmode="lin" valueType="num">
                                      <p:cBhvr>
                                        <p:cTn id="30"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71839"/>
            <a:ext cx="10396882" cy="1151965"/>
          </a:xfrm>
        </p:spPr>
        <p:txBody>
          <a:bodyPr/>
          <a:lstStyle/>
          <a:p>
            <a:r>
              <a:rPr lang="en-ID" dirty="0" smtClean="0"/>
              <a:t>TESIS</a:t>
            </a:r>
            <a:endParaRPr lang="en-US" dirty="0"/>
          </a:p>
        </p:txBody>
      </p:sp>
      <p:sp>
        <p:nvSpPr>
          <p:cNvPr id="3" name="Content Placeholder 2"/>
          <p:cNvSpPr>
            <a:spLocks noGrp="1"/>
          </p:cNvSpPr>
          <p:nvPr>
            <p:ph sz="quarter" idx="4294967295"/>
          </p:nvPr>
        </p:nvSpPr>
        <p:spPr>
          <a:xfrm>
            <a:off x="685800" y="1223804"/>
            <a:ext cx="10394707" cy="4150781"/>
          </a:xfrm>
        </p:spPr>
        <p:txBody>
          <a:bodyPr>
            <a:normAutofit/>
          </a:bodyPr>
          <a:lstStyle/>
          <a:p>
            <a:r>
              <a:rPr lang="en-ID" cap="none" dirty="0" smtClean="0">
                <a:latin typeface="Arial" panose="020B0604020202020204" pitchFamily="34" charset="0"/>
                <a:cs typeface="Arial" panose="020B0604020202020204" pitchFamily="34" charset="0"/>
              </a:rPr>
              <a:t>TESIS </a:t>
            </a:r>
            <a:r>
              <a:rPr lang="en-ID" cap="none" dirty="0" err="1" smtClean="0">
                <a:latin typeface="Arial" panose="020B0604020202020204" pitchFamily="34" charset="0"/>
                <a:cs typeface="Arial" panose="020B0604020202020204" pitchFamily="34" charset="0"/>
              </a:rPr>
              <a:t>adalah</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perumusan</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singkat</a:t>
            </a:r>
            <a:r>
              <a:rPr lang="en-ID" cap="none" dirty="0" smtClean="0">
                <a:latin typeface="Arial" panose="020B0604020202020204" pitchFamily="34" charset="0"/>
                <a:cs typeface="Arial" panose="020B0604020202020204" pitchFamily="34" charset="0"/>
              </a:rPr>
              <a:t> yang </a:t>
            </a:r>
            <a:r>
              <a:rPr lang="en-ID" cap="none" dirty="0" err="1" smtClean="0">
                <a:latin typeface="Arial" panose="020B0604020202020204" pitchFamily="34" charset="0"/>
                <a:cs typeface="Arial" panose="020B0604020202020204" pitchFamily="34" charset="0"/>
              </a:rPr>
              <a:t>mengandung</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tema</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dasar</a:t>
            </a:r>
            <a:r>
              <a:rPr lang="en-ID" cap="none" dirty="0" smtClean="0">
                <a:latin typeface="Arial" panose="020B0604020202020204" pitchFamily="34" charset="0"/>
                <a:cs typeface="Arial" panose="020B0604020202020204" pitchFamily="34" charset="0"/>
              </a:rPr>
              <a:t>.</a:t>
            </a:r>
          </a:p>
          <a:p>
            <a:r>
              <a:rPr lang="en-ID" cap="none" dirty="0" err="1" smtClean="0">
                <a:latin typeface="Arial" panose="020B0604020202020204" pitchFamily="34" charset="0"/>
                <a:cs typeface="Arial" panose="020B0604020202020204" pitchFamily="34" charset="0"/>
              </a:rPr>
              <a:t>Fungsi</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tesis</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sebagai</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kesatuan</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dalam</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paragraf</a:t>
            </a:r>
            <a:r>
              <a:rPr lang="en-ID" cap="none" dirty="0" smtClean="0">
                <a:latin typeface="Arial" panose="020B0604020202020204" pitchFamily="34" charset="0"/>
                <a:cs typeface="Arial" panose="020B0604020202020204" pitchFamily="34" charset="0"/>
              </a:rPr>
              <a:t>.</a:t>
            </a:r>
          </a:p>
          <a:p>
            <a:r>
              <a:rPr lang="en-ID" cap="none" dirty="0" smtClean="0">
                <a:latin typeface="Arial" panose="020B0604020202020204" pitchFamily="34" charset="0"/>
                <a:cs typeface="Arial" panose="020B0604020202020204" pitchFamily="34" charset="0"/>
              </a:rPr>
              <a:t>TOPIK	: </a:t>
            </a:r>
            <a:r>
              <a:rPr lang="en-ID" cap="none" dirty="0" err="1" smtClean="0">
                <a:latin typeface="Arial" panose="020B0604020202020204" pitchFamily="34" charset="0"/>
                <a:cs typeface="Arial" panose="020B0604020202020204" pitchFamily="34" charset="0"/>
              </a:rPr>
              <a:t>Pengajaran</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bahasa</a:t>
            </a:r>
            <a:r>
              <a:rPr lang="en-ID" cap="none" dirty="0" smtClean="0">
                <a:latin typeface="Arial" panose="020B0604020202020204" pitchFamily="34" charset="0"/>
                <a:cs typeface="Arial" panose="020B0604020202020204" pitchFamily="34" charset="0"/>
              </a:rPr>
              <a:t> di </a:t>
            </a:r>
            <a:r>
              <a:rPr lang="en-ID" cap="none" dirty="0" err="1" smtClean="0">
                <a:latin typeface="Arial" panose="020B0604020202020204" pitchFamily="34" charset="0"/>
                <a:cs typeface="Arial" panose="020B0604020202020204" pitchFamily="34" charset="0"/>
              </a:rPr>
              <a:t>Perguruan</a:t>
            </a:r>
            <a:r>
              <a:rPr lang="en-ID" cap="none" dirty="0" smtClean="0">
                <a:latin typeface="Arial" panose="020B0604020202020204" pitchFamily="34" charset="0"/>
                <a:cs typeface="Arial" panose="020B0604020202020204" pitchFamily="34" charset="0"/>
              </a:rPr>
              <a:t> Tinggi</a:t>
            </a:r>
          </a:p>
          <a:p>
            <a:pPr marL="0" indent="0">
              <a:buNone/>
            </a:pPr>
            <a:r>
              <a:rPr lang="en-ID" cap="none" dirty="0">
                <a:latin typeface="Arial" panose="020B0604020202020204" pitchFamily="34" charset="0"/>
                <a:cs typeface="Arial" panose="020B0604020202020204" pitchFamily="34" charset="0"/>
              </a:rPr>
              <a:t> </a:t>
            </a:r>
            <a:r>
              <a:rPr lang="en-ID" cap="none" dirty="0" smtClean="0">
                <a:latin typeface="Arial" panose="020B0604020202020204" pitchFamily="34" charset="0"/>
                <a:cs typeface="Arial" panose="020B0604020202020204" pitchFamily="34" charset="0"/>
              </a:rPr>
              <a:t>   TUJUAN	: </a:t>
            </a:r>
            <a:r>
              <a:rPr lang="en-ID" cap="none" dirty="0" err="1" smtClean="0">
                <a:latin typeface="Arial" panose="020B0604020202020204" pitchFamily="34" charset="0"/>
                <a:cs typeface="Arial" panose="020B0604020202020204" pitchFamily="34" charset="0"/>
              </a:rPr>
              <a:t>Menunjukkan</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betapa</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pentingnya</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penguasaan</a:t>
            </a:r>
            <a:r>
              <a:rPr lang="en-ID" cap="none" dirty="0" smtClean="0">
                <a:latin typeface="Arial" panose="020B0604020202020204" pitchFamily="34" charset="0"/>
                <a:cs typeface="Arial" panose="020B0604020202020204" pitchFamily="34" charset="0"/>
              </a:rPr>
              <a:t> </a:t>
            </a:r>
            <a:r>
              <a:rPr lang="en-ID" cap="none" dirty="0" err="1">
                <a:latin typeface="Arial" panose="020B0604020202020204" pitchFamily="34" charset="0"/>
                <a:cs typeface="Arial" panose="020B0604020202020204" pitchFamily="34" charset="0"/>
              </a:rPr>
              <a:t>b</a:t>
            </a:r>
            <a:r>
              <a:rPr lang="en-ID" cap="none" dirty="0" err="1" smtClean="0">
                <a:latin typeface="Arial" panose="020B0604020202020204" pitchFamily="34" charset="0"/>
                <a:cs typeface="Arial" panose="020B0604020202020204" pitchFamily="34" charset="0"/>
              </a:rPr>
              <a:t>ahasa</a:t>
            </a:r>
            <a:r>
              <a:rPr lang="en-ID" cap="none" dirty="0" smtClean="0">
                <a:latin typeface="Arial" panose="020B0604020202020204" pitchFamily="34" charset="0"/>
                <a:cs typeface="Arial" panose="020B0604020202020204" pitchFamily="34" charset="0"/>
              </a:rPr>
              <a:t> yang </a:t>
            </a:r>
            <a:r>
              <a:rPr lang="en-ID" cap="none" dirty="0" err="1" smtClean="0">
                <a:latin typeface="Arial" panose="020B0604020202020204" pitchFamily="34" charset="0"/>
                <a:cs typeface="Arial" panose="020B0604020202020204" pitchFamily="34" charset="0"/>
              </a:rPr>
              <a:t>baik</a:t>
            </a:r>
            <a:endParaRPr lang="en-ID" cap="none" dirty="0">
              <a:latin typeface="Arial" panose="020B0604020202020204" pitchFamily="34" charset="0"/>
              <a:cs typeface="Arial" panose="020B0604020202020204" pitchFamily="34" charset="0"/>
            </a:endParaRPr>
          </a:p>
          <a:p>
            <a:pPr marL="0" indent="0">
              <a:buNone/>
            </a:pPr>
            <a:r>
              <a:rPr lang="en-ID" cap="none" dirty="0">
                <a:latin typeface="Arial" panose="020B0604020202020204" pitchFamily="34" charset="0"/>
                <a:cs typeface="Arial" panose="020B0604020202020204" pitchFamily="34" charset="0"/>
              </a:rPr>
              <a:t> </a:t>
            </a:r>
            <a:r>
              <a:rPr lang="en-ID" cap="none" dirty="0" smtClean="0">
                <a:latin typeface="Arial" panose="020B0604020202020204" pitchFamily="34" charset="0"/>
                <a:cs typeface="Arial" panose="020B0604020202020204" pitchFamily="34" charset="0"/>
              </a:rPr>
              <a:t>   TESIS	: </a:t>
            </a:r>
            <a:r>
              <a:rPr lang="en-ID" cap="none" dirty="0" err="1" smtClean="0">
                <a:latin typeface="Arial" panose="020B0604020202020204" pitchFamily="34" charset="0"/>
                <a:cs typeface="Arial" panose="020B0604020202020204" pitchFamily="34" charset="0"/>
              </a:rPr>
              <a:t>Pengajaran</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bahasa</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perlu</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dilakukan</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karena</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dengan</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penguasaan</a:t>
            </a:r>
            <a:r>
              <a:rPr lang="en-ID" cap="none" dirty="0" smtClean="0">
                <a:latin typeface="Arial" panose="020B0604020202020204" pitchFamily="34" charset="0"/>
                <a:cs typeface="Arial" panose="020B0604020202020204" pitchFamily="34" charset="0"/>
              </a:rPr>
              <a:t> </a:t>
            </a:r>
          </a:p>
          <a:p>
            <a:pPr marL="0" indent="0">
              <a:buNone/>
            </a:pPr>
            <a:r>
              <a:rPr lang="en-ID" dirty="0">
                <a:latin typeface="Arial" panose="020B0604020202020204" pitchFamily="34" charset="0"/>
                <a:cs typeface="Arial" panose="020B0604020202020204" pitchFamily="34" charset="0"/>
              </a:rPr>
              <a:t>	</a:t>
            </a:r>
            <a:r>
              <a:rPr lang="en-ID" dirty="0" smtClean="0">
                <a:latin typeface="Arial" panose="020B0604020202020204" pitchFamily="34" charset="0"/>
                <a:cs typeface="Arial" panose="020B0604020202020204" pitchFamily="34" charset="0"/>
              </a:rPr>
              <a:t>	  </a:t>
            </a:r>
            <a:r>
              <a:rPr lang="en-ID" cap="none" dirty="0" smtClean="0">
                <a:latin typeface="Arial" panose="020B0604020202020204" pitchFamily="34" charset="0"/>
                <a:cs typeface="Arial" panose="020B0604020202020204" pitchFamily="34" charset="0"/>
              </a:rPr>
              <a:t>Bahasa</a:t>
            </a:r>
            <a:r>
              <a:rPr lang="en-ID" dirty="0" smtClean="0">
                <a:latin typeface="Arial" panose="020B0604020202020204" pitchFamily="34" charset="0"/>
                <a:cs typeface="Arial" panose="020B0604020202020204" pitchFamily="34" charset="0"/>
              </a:rPr>
              <a:t> </a:t>
            </a:r>
            <a:r>
              <a:rPr lang="en-ID" cap="none" dirty="0" smtClean="0">
                <a:latin typeface="Arial" panose="020B0604020202020204" pitchFamily="34" charset="0"/>
                <a:cs typeface="Arial" panose="020B0604020202020204" pitchFamily="34" charset="0"/>
              </a:rPr>
              <a:t>yang </a:t>
            </a:r>
            <a:r>
              <a:rPr lang="en-ID" cap="none" dirty="0" err="1" smtClean="0">
                <a:latin typeface="Arial" panose="020B0604020202020204" pitchFamily="34" charset="0"/>
                <a:cs typeface="Arial" panose="020B0604020202020204" pitchFamily="34" charset="0"/>
              </a:rPr>
              <a:t>baik</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seorang</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mahasiswa</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dengan</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mudah</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dapat</a:t>
            </a:r>
            <a:r>
              <a:rPr lang="en-ID" cap="none" dirty="0" smtClean="0">
                <a:latin typeface="Arial" panose="020B0604020202020204" pitchFamily="34" charset="0"/>
                <a:cs typeface="Arial" panose="020B0604020202020204" pitchFamily="34" charset="0"/>
              </a:rPr>
              <a:t> </a:t>
            </a:r>
            <a:r>
              <a:rPr lang="en-ID" dirty="0">
                <a:latin typeface="Arial" panose="020B0604020202020204" pitchFamily="34" charset="0"/>
                <a:cs typeface="Arial" panose="020B0604020202020204" pitchFamily="34" charset="0"/>
              </a:rPr>
              <a:t>	</a:t>
            </a:r>
            <a:r>
              <a:rPr lang="en-ID" dirty="0" smtClean="0">
                <a:latin typeface="Arial" panose="020B0604020202020204" pitchFamily="34" charset="0"/>
                <a:cs typeface="Arial" panose="020B0604020202020204" pitchFamily="34" charset="0"/>
              </a:rPr>
              <a:t>	</a:t>
            </a:r>
          </a:p>
          <a:p>
            <a:pPr marL="0" indent="0">
              <a:buNone/>
            </a:pPr>
            <a:r>
              <a:rPr lang="en-ID" cap="none" dirty="0">
                <a:latin typeface="Arial" panose="020B0604020202020204" pitchFamily="34" charset="0"/>
                <a:cs typeface="Arial" panose="020B0604020202020204" pitchFamily="34" charset="0"/>
              </a:rPr>
              <a:t>	</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memahami</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semua</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literatur</a:t>
            </a:r>
            <a:r>
              <a:rPr lang="en-ID" cap="none" dirty="0" smtClean="0">
                <a:latin typeface="Arial" panose="020B0604020202020204" pitchFamily="34" charset="0"/>
                <a:cs typeface="Arial" panose="020B0604020202020204" pitchFamily="34" charset="0"/>
              </a:rPr>
              <a:t> yang </a:t>
            </a:r>
            <a:r>
              <a:rPr lang="en-ID" cap="none" dirty="0" err="1" smtClean="0">
                <a:latin typeface="Arial" panose="020B0604020202020204" pitchFamily="34" charset="0"/>
                <a:cs typeface="Arial" panose="020B0604020202020204" pitchFamily="34" charset="0"/>
              </a:rPr>
              <a:t>diwajibkan</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dan</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dapat</a:t>
            </a:r>
            <a:r>
              <a:rPr lang="en-ID" cap="none" dirty="0" smtClean="0">
                <a:latin typeface="Arial" panose="020B0604020202020204" pitchFamily="34" charset="0"/>
                <a:cs typeface="Arial" panose="020B0604020202020204" pitchFamily="34" charset="0"/>
              </a:rPr>
              <a:t> pula </a:t>
            </a:r>
          </a:p>
          <a:p>
            <a:pPr marL="0" indent="0">
              <a:buNone/>
            </a:pPr>
            <a:r>
              <a:rPr lang="en-ID" dirty="0">
                <a:latin typeface="Arial" panose="020B0604020202020204" pitchFamily="34" charset="0"/>
                <a:cs typeface="Arial" panose="020B0604020202020204" pitchFamily="34" charset="0"/>
              </a:rPr>
              <a:t>	</a:t>
            </a:r>
            <a:r>
              <a:rPr lang="en-ID"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dengan</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lancar</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mengungkapkan</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pikirannya</a:t>
            </a:r>
            <a:r>
              <a:rPr lang="en-ID" cap="none" dirty="0" smtClean="0">
                <a:latin typeface="Arial" panose="020B0604020202020204" pitchFamily="34" charset="0"/>
                <a:cs typeface="Arial" panose="020B0604020202020204" pitchFamily="34" charset="0"/>
              </a:rPr>
              <a:t>.</a:t>
            </a:r>
            <a:endParaRPr lang="en-US"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710629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36"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0" presetClass="entr" presetSubtype="0" decel="10000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1000" fill="hold"/>
                                        <p:tgtEl>
                                          <p:spTgt spid="3">
                                            <p:txEl>
                                              <p:pRg st="4" end="4"/>
                                            </p:txEl>
                                          </p:spTgt>
                                        </p:tgtEl>
                                        <p:attrNameLst>
                                          <p:attrName>ppt_w</p:attrName>
                                        </p:attrNameLst>
                                      </p:cBhvr>
                                      <p:tavLst>
                                        <p:tav tm="0">
                                          <p:val>
                                            <p:strVal val="#ppt_w+.3"/>
                                          </p:val>
                                        </p:tav>
                                        <p:tav tm="100000">
                                          <p:val>
                                            <p:strVal val="#ppt_w"/>
                                          </p:val>
                                        </p:tav>
                                      </p:tavLst>
                                    </p:anim>
                                    <p:anim calcmode="lin" valueType="num">
                                      <p:cBhvr>
                                        <p:cTn id="43"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0" presetClass="entr" presetSubtype="0" decel="10000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p:cTn id="49" dur="1000" fill="hold"/>
                                        <p:tgtEl>
                                          <p:spTgt spid="3">
                                            <p:txEl>
                                              <p:pRg st="5" end="5"/>
                                            </p:txEl>
                                          </p:spTgt>
                                        </p:tgtEl>
                                        <p:attrNameLst>
                                          <p:attrName>ppt_w</p:attrName>
                                        </p:attrNameLst>
                                      </p:cBhvr>
                                      <p:tavLst>
                                        <p:tav tm="0">
                                          <p:val>
                                            <p:strVal val="#ppt_w+.3"/>
                                          </p:val>
                                        </p:tav>
                                        <p:tav tm="100000">
                                          <p:val>
                                            <p:strVal val="#ppt_w"/>
                                          </p:val>
                                        </p:tav>
                                      </p:tavLst>
                                    </p:anim>
                                    <p:anim calcmode="lin" valueType="num">
                                      <p:cBhvr>
                                        <p:cTn id="50"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51" dur="1000"/>
                                        <p:tgtEl>
                                          <p:spTgt spid="3">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0" presetClass="entr" presetSubtype="0" decel="100000" fill="hold"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 calcmode="lin" valueType="num">
                                      <p:cBhvr>
                                        <p:cTn id="56" dur="1000" fill="hold"/>
                                        <p:tgtEl>
                                          <p:spTgt spid="3">
                                            <p:txEl>
                                              <p:pRg st="6" end="6"/>
                                            </p:txEl>
                                          </p:spTgt>
                                        </p:tgtEl>
                                        <p:attrNameLst>
                                          <p:attrName>ppt_w</p:attrName>
                                        </p:attrNameLst>
                                      </p:cBhvr>
                                      <p:tavLst>
                                        <p:tav tm="0">
                                          <p:val>
                                            <p:strVal val="#ppt_w+.3"/>
                                          </p:val>
                                        </p:tav>
                                        <p:tav tm="100000">
                                          <p:val>
                                            <p:strVal val="#ppt_w"/>
                                          </p:val>
                                        </p:tav>
                                      </p:tavLst>
                                    </p:anim>
                                    <p:anim calcmode="lin" valueType="num">
                                      <p:cBhvr>
                                        <p:cTn id="57"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8" dur="1000"/>
                                        <p:tgtEl>
                                          <p:spTgt spid="3">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0" presetClass="entr" presetSubtype="0" decel="100000" fill="hold"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p:cTn id="63" dur="1000" fill="hold"/>
                                        <p:tgtEl>
                                          <p:spTgt spid="3">
                                            <p:txEl>
                                              <p:pRg st="7" end="7"/>
                                            </p:txEl>
                                          </p:spTgt>
                                        </p:tgtEl>
                                        <p:attrNameLst>
                                          <p:attrName>ppt_w</p:attrName>
                                        </p:attrNameLst>
                                      </p:cBhvr>
                                      <p:tavLst>
                                        <p:tav tm="0">
                                          <p:val>
                                            <p:strVal val="#ppt_w+.3"/>
                                          </p:val>
                                        </p:tav>
                                        <p:tav tm="100000">
                                          <p:val>
                                            <p:strVal val="#ppt_w"/>
                                          </p:val>
                                        </p:tav>
                                      </p:tavLst>
                                    </p:anim>
                                    <p:anim calcmode="lin" valueType="num">
                                      <p:cBhvr>
                                        <p:cTn id="64"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5"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293910"/>
            <a:ext cx="10396882" cy="1151965"/>
          </a:xfrm>
        </p:spPr>
        <p:txBody>
          <a:bodyPr/>
          <a:lstStyle/>
          <a:p>
            <a:r>
              <a:rPr lang="en-ID" dirty="0" err="1" smtClean="0"/>
              <a:t>Samakah</a:t>
            </a:r>
            <a:r>
              <a:rPr lang="en-ID" dirty="0" smtClean="0"/>
              <a:t> </a:t>
            </a:r>
            <a:r>
              <a:rPr lang="en-ID" dirty="0" err="1" smtClean="0"/>
              <a:t>tema</a:t>
            </a:r>
            <a:r>
              <a:rPr lang="en-ID" dirty="0" smtClean="0"/>
              <a:t> </a:t>
            </a:r>
            <a:r>
              <a:rPr lang="en-ID" dirty="0" err="1" smtClean="0"/>
              <a:t>dan</a:t>
            </a:r>
            <a:r>
              <a:rPr lang="en-ID" dirty="0" smtClean="0"/>
              <a:t> </a:t>
            </a:r>
            <a:r>
              <a:rPr lang="en-ID" dirty="0" err="1" smtClean="0"/>
              <a:t>topik</a:t>
            </a:r>
            <a:r>
              <a:rPr lang="en-ID" dirty="0" smtClean="0"/>
              <a:t>?</a:t>
            </a:r>
            <a:endParaRPr lang="en-US" dirty="0"/>
          </a:p>
        </p:txBody>
      </p:sp>
      <p:sp>
        <p:nvSpPr>
          <p:cNvPr id="3" name="Content Placeholder 2"/>
          <p:cNvSpPr>
            <a:spLocks noGrp="1"/>
          </p:cNvSpPr>
          <p:nvPr>
            <p:ph sz="quarter" idx="4294967295"/>
          </p:nvPr>
        </p:nvSpPr>
        <p:spPr>
          <a:xfrm>
            <a:off x="685800" y="1981459"/>
            <a:ext cx="10394707" cy="3928710"/>
          </a:xfrm>
        </p:spPr>
        <p:txBody>
          <a:bodyPr>
            <a:normAutofit lnSpcReduction="10000"/>
          </a:bodyPr>
          <a:lstStyle/>
          <a:p>
            <a:r>
              <a:rPr lang="en-ID" cap="none" dirty="0" err="1" smtClean="0">
                <a:latin typeface="Arial" panose="020B0604020202020204" pitchFamily="34" charset="0"/>
                <a:cs typeface="Arial" panose="020B0604020202020204" pitchFamily="34" charset="0"/>
              </a:rPr>
              <a:t>Tema</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berasal</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dari</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bahasa</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Yunani</a:t>
            </a:r>
            <a:r>
              <a:rPr lang="en-ID" cap="none" dirty="0" smtClean="0">
                <a:latin typeface="Arial" panose="020B0604020202020204" pitchFamily="34" charset="0"/>
                <a:cs typeface="Arial" panose="020B0604020202020204" pitchFamily="34" charset="0"/>
              </a:rPr>
              <a:t> </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i="1" cap="none" dirty="0" err="1" smtClean="0">
                <a:latin typeface="Arial" panose="020B0604020202020204" pitchFamily="34" charset="0"/>
                <a:cs typeface="Arial" panose="020B0604020202020204" pitchFamily="34" charset="0"/>
                <a:sym typeface="Wingdings" panose="05000000000000000000" pitchFamily="2" charset="2"/>
              </a:rPr>
              <a:t>tithenai</a:t>
            </a:r>
            <a:r>
              <a:rPr lang="en-ID" i="1" cap="none" dirty="0" smtClean="0">
                <a:latin typeface="Arial" panose="020B0604020202020204" pitchFamily="34" charset="0"/>
                <a:cs typeface="Arial" panose="020B0604020202020204" pitchFamily="34" charset="0"/>
                <a:sym typeface="Wingdings" panose="05000000000000000000" pitchFamily="2" charset="2"/>
              </a:rPr>
              <a:t>  </a:t>
            </a:r>
            <a:r>
              <a:rPr lang="en-ID" cap="none" dirty="0" err="1" smtClean="0">
                <a:latin typeface="Arial" panose="020B0604020202020204" pitchFamily="34" charset="0"/>
                <a:cs typeface="Arial" panose="020B0604020202020204" pitchFamily="34" charset="0"/>
                <a:sym typeface="Wingdings" panose="05000000000000000000" pitchFamily="2" charset="2"/>
              </a:rPr>
              <a:t>Menempatkan</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atau</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meletakkan</a:t>
            </a:r>
            <a:r>
              <a:rPr lang="en-ID" cap="none" dirty="0" smtClean="0">
                <a:latin typeface="Arial" panose="020B0604020202020204" pitchFamily="34" charset="0"/>
                <a:cs typeface="Arial" panose="020B0604020202020204" pitchFamily="34" charset="0"/>
                <a:sym typeface="Wingdings" panose="05000000000000000000" pitchFamily="2" charset="2"/>
              </a:rPr>
              <a:t>.</a:t>
            </a:r>
          </a:p>
          <a:p>
            <a:r>
              <a:rPr lang="en-ID" cap="none" dirty="0" err="1" smtClean="0">
                <a:latin typeface="Arial" panose="020B0604020202020204" pitchFamily="34" charset="0"/>
                <a:cs typeface="Arial" panose="020B0604020202020204" pitchFamily="34" charset="0"/>
                <a:sym typeface="Wingdings" panose="05000000000000000000" pitchFamily="2" charset="2"/>
              </a:rPr>
              <a:t>Tema</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adalah</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sesuatu</a:t>
            </a:r>
            <a:r>
              <a:rPr lang="en-ID" cap="none" dirty="0" smtClean="0">
                <a:latin typeface="Arial" panose="020B0604020202020204" pitchFamily="34" charset="0"/>
                <a:cs typeface="Arial" panose="020B0604020202020204" pitchFamily="34" charset="0"/>
                <a:sym typeface="Wingdings" panose="05000000000000000000" pitchFamily="2" charset="2"/>
              </a:rPr>
              <a:t> yang </a:t>
            </a:r>
            <a:r>
              <a:rPr lang="en-ID" cap="none" dirty="0" err="1" smtClean="0">
                <a:latin typeface="Arial" panose="020B0604020202020204" pitchFamily="34" charset="0"/>
                <a:cs typeface="Arial" panose="020B0604020202020204" pitchFamily="34" charset="0"/>
                <a:sym typeface="Wingdings" panose="05000000000000000000" pitchFamily="2" charset="2"/>
              </a:rPr>
              <a:t>telah</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diuraikan</a:t>
            </a:r>
            <a:r>
              <a:rPr lang="en-ID" cap="none" dirty="0" smtClean="0">
                <a:latin typeface="Arial" panose="020B0604020202020204" pitchFamily="34" charset="0"/>
                <a:cs typeface="Arial" panose="020B0604020202020204" pitchFamily="34" charset="0"/>
                <a:sym typeface="Wingdings" panose="05000000000000000000" pitchFamily="2" charset="2"/>
              </a:rPr>
              <a:t>.</a:t>
            </a:r>
          </a:p>
          <a:p>
            <a:r>
              <a:rPr lang="en-ID" cap="none" dirty="0" err="1" smtClean="0">
                <a:latin typeface="Arial" panose="020B0604020202020204" pitchFamily="34" charset="0"/>
                <a:cs typeface="Arial" panose="020B0604020202020204" pitchFamily="34" charset="0"/>
                <a:sym typeface="Wingdings" panose="05000000000000000000" pitchFamily="2" charset="2"/>
              </a:rPr>
              <a:t>Topik</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berasal</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dari</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bahasa</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Yunani</a:t>
            </a:r>
            <a:r>
              <a:rPr lang="en-ID" cap="none" dirty="0" smtClean="0">
                <a:latin typeface="Arial" panose="020B0604020202020204" pitchFamily="34" charset="0"/>
                <a:cs typeface="Arial" panose="020B0604020202020204" pitchFamily="34" charset="0"/>
                <a:sym typeface="Wingdings" panose="05000000000000000000" pitchFamily="2" charset="2"/>
              </a:rPr>
              <a:t>  </a:t>
            </a:r>
            <a:r>
              <a:rPr lang="en-ID" i="1" cap="none" dirty="0" err="1" smtClean="0">
                <a:latin typeface="Arial" panose="020B0604020202020204" pitchFamily="34" charset="0"/>
                <a:cs typeface="Arial" panose="020B0604020202020204" pitchFamily="34" charset="0"/>
                <a:sym typeface="Wingdings" panose="05000000000000000000" pitchFamily="2" charset="2"/>
              </a:rPr>
              <a:t>Topoi</a:t>
            </a:r>
            <a:r>
              <a:rPr lang="en-ID" i="1"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tempat</a:t>
            </a:r>
            <a:r>
              <a:rPr lang="en-ID" cap="none" dirty="0" smtClean="0">
                <a:latin typeface="Arial" panose="020B0604020202020204" pitchFamily="34" charset="0"/>
                <a:cs typeface="Arial" panose="020B0604020202020204" pitchFamily="34" charset="0"/>
                <a:sym typeface="Wingdings" panose="05000000000000000000" pitchFamily="2" charset="2"/>
              </a:rPr>
              <a:t>.</a:t>
            </a:r>
          </a:p>
          <a:p>
            <a:r>
              <a:rPr lang="en-ID" cap="none" dirty="0" err="1" smtClean="0">
                <a:latin typeface="Arial" panose="020B0604020202020204" pitchFamily="34" charset="0"/>
                <a:cs typeface="Arial" panose="020B0604020202020204" pitchFamily="34" charset="0"/>
                <a:sym typeface="Wingdings" panose="05000000000000000000" pitchFamily="2" charset="2"/>
              </a:rPr>
              <a:t>Definisi</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tema</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a:latin typeface="Arial" panose="020B0604020202020204" pitchFamily="34" charset="0"/>
                <a:cs typeface="Arial" panose="020B0604020202020204" pitchFamily="34" charset="0"/>
                <a:sym typeface="Wingdings" panose="05000000000000000000" pitchFamily="2" charset="2"/>
              </a:rPr>
              <a:t>K</a:t>
            </a:r>
            <a:r>
              <a:rPr lang="en-ID" cap="none" dirty="0" err="1" smtClean="0">
                <a:latin typeface="Arial" panose="020B0604020202020204" pitchFamily="34" charset="0"/>
                <a:cs typeface="Arial" panose="020B0604020202020204" pitchFamily="34" charset="0"/>
                <a:sym typeface="Wingdings" panose="05000000000000000000" pitchFamily="2" charset="2"/>
              </a:rPr>
              <a:t>arangan</a:t>
            </a:r>
            <a:r>
              <a:rPr lang="en-ID" cap="none" dirty="0" smtClean="0">
                <a:latin typeface="Arial" panose="020B0604020202020204" pitchFamily="34" charset="0"/>
                <a:cs typeface="Arial" panose="020B0604020202020204" pitchFamily="34" charset="0"/>
                <a:sym typeface="Wingdings" panose="05000000000000000000" pitchFamily="2" charset="2"/>
              </a:rPr>
              <a:t> yang </a:t>
            </a:r>
            <a:r>
              <a:rPr lang="en-ID" cap="none" dirty="0" err="1">
                <a:latin typeface="Arial" panose="020B0604020202020204" pitchFamily="34" charset="0"/>
                <a:cs typeface="Arial" panose="020B0604020202020204" pitchFamily="34" charset="0"/>
                <a:sym typeface="Wingdings" panose="05000000000000000000" pitchFamily="2" charset="2"/>
              </a:rPr>
              <a:t>T</a:t>
            </a:r>
            <a:r>
              <a:rPr lang="en-ID" cap="none" dirty="0" err="1" smtClean="0">
                <a:latin typeface="Arial" panose="020B0604020202020204" pitchFamily="34" charset="0"/>
                <a:cs typeface="Arial" panose="020B0604020202020204" pitchFamily="34" charset="0"/>
                <a:sym typeface="Wingdings" panose="05000000000000000000" pitchFamily="2" charset="2"/>
              </a:rPr>
              <a:t>elah</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a:latin typeface="Arial" panose="020B0604020202020204" pitchFamily="34" charset="0"/>
                <a:cs typeface="Arial" panose="020B0604020202020204" pitchFamily="34" charset="0"/>
                <a:sym typeface="Wingdings" panose="05000000000000000000" pitchFamily="2" charset="2"/>
              </a:rPr>
              <a:t>S</a:t>
            </a:r>
            <a:r>
              <a:rPr lang="en-ID" cap="none" dirty="0" err="1" smtClean="0">
                <a:latin typeface="Arial" panose="020B0604020202020204" pitchFamily="34" charset="0"/>
                <a:cs typeface="Arial" panose="020B0604020202020204" pitchFamily="34" charset="0"/>
                <a:sym typeface="Wingdings" panose="05000000000000000000" pitchFamily="2" charset="2"/>
              </a:rPr>
              <a:t>elesai</a:t>
            </a:r>
            <a:r>
              <a:rPr lang="en-ID" cap="none" dirty="0" smtClean="0">
                <a:latin typeface="Arial" panose="020B0604020202020204" pitchFamily="34" charset="0"/>
                <a:cs typeface="Arial" panose="020B0604020202020204" pitchFamily="34" charset="0"/>
                <a:sym typeface="Wingdings" panose="05000000000000000000" pitchFamily="2" charset="2"/>
              </a:rPr>
              <a:t> 	</a:t>
            </a:r>
          </a:p>
          <a:p>
            <a:pPr marL="0" indent="0">
              <a:buNone/>
            </a:pPr>
            <a:r>
              <a:rPr lang="en-ID" cap="none" dirty="0">
                <a:latin typeface="Arial" panose="020B0604020202020204" pitchFamily="34" charset="0"/>
                <a:cs typeface="Arial" panose="020B0604020202020204" pitchFamily="34" charset="0"/>
                <a:sym typeface="Wingdings" panose="05000000000000000000" pitchFamily="2" charset="2"/>
              </a:rPr>
              <a:t>	</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suatu</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amanat</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utama</a:t>
            </a:r>
            <a:r>
              <a:rPr lang="en-ID" cap="none" dirty="0" smtClean="0">
                <a:latin typeface="Arial" panose="020B0604020202020204" pitchFamily="34" charset="0"/>
                <a:cs typeface="Arial" panose="020B0604020202020204" pitchFamily="34" charset="0"/>
                <a:sym typeface="Wingdings" panose="05000000000000000000" pitchFamily="2" charset="2"/>
              </a:rPr>
              <a:t> yang </a:t>
            </a:r>
            <a:r>
              <a:rPr lang="en-ID" cap="none" dirty="0" err="1" smtClean="0">
                <a:latin typeface="Arial" panose="020B0604020202020204" pitchFamily="34" charset="0"/>
                <a:cs typeface="Arial" panose="020B0604020202020204" pitchFamily="34" charset="0"/>
                <a:sym typeface="Wingdings" panose="05000000000000000000" pitchFamily="2" charset="2"/>
              </a:rPr>
              <a:t>disampaikan</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penulis</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melalui</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karangannya</a:t>
            </a:r>
            <a:r>
              <a:rPr lang="en-ID" cap="none" dirty="0" smtClean="0">
                <a:latin typeface="Arial" panose="020B0604020202020204" pitchFamily="34" charset="0"/>
                <a:cs typeface="Arial" panose="020B0604020202020204" pitchFamily="34" charset="0"/>
                <a:sym typeface="Wingdings" panose="05000000000000000000" pitchFamily="2" charset="2"/>
              </a:rPr>
              <a:t>.</a:t>
            </a:r>
          </a:p>
          <a:p>
            <a:pPr marL="0" indent="0">
              <a:buNone/>
            </a:pPr>
            <a:r>
              <a:rPr lang="en-ID" cap="none" dirty="0">
                <a:latin typeface="Arial" panose="020B0604020202020204" pitchFamily="34" charset="0"/>
                <a:cs typeface="Arial" panose="020B0604020202020204" pitchFamily="34" charset="0"/>
                <a:sym typeface="Wingdings" panose="05000000000000000000" pitchFamily="2" charset="2"/>
              </a:rPr>
              <a:t>	</a:t>
            </a:r>
            <a:r>
              <a:rPr lang="en-ID" cap="none" dirty="0" smtClean="0">
                <a:latin typeface="Arial" panose="020B0604020202020204" pitchFamily="34" charset="0"/>
                <a:cs typeface="Arial" panose="020B0604020202020204" pitchFamily="34" charset="0"/>
                <a:sym typeface="Wingdings" panose="05000000000000000000" pitchFamily="2" charset="2"/>
              </a:rPr>
              <a:t>		Proses </a:t>
            </a:r>
            <a:r>
              <a:rPr lang="en-ID" cap="none" dirty="0" err="1" smtClean="0">
                <a:latin typeface="Arial" panose="020B0604020202020204" pitchFamily="34" charset="0"/>
                <a:cs typeface="Arial" panose="020B0604020202020204" pitchFamily="34" charset="0"/>
                <a:sym typeface="Wingdings" panose="05000000000000000000" pitchFamily="2" charset="2"/>
              </a:rPr>
              <a:t>Penyusunan</a:t>
            </a:r>
            <a:r>
              <a:rPr lang="en-ID" cap="none" dirty="0" smtClean="0">
                <a:latin typeface="Arial" panose="020B0604020202020204" pitchFamily="34" charset="0"/>
                <a:cs typeface="Arial" panose="020B0604020202020204" pitchFamily="34" charset="0"/>
                <a:sym typeface="Wingdings" panose="05000000000000000000" pitchFamily="2" charset="2"/>
              </a:rPr>
              <a:t> </a:t>
            </a:r>
          </a:p>
          <a:p>
            <a:pPr marL="0" indent="0">
              <a:buNone/>
            </a:pPr>
            <a:r>
              <a:rPr lang="en-ID" cap="none" dirty="0">
                <a:latin typeface="Arial" panose="020B0604020202020204" pitchFamily="34" charset="0"/>
                <a:cs typeface="Arial" panose="020B0604020202020204" pitchFamily="34" charset="0"/>
                <a:sym typeface="Wingdings" panose="05000000000000000000" pitchFamily="2" charset="2"/>
              </a:rPr>
              <a:t>	</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pengarang</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harus</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menentukan</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topik</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dan</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tujuan</a:t>
            </a:r>
            <a:endParaRPr lang="en-ID" cap="none" dirty="0" smtClean="0">
              <a:latin typeface="Arial" panose="020B0604020202020204" pitchFamily="34" charset="0"/>
              <a:cs typeface="Arial" panose="020B0604020202020204" pitchFamily="34" charset="0"/>
              <a:sym typeface="Wingdings" panose="05000000000000000000" pitchFamily="2" charset="2"/>
            </a:endParaRPr>
          </a:p>
          <a:p>
            <a:r>
              <a:rPr lang="en-ID" cap="none" dirty="0" err="1" smtClean="0">
                <a:latin typeface="Arial" panose="020B0604020202020204" pitchFamily="34" charset="0"/>
                <a:cs typeface="Arial" panose="020B0604020202020204" pitchFamily="34" charset="0"/>
                <a:sym typeface="Wingdings" panose="05000000000000000000" pitchFamily="2" charset="2"/>
              </a:rPr>
              <a:t>Jadi</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topik</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adalah</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tema</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dari</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suatu</a:t>
            </a:r>
            <a:r>
              <a:rPr lang="en-ID" cap="none" dirty="0" smtClean="0">
                <a:latin typeface="Arial" panose="020B0604020202020204" pitchFamily="34" charset="0"/>
                <a:cs typeface="Arial" panose="020B0604020202020204" pitchFamily="34" charset="0"/>
                <a:sym typeface="Wingdings" panose="05000000000000000000" pitchFamily="2" charset="2"/>
              </a:rPr>
              <a:t> </a:t>
            </a:r>
            <a:r>
              <a:rPr lang="en-ID" cap="none" dirty="0" err="1" smtClean="0">
                <a:latin typeface="Arial" panose="020B0604020202020204" pitchFamily="34" charset="0"/>
                <a:cs typeface="Arial" panose="020B0604020202020204" pitchFamily="34" charset="0"/>
                <a:sym typeface="Wingdings" panose="05000000000000000000" pitchFamily="2" charset="2"/>
              </a:rPr>
              <a:t>alinea</a:t>
            </a:r>
            <a:r>
              <a:rPr lang="en-ID" cap="none" dirty="0" smtClean="0">
                <a:latin typeface="Arial" panose="020B0604020202020204" pitchFamily="34" charset="0"/>
                <a:cs typeface="Arial" panose="020B0604020202020204" pitchFamily="34" charset="0"/>
                <a:sym typeface="Wingdings" panose="05000000000000000000" pitchFamily="2" charset="2"/>
              </a:rPr>
              <a:t>.</a:t>
            </a:r>
          </a:p>
          <a:p>
            <a:pPr marL="0" indent="0">
              <a:buNone/>
            </a:pPr>
            <a:endParaRPr lang="en-ID" cap="none" dirty="0" smtClean="0">
              <a:latin typeface="Arial" panose="020B0604020202020204" pitchFamily="34" charset="0"/>
              <a:cs typeface="Arial" panose="020B0604020202020204" pitchFamily="34" charset="0"/>
              <a:sym typeface="Wingdings" panose="05000000000000000000" pitchFamily="2" charset="2"/>
            </a:endParaRPr>
          </a:p>
          <a:p>
            <a:endParaRPr lang="en-US" cap="none" dirty="0"/>
          </a:p>
        </p:txBody>
      </p:sp>
      <p:grpSp>
        <p:nvGrpSpPr>
          <p:cNvPr id="6" name="Group 5"/>
          <p:cNvGrpSpPr/>
          <p:nvPr/>
        </p:nvGrpSpPr>
        <p:grpSpPr>
          <a:xfrm>
            <a:off x="2547257" y="3526976"/>
            <a:ext cx="901337" cy="1136464"/>
            <a:chOff x="2547257" y="3108964"/>
            <a:chExt cx="901337" cy="1136464"/>
          </a:xfrm>
        </p:grpSpPr>
        <p:cxnSp>
          <p:nvCxnSpPr>
            <p:cNvPr id="5" name="Straight Arrow Connector 4"/>
            <p:cNvCxnSpPr/>
            <p:nvPr/>
          </p:nvCxnSpPr>
          <p:spPr>
            <a:xfrm>
              <a:off x="2547257" y="3108964"/>
              <a:ext cx="849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547257" y="3108964"/>
              <a:ext cx="901337" cy="11364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3376464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15"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5" fill="hold">
                      <p:stCondLst>
                        <p:cond delay="indefinite"/>
                      </p:stCondLst>
                      <p:childTnLst>
                        <p:par>
                          <p:cTn id="26" fill="hold">
                            <p:stCondLst>
                              <p:cond delay="0"/>
                            </p:stCondLst>
                            <p:childTnLst>
                              <p:par>
                                <p:cTn id="27" presetID="30"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800" decel="100000"/>
                                        <p:tgtEl>
                                          <p:spTgt spid="3">
                                            <p:txEl>
                                              <p:pRg st="2" end="2"/>
                                            </p:txEl>
                                          </p:spTgt>
                                        </p:tgtEl>
                                      </p:cBhvr>
                                    </p:animEffect>
                                    <p:anim calcmode="lin" valueType="num">
                                      <p:cBhvr>
                                        <p:cTn id="30"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31"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2"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3"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4"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50" presetClass="entr" presetSubtype="0" decel="100000"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p:cTn id="39" dur="1000" fill="hold"/>
                                        <p:tgtEl>
                                          <p:spTgt spid="6"/>
                                        </p:tgtEl>
                                        <p:attrNameLst>
                                          <p:attrName>ppt_w</p:attrName>
                                        </p:attrNameLst>
                                      </p:cBhvr>
                                      <p:tavLst>
                                        <p:tav tm="0">
                                          <p:val>
                                            <p:strVal val="#ppt_w+.3"/>
                                          </p:val>
                                        </p:tav>
                                        <p:tav tm="100000">
                                          <p:val>
                                            <p:strVal val="#ppt_w"/>
                                          </p:val>
                                        </p:tav>
                                      </p:tavLst>
                                    </p:anim>
                                    <p:anim calcmode="lin" valueType="num">
                                      <p:cBhvr>
                                        <p:cTn id="40" dur="1000" fill="hold"/>
                                        <p:tgtEl>
                                          <p:spTgt spid="6"/>
                                        </p:tgtEl>
                                        <p:attrNameLst>
                                          <p:attrName>ppt_h</p:attrName>
                                        </p:attrNameLst>
                                      </p:cBhvr>
                                      <p:tavLst>
                                        <p:tav tm="0">
                                          <p:val>
                                            <p:strVal val="#ppt_h"/>
                                          </p:val>
                                        </p:tav>
                                        <p:tav tm="100000">
                                          <p:val>
                                            <p:strVal val="#ppt_h"/>
                                          </p:val>
                                        </p:tav>
                                      </p:tavLst>
                                    </p:anim>
                                    <p:animEffect transition="in" filter="fade">
                                      <p:cBhvr>
                                        <p:cTn id="41" dur="10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19" presetClass="entr" presetSubtype="10" fill="hold" nodeType="click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 calcmode="lin" valueType="num">
                                      <p:cBhvr>
                                        <p:cTn id="46" dur="5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47" dur="5000" fill="hold"/>
                                        <p:tgtEl>
                                          <p:spTgt spid="3">
                                            <p:txEl>
                                              <p:pRg st="3" end="3"/>
                                            </p:txEl>
                                          </p:spTgt>
                                        </p:tgtEl>
                                        <p:attrNameLst>
                                          <p:attrName>ppt_h</p:attrName>
                                        </p:attrNameLst>
                                      </p:cBhvr>
                                      <p:tavLst>
                                        <p:tav tm="0">
                                          <p:val>
                                            <p:strVal val="#ppt_h"/>
                                          </p:val>
                                        </p:tav>
                                        <p:tav tm="100000">
                                          <p:val>
                                            <p:strVal val="#ppt_h"/>
                                          </p:val>
                                        </p:tav>
                                      </p:tavLst>
                                    </p:anim>
                                  </p:childTnLst>
                                </p:cTn>
                              </p:par>
                              <p:par>
                                <p:cTn id="48" presetID="19" presetClass="entr" presetSubtype="10" fill="hold" nodeType="with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 calcmode="lin" valueType="num">
                                      <p:cBhvr>
                                        <p:cTn id="50" dur="5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51" dur="5000" fill="hold"/>
                                        <p:tgtEl>
                                          <p:spTgt spid="3">
                                            <p:txEl>
                                              <p:pRg st="4" end="4"/>
                                            </p:txEl>
                                          </p:spTgt>
                                        </p:tgtEl>
                                        <p:attrNameLst>
                                          <p:attrName>ppt_h</p:attrName>
                                        </p:attrNameLst>
                                      </p:cBhvr>
                                      <p:tavLst>
                                        <p:tav tm="0">
                                          <p:val>
                                            <p:strVal val="#ppt_h"/>
                                          </p:val>
                                        </p:tav>
                                        <p:tav tm="100000">
                                          <p:val>
                                            <p:strVal val="#ppt_h"/>
                                          </p:val>
                                        </p:tav>
                                      </p:tavLst>
                                    </p:anim>
                                  </p:childTnLst>
                                </p:cTn>
                              </p:par>
                              <p:par>
                                <p:cTn id="52" presetID="19" presetClass="entr" presetSubtype="10" fill="hold" nodeType="with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 calcmode="lin" valueType="num">
                                      <p:cBhvr>
                                        <p:cTn id="54" dur="5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55" dur="5000" fill="hold"/>
                                        <p:tgtEl>
                                          <p:spTgt spid="3">
                                            <p:txEl>
                                              <p:pRg st="5" end="5"/>
                                            </p:txEl>
                                          </p:spTgt>
                                        </p:tgtEl>
                                        <p:attrNameLst>
                                          <p:attrName>ppt_h</p:attrName>
                                        </p:attrNameLst>
                                      </p:cBhvr>
                                      <p:tavLst>
                                        <p:tav tm="0">
                                          <p:val>
                                            <p:strVal val="#ppt_h"/>
                                          </p:val>
                                        </p:tav>
                                        <p:tav tm="100000">
                                          <p:val>
                                            <p:strVal val="#ppt_h"/>
                                          </p:val>
                                        </p:tav>
                                      </p:tavLst>
                                    </p:anim>
                                  </p:childTnLst>
                                </p:cTn>
                              </p:par>
                              <p:par>
                                <p:cTn id="56" presetID="19" presetClass="entr" presetSubtype="10" fill="hold" nodeType="withEffect">
                                  <p:stCondLst>
                                    <p:cond delay="0"/>
                                  </p:stCondLst>
                                  <p:childTnLst>
                                    <p:set>
                                      <p:cBhvr>
                                        <p:cTn id="57" dur="1" fill="hold">
                                          <p:stCondLst>
                                            <p:cond delay="0"/>
                                          </p:stCondLst>
                                        </p:cTn>
                                        <p:tgtEl>
                                          <p:spTgt spid="3">
                                            <p:txEl>
                                              <p:pRg st="6" end="6"/>
                                            </p:txEl>
                                          </p:spTgt>
                                        </p:tgtEl>
                                        <p:attrNameLst>
                                          <p:attrName>style.visibility</p:attrName>
                                        </p:attrNameLst>
                                      </p:cBhvr>
                                      <p:to>
                                        <p:strVal val="visible"/>
                                      </p:to>
                                    </p:set>
                                    <p:anim calcmode="lin" valueType="num">
                                      <p:cBhvr>
                                        <p:cTn id="58" dur="5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59" dur="5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nodeType="clickEffect">
                                  <p:stCondLst>
                                    <p:cond delay="0"/>
                                  </p:stCondLst>
                                  <p:childTnLst>
                                    <p:set>
                                      <p:cBhvr>
                                        <p:cTn id="63" dur="1" fill="hold">
                                          <p:stCondLst>
                                            <p:cond delay="0"/>
                                          </p:stCondLst>
                                        </p:cTn>
                                        <p:tgtEl>
                                          <p:spTgt spid="3">
                                            <p:txEl>
                                              <p:pRg st="7" end="7"/>
                                            </p:txEl>
                                          </p:spTgt>
                                        </p:tgtEl>
                                        <p:attrNameLst>
                                          <p:attrName>style.visibility</p:attrName>
                                        </p:attrNameLst>
                                      </p:cBhvr>
                                      <p:to>
                                        <p:strVal val="visible"/>
                                      </p:to>
                                    </p:set>
                                    <p:animEffect transition="in" filter="fade">
                                      <p:cBhvr>
                                        <p:cTn id="64" dur="1000"/>
                                        <p:tgtEl>
                                          <p:spTgt spid="3">
                                            <p:txEl>
                                              <p:pRg st="7" end="7"/>
                                            </p:txEl>
                                          </p:spTgt>
                                        </p:tgtEl>
                                      </p:cBhvr>
                                    </p:animEffect>
                                    <p:anim calcmode="lin" valueType="num">
                                      <p:cBhvr>
                                        <p:cTn id="6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137158"/>
            <a:ext cx="10396882" cy="1151965"/>
          </a:xfrm>
        </p:spPr>
        <p:txBody>
          <a:bodyPr/>
          <a:lstStyle/>
          <a:p>
            <a:r>
              <a:rPr lang="en-ID" dirty="0" err="1" smtClean="0"/>
              <a:t>topik</a:t>
            </a:r>
            <a:endParaRPr lang="en-US" dirty="0"/>
          </a:p>
        </p:txBody>
      </p:sp>
      <p:sp>
        <p:nvSpPr>
          <p:cNvPr id="3" name="Content Placeholder 2"/>
          <p:cNvSpPr>
            <a:spLocks noGrp="1"/>
          </p:cNvSpPr>
          <p:nvPr>
            <p:ph sz="quarter" idx="4294967295"/>
          </p:nvPr>
        </p:nvSpPr>
        <p:spPr>
          <a:xfrm>
            <a:off x="685800" y="1175658"/>
            <a:ext cx="10394707" cy="4198928"/>
          </a:xfrm>
        </p:spPr>
        <p:txBody>
          <a:bodyPr/>
          <a:lstStyle/>
          <a:p>
            <a:r>
              <a:rPr lang="en-ID" cap="none" dirty="0" err="1" smtClean="0">
                <a:latin typeface="Arial" panose="020B0604020202020204" pitchFamily="34" charset="0"/>
                <a:cs typeface="Arial" panose="020B0604020202020204" pitchFamily="34" charset="0"/>
              </a:rPr>
              <a:t>Persempitlah</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pokok-pokok</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berikut</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menjadi</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topik</a:t>
            </a:r>
            <a:r>
              <a:rPr lang="en-ID" cap="none" dirty="0" smtClean="0">
                <a:latin typeface="Arial" panose="020B0604020202020204" pitchFamily="34" charset="0"/>
                <a:cs typeface="Arial" panose="020B0604020202020204" pitchFamily="34" charset="0"/>
              </a:rPr>
              <a:t> yang </a:t>
            </a:r>
            <a:r>
              <a:rPr lang="en-ID" cap="none" dirty="0" err="1" smtClean="0">
                <a:latin typeface="Arial" panose="020B0604020202020204" pitchFamily="34" charset="0"/>
                <a:cs typeface="Arial" panose="020B0604020202020204" pitchFamily="34" charset="0"/>
              </a:rPr>
              <a:t>khusus</a:t>
            </a:r>
            <a:endParaRPr lang="en-ID" cap="none" dirty="0" smtClean="0">
              <a:latin typeface="Arial" panose="020B0604020202020204" pitchFamily="34" charset="0"/>
              <a:cs typeface="Arial" panose="020B0604020202020204" pitchFamily="34" charset="0"/>
            </a:endParaRPr>
          </a:p>
          <a:p>
            <a:pPr marL="0" indent="0">
              <a:buNone/>
            </a:pPr>
            <a:r>
              <a:rPr lang="en-ID" cap="none" dirty="0">
                <a:latin typeface="Arial" panose="020B0604020202020204" pitchFamily="34" charset="0"/>
                <a:cs typeface="Arial" panose="020B0604020202020204" pitchFamily="34" charset="0"/>
              </a:rPr>
              <a:t>	</a:t>
            </a:r>
            <a:r>
              <a:rPr lang="en-ID" cap="none" dirty="0" smtClean="0">
                <a:latin typeface="Arial" panose="020B0604020202020204" pitchFamily="34" charset="0"/>
                <a:cs typeface="Arial" panose="020B0604020202020204" pitchFamily="34" charset="0"/>
              </a:rPr>
              <a:t>1. Tanah </a:t>
            </a:r>
            <a:r>
              <a:rPr lang="en-ID" cap="none" dirty="0" err="1" smtClean="0">
                <a:latin typeface="Arial" panose="020B0604020202020204" pitchFamily="34" charset="0"/>
                <a:cs typeface="Arial" panose="020B0604020202020204" pitchFamily="34" charset="0"/>
              </a:rPr>
              <a:t>airku</a:t>
            </a:r>
            <a:r>
              <a:rPr lang="en-ID" cap="none" dirty="0" smtClean="0">
                <a:latin typeface="Arial" panose="020B0604020202020204" pitchFamily="34" charset="0"/>
                <a:cs typeface="Arial" panose="020B0604020202020204" pitchFamily="34" charset="0"/>
              </a:rPr>
              <a:t> Indonesia</a:t>
            </a:r>
          </a:p>
          <a:p>
            <a:pPr marL="0" indent="0">
              <a:buNone/>
            </a:pPr>
            <a:r>
              <a:rPr lang="en-ID" cap="none" dirty="0">
                <a:latin typeface="Arial" panose="020B0604020202020204" pitchFamily="34" charset="0"/>
                <a:cs typeface="Arial" panose="020B0604020202020204" pitchFamily="34" charset="0"/>
              </a:rPr>
              <a:t>	</a:t>
            </a:r>
            <a:r>
              <a:rPr lang="en-ID" cap="none" dirty="0" smtClean="0">
                <a:latin typeface="Arial" panose="020B0604020202020204" pitchFamily="34" charset="0"/>
                <a:cs typeface="Arial" panose="020B0604020202020204" pitchFamily="34" charset="0"/>
              </a:rPr>
              <a:t>2. </a:t>
            </a:r>
            <a:r>
              <a:rPr lang="en-ID" cap="none" dirty="0" err="1" smtClean="0">
                <a:latin typeface="Arial" panose="020B0604020202020204" pitchFamily="34" charset="0"/>
                <a:cs typeface="Arial" panose="020B0604020202020204" pitchFamily="34" charset="0"/>
              </a:rPr>
              <a:t>Memperbaiki</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ekonomi</a:t>
            </a:r>
            <a:r>
              <a:rPr lang="en-ID" cap="none" dirty="0" smtClean="0">
                <a:latin typeface="Arial" panose="020B0604020202020204" pitchFamily="34" charset="0"/>
                <a:cs typeface="Arial" panose="020B0604020202020204" pitchFamily="34" charset="0"/>
              </a:rPr>
              <a:t> </a:t>
            </a:r>
          </a:p>
          <a:p>
            <a:pPr marL="0" indent="0">
              <a:buNone/>
            </a:pPr>
            <a:r>
              <a:rPr lang="en-ID" cap="none" dirty="0">
                <a:latin typeface="Arial" panose="020B0604020202020204" pitchFamily="34" charset="0"/>
                <a:cs typeface="Arial" panose="020B0604020202020204" pitchFamily="34" charset="0"/>
              </a:rPr>
              <a:t>	</a:t>
            </a:r>
            <a:r>
              <a:rPr lang="en-ID" cap="none" dirty="0" smtClean="0">
                <a:latin typeface="Arial" panose="020B0604020202020204" pitchFamily="34" charset="0"/>
                <a:cs typeface="Arial" panose="020B0604020202020204" pitchFamily="34" charset="0"/>
              </a:rPr>
              <a:t>3. </a:t>
            </a:r>
            <a:r>
              <a:rPr lang="en-ID" cap="none" dirty="0" err="1" smtClean="0">
                <a:latin typeface="Arial" panose="020B0604020202020204" pitchFamily="34" charset="0"/>
                <a:cs typeface="Arial" panose="020B0604020202020204" pitchFamily="34" charset="0"/>
              </a:rPr>
              <a:t>Kegemaran</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mengisi</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waktu</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luang</a:t>
            </a:r>
            <a:endParaRPr lang="en-ID" cap="none" dirty="0" smtClean="0">
              <a:latin typeface="Arial" panose="020B0604020202020204" pitchFamily="34" charset="0"/>
              <a:cs typeface="Arial" panose="020B0604020202020204" pitchFamily="34" charset="0"/>
            </a:endParaRPr>
          </a:p>
          <a:p>
            <a:pPr marL="0" indent="0">
              <a:buNone/>
            </a:pPr>
            <a:r>
              <a:rPr lang="en-ID" cap="none" dirty="0">
                <a:latin typeface="Arial" panose="020B0604020202020204" pitchFamily="34" charset="0"/>
                <a:cs typeface="Arial" panose="020B0604020202020204" pitchFamily="34" charset="0"/>
              </a:rPr>
              <a:t>	</a:t>
            </a:r>
            <a:r>
              <a:rPr lang="en-ID" cap="none" dirty="0" smtClean="0">
                <a:latin typeface="Arial" panose="020B0604020202020204" pitchFamily="34" charset="0"/>
                <a:cs typeface="Arial" panose="020B0604020202020204" pitchFamily="34" charset="0"/>
              </a:rPr>
              <a:t>4. </a:t>
            </a:r>
            <a:r>
              <a:rPr lang="en-ID" cap="none" dirty="0" err="1" smtClean="0">
                <a:latin typeface="Arial" panose="020B0604020202020204" pitchFamily="34" charset="0"/>
                <a:cs typeface="Arial" panose="020B0604020202020204" pitchFamily="34" charset="0"/>
              </a:rPr>
              <a:t>Masalah</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pengangguran</a:t>
            </a:r>
            <a:endParaRPr lang="en-US"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5521450"/>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par>
                                <p:cTn id="15" presetID="2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down)">
                                      <p:cBhvr>
                                        <p:cTn id="20" dur="500"/>
                                        <p:tgtEl>
                                          <p:spTgt spid="3">
                                            <p:txEl>
                                              <p:pRg st="2" end="2"/>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00"/>
                                        <p:tgtEl>
                                          <p:spTgt spid="3">
                                            <p:txEl>
                                              <p:pRg st="3" end="3"/>
                                            </p:txEl>
                                          </p:spTgt>
                                        </p:tgtEl>
                                      </p:cBhvr>
                                    </p:animEffect>
                                  </p:childTnLst>
                                </p:cTn>
                              </p:par>
                              <p:par>
                                <p:cTn id="24" presetID="22" presetClass="entr" presetSubtype="4"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ipe(down)">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1208315" y="1449976"/>
            <a:ext cx="10809514" cy="4682254"/>
          </a:xfrm>
        </p:spPr>
        <p:txBody>
          <a:bodyPr>
            <a:normAutofit fontScale="92500" lnSpcReduction="20000"/>
          </a:bodyPr>
          <a:lstStyle/>
          <a:p>
            <a:r>
              <a:rPr lang="en-ID" cap="none" dirty="0" smtClean="0">
                <a:latin typeface="Arial" panose="020B0604020202020204" pitchFamily="34" charset="0"/>
                <a:cs typeface="Arial" panose="020B0604020202020204" pitchFamily="34" charset="0"/>
              </a:rPr>
              <a:t>TOPIK	: </a:t>
            </a:r>
            <a:r>
              <a:rPr lang="en-ID" cap="none" dirty="0" err="1" smtClean="0">
                <a:latin typeface="Arial" panose="020B0604020202020204" pitchFamily="34" charset="0"/>
                <a:cs typeface="Arial" panose="020B0604020202020204" pitchFamily="34" charset="0"/>
              </a:rPr>
              <a:t>Pariwisata</a:t>
            </a:r>
            <a:r>
              <a:rPr lang="en-ID" cap="none" dirty="0" smtClean="0">
                <a:latin typeface="Arial" panose="020B0604020202020204" pitchFamily="34" charset="0"/>
                <a:cs typeface="Arial" panose="020B0604020202020204" pitchFamily="34" charset="0"/>
              </a:rPr>
              <a:t> di Indonesia</a:t>
            </a:r>
          </a:p>
          <a:p>
            <a:pPr marL="0" indent="0">
              <a:buNone/>
            </a:pPr>
            <a:r>
              <a:rPr lang="en-ID" cap="none" dirty="0">
                <a:latin typeface="Arial" panose="020B0604020202020204" pitchFamily="34" charset="0"/>
                <a:cs typeface="Arial" panose="020B0604020202020204" pitchFamily="34" charset="0"/>
              </a:rPr>
              <a:t> </a:t>
            </a:r>
            <a:r>
              <a:rPr lang="en-ID" cap="none" dirty="0" smtClean="0">
                <a:latin typeface="Arial" panose="020B0604020202020204" pitchFamily="34" charset="0"/>
                <a:cs typeface="Arial" panose="020B0604020202020204" pitchFamily="34" charset="0"/>
              </a:rPr>
              <a:t>  TUJUAN	: </a:t>
            </a:r>
            <a:r>
              <a:rPr lang="en-ID" cap="none" dirty="0" err="1" smtClean="0">
                <a:latin typeface="Arial" panose="020B0604020202020204" pitchFamily="34" charset="0"/>
                <a:cs typeface="Arial" panose="020B0604020202020204" pitchFamily="34" charset="0"/>
              </a:rPr>
              <a:t>Mendorong</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rakyat</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menghidupkan</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kembali</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usaha</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kerajinan</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khas</a:t>
            </a:r>
            <a:r>
              <a:rPr lang="en-ID" cap="none" dirty="0" smtClean="0">
                <a:latin typeface="Arial" panose="020B0604020202020204" pitchFamily="34" charset="0"/>
                <a:cs typeface="Arial" panose="020B0604020202020204" pitchFamily="34" charset="0"/>
              </a:rPr>
              <a:t> di </a:t>
            </a:r>
            <a:r>
              <a:rPr lang="en-ID" cap="none" dirty="0" err="1" smtClean="0">
                <a:latin typeface="Arial" panose="020B0604020202020204" pitchFamily="34" charset="0"/>
                <a:cs typeface="Arial" panose="020B0604020202020204" pitchFamily="34" charset="0"/>
              </a:rPr>
              <a:t>tiap</a:t>
            </a:r>
            <a:r>
              <a:rPr lang="en-ID" cap="none" dirty="0" smtClean="0">
                <a:latin typeface="Arial" panose="020B0604020202020204" pitchFamily="34" charset="0"/>
                <a:cs typeface="Arial" panose="020B0604020202020204" pitchFamily="34" charset="0"/>
              </a:rPr>
              <a:t> </a:t>
            </a:r>
          </a:p>
          <a:p>
            <a:pPr marL="0" indent="0">
              <a:buNone/>
            </a:pPr>
            <a:r>
              <a:rPr lang="en-ID" dirty="0">
                <a:latin typeface="Arial" panose="020B0604020202020204" pitchFamily="34" charset="0"/>
                <a:cs typeface="Arial" panose="020B0604020202020204" pitchFamily="34" charset="0"/>
              </a:rPr>
              <a:t>	</a:t>
            </a:r>
            <a:r>
              <a:rPr lang="en-ID"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wilayah</a:t>
            </a:r>
            <a:r>
              <a:rPr lang="en-ID" cap="none" dirty="0" smtClean="0">
                <a:latin typeface="Arial" panose="020B0604020202020204" pitchFamily="34" charset="0"/>
                <a:cs typeface="Arial" panose="020B0604020202020204" pitchFamily="34" charset="0"/>
              </a:rPr>
              <a:t>.</a:t>
            </a:r>
          </a:p>
          <a:p>
            <a:pPr marL="0" indent="0">
              <a:buNone/>
            </a:pPr>
            <a:r>
              <a:rPr lang="en-ID" cap="none" dirty="0" smtClean="0">
                <a:latin typeface="Arial" panose="020B0604020202020204" pitchFamily="34" charset="0"/>
                <a:cs typeface="Arial" panose="020B0604020202020204" pitchFamily="34" charset="0"/>
              </a:rPr>
              <a:t>   TESIS	:</a:t>
            </a:r>
          </a:p>
          <a:p>
            <a:pPr marL="0" indent="0">
              <a:buNone/>
            </a:pPr>
            <a:endParaRPr lang="en-ID" cap="none" dirty="0">
              <a:latin typeface="Arial" panose="020B0604020202020204" pitchFamily="34" charset="0"/>
              <a:cs typeface="Arial" panose="020B0604020202020204" pitchFamily="34" charset="0"/>
            </a:endParaRPr>
          </a:p>
          <a:p>
            <a:r>
              <a:rPr lang="en-ID" cap="none" dirty="0" smtClean="0">
                <a:latin typeface="Arial" panose="020B0604020202020204" pitchFamily="34" charset="0"/>
                <a:cs typeface="Arial" panose="020B0604020202020204" pitchFamily="34" charset="0"/>
              </a:rPr>
              <a:t>TOPIK	: </a:t>
            </a:r>
            <a:r>
              <a:rPr lang="en-ID" cap="none" dirty="0" err="1" smtClean="0">
                <a:latin typeface="Arial" panose="020B0604020202020204" pitchFamily="34" charset="0"/>
                <a:cs typeface="Arial" panose="020B0604020202020204" pitchFamily="34" charset="0"/>
              </a:rPr>
              <a:t>Pendidikan</a:t>
            </a:r>
            <a:r>
              <a:rPr lang="en-ID" cap="none" dirty="0" smtClean="0">
                <a:latin typeface="Arial" panose="020B0604020202020204" pitchFamily="34" charset="0"/>
                <a:cs typeface="Arial" panose="020B0604020202020204" pitchFamily="34" charset="0"/>
              </a:rPr>
              <a:t> di zaman </a:t>
            </a:r>
            <a:r>
              <a:rPr lang="en-ID" cap="none" dirty="0" err="1" smtClean="0">
                <a:latin typeface="Arial" panose="020B0604020202020204" pitchFamily="34" charset="0"/>
                <a:cs typeface="Arial" panose="020B0604020202020204" pitchFamily="34" charset="0"/>
              </a:rPr>
              <a:t>penjajahan</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dan</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dewasa</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ini</a:t>
            </a:r>
            <a:endParaRPr lang="en-ID" cap="none" dirty="0" smtClean="0">
              <a:latin typeface="Arial" panose="020B0604020202020204" pitchFamily="34" charset="0"/>
              <a:cs typeface="Arial" panose="020B0604020202020204" pitchFamily="34" charset="0"/>
            </a:endParaRPr>
          </a:p>
          <a:p>
            <a:pPr marL="0" indent="0">
              <a:buNone/>
            </a:pPr>
            <a:r>
              <a:rPr lang="en-ID" cap="none" dirty="0">
                <a:latin typeface="Arial" panose="020B0604020202020204" pitchFamily="34" charset="0"/>
                <a:cs typeface="Arial" panose="020B0604020202020204" pitchFamily="34" charset="0"/>
              </a:rPr>
              <a:t> </a:t>
            </a:r>
            <a:r>
              <a:rPr lang="en-ID" cap="none" dirty="0" smtClean="0">
                <a:latin typeface="Arial" panose="020B0604020202020204" pitchFamily="34" charset="0"/>
                <a:cs typeface="Arial" panose="020B0604020202020204" pitchFamily="34" charset="0"/>
              </a:rPr>
              <a:t>  TUJUAN	:</a:t>
            </a:r>
          </a:p>
          <a:p>
            <a:pPr marL="0" indent="0">
              <a:buNone/>
            </a:pPr>
            <a:r>
              <a:rPr lang="en-ID" cap="none" dirty="0">
                <a:latin typeface="Arial" panose="020B0604020202020204" pitchFamily="34" charset="0"/>
                <a:cs typeface="Arial" panose="020B0604020202020204" pitchFamily="34" charset="0"/>
              </a:rPr>
              <a:t> </a:t>
            </a:r>
            <a:r>
              <a:rPr lang="en-ID" cap="none" dirty="0" smtClean="0">
                <a:latin typeface="Arial" panose="020B0604020202020204" pitchFamily="34" charset="0"/>
                <a:cs typeface="Arial" panose="020B0604020202020204" pitchFamily="34" charset="0"/>
              </a:rPr>
              <a:t>  TESIS	:</a:t>
            </a:r>
          </a:p>
          <a:p>
            <a:pPr marL="0" indent="0">
              <a:buNone/>
            </a:pPr>
            <a:endParaRPr lang="en-ID" cap="none" dirty="0">
              <a:latin typeface="Arial" panose="020B0604020202020204" pitchFamily="34" charset="0"/>
              <a:cs typeface="Arial" panose="020B0604020202020204" pitchFamily="34" charset="0"/>
            </a:endParaRPr>
          </a:p>
          <a:p>
            <a:r>
              <a:rPr lang="en-ID" cap="none" dirty="0" smtClean="0">
                <a:latin typeface="Arial" panose="020B0604020202020204" pitchFamily="34" charset="0"/>
                <a:cs typeface="Arial" panose="020B0604020202020204" pitchFamily="34" charset="0"/>
              </a:rPr>
              <a:t>TOPIK	: </a:t>
            </a:r>
            <a:r>
              <a:rPr lang="en-ID" cap="none" dirty="0" err="1" smtClean="0">
                <a:latin typeface="Arial" panose="020B0604020202020204" pitchFamily="34" charset="0"/>
                <a:cs typeface="Arial" panose="020B0604020202020204" pitchFamily="34" charset="0"/>
              </a:rPr>
              <a:t>Kebiasaan-kebiasaan</a:t>
            </a:r>
            <a:r>
              <a:rPr lang="en-ID" cap="none" dirty="0" smtClean="0">
                <a:latin typeface="Arial" panose="020B0604020202020204" pitchFamily="34" charset="0"/>
                <a:cs typeface="Arial" panose="020B0604020202020204" pitchFamily="34" charset="0"/>
              </a:rPr>
              <a:t> </a:t>
            </a:r>
            <a:r>
              <a:rPr lang="en-ID" cap="none" dirty="0" err="1" smtClean="0">
                <a:latin typeface="Arial" panose="020B0604020202020204" pitchFamily="34" charset="0"/>
                <a:cs typeface="Arial" panose="020B0604020202020204" pitchFamily="34" charset="0"/>
              </a:rPr>
              <a:t>kampus</a:t>
            </a:r>
            <a:endParaRPr lang="en-ID" cap="none" dirty="0" smtClean="0">
              <a:latin typeface="Arial" panose="020B0604020202020204" pitchFamily="34" charset="0"/>
              <a:cs typeface="Arial" panose="020B0604020202020204" pitchFamily="34" charset="0"/>
            </a:endParaRPr>
          </a:p>
          <a:p>
            <a:pPr marL="0" indent="0">
              <a:buNone/>
            </a:pPr>
            <a:r>
              <a:rPr lang="en-ID" cap="none" dirty="0">
                <a:latin typeface="Arial" panose="020B0604020202020204" pitchFamily="34" charset="0"/>
                <a:cs typeface="Arial" panose="020B0604020202020204" pitchFamily="34" charset="0"/>
              </a:rPr>
              <a:t> </a:t>
            </a:r>
            <a:r>
              <a:rPr lang="en-ID" cap="none" dirty="0" smtClean="0">
                <a:latin typeface="Arial" panose="020B0604020202020204" pitchFamily="34" charset="0"/>
                <a:cs typeface="Arial" panose="020B0604020202020204" pitchFamily="34" charset="0"/>
              </a:rPr>
              <a:t>  TUJUAN	:</a:t>
            </a:r>
          </a:p>
          <a:p>
            <a:pPr marL="0" indent="0">
              <a:buNone/>
            </a:pPr>
            <a:r>
              <a:rPr lang="en-ID" cap="none" dirty="0">
                <a:latin typeface="Arial" panose="020B0604020202020204" pitchFamily="34" charset="0"/>
                <a:cs typeface="Arial" panose="020B0604020202020204" pitchFamily="34" charset="0"/>
              </a:rPr>
              <a:t> </a:t>
            </a:r>
            <a:r>
              <a:rPr lang="en-ID" cap="none" dirty="0" smtClean="0">
                <a:latin typeface="Arial" panose="020B0604020202020204" pitchFamily="34" charset="0"/>
                <a:cs typeface="Arial" panose="020B0604020202020204" pitchFamily="34" charset="0"/>
              </a:rPr>
              <a:t>  TESIS		:</a:t>
            </a:r>
            <a:endParaRPr lang="en-US"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535243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arn(inVertical)">
                                      <p:cBhvr>
                                        <p:cTn id="21" dur="500"/>
                                        <p:tgtEl>
                                          <p:spTgt spid="3">
                                            <p:txEl>
                                              <p:pRg st="5" end="5"/>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barn(inVertical)">
                                      <p:cBhvr>
                                        <p:cTn id="24" dur="500"/>
                                        <p:tgtEl>
                                          <p:spTgt spid="3">
                                            <p:txEl>
                                              <p:pRg st="6" end="6"/>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arn(inVertical)">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barn(inVertical)">
                                      <p:cBhvr>
                                        <p:cTn id="32" dur="500"/>
                                        <p:tgtEl>
                                          <p:spTgt spid="3">
                                            <p:txEl>
                                              <p:pRg st="9" end="9"/>
                                            </p:txEl>
                                          </p:spTgt>
                                        </p:tgtEl>
                                      </p:cBhvr>
                                    </p:animEffect>
                                  </p:childTnLst>
                                </p:cTn>
                              </p:par>
                              <p:par>
                                <p:cTn id="33" presetID="16" presetClass="entr" presetSubtype="21"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barn(inVertical)">
                                      <p:cBhvr>
                                        <p:cTn id="35" dur="500"/>
                                        <p:tgtEl>
                                          <p:spTgt spid="3">
                                            <p:txEl>
                                              <p:pRg st="10" end="10"/>
                                            </p:txEl>
                                          </p:spTgt>
                                        </p:tgtEl>
                                      </p:cBhvr>
                                    </p:animEffect>
                                  </p:childTnLst>
                                </p:cTn>
                              </p:par>
                              <p:par>
                                <p:cTn id="36" presetID="16" presetClass="entr" presetSubtype="21" fill="hold" nodeType="withEffect">
                                  <p:stCondLst>
                                    <p:cond delay="0"/>
                                  </p:stCondLst>
                                  <p:childTnLst>
                                    <p:set>
                                      <p:cBhvr>
                                        <p:cTn id="37" dur="1" fill="hold">
                                          <p:stCondLst>
                                            <p:cond delay="0"/>
                                          </p:stCondLst>
                                        </p:cTn>
                                        <p:tgtEl>
                                          <p:spTgt spid="3">
                                            <p:txEl>
                                              <p:pRg st="11" end="11"/>
                                            </p:txEl>
                                          </p:spTgt>
                                        </p:tgtEl>
                                        <p:attrNameLst>
                                          <p:attrName>style.visibility</p:attrName>
                                        </p:attrNameLst>
                                      </p:cBhvr>
                                      <p:to>
                                        <p:strVal val="visible"/>
                                      </p:to>
                                    </p:set>
                                    <p:animEffect transition="in" filter="barn(inVertical)">
                                      <p:cBhvr>
                                        <p:cTn id="38"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03303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7000" b="-2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478176" y="359836"/>
            <a:ext cx="6774560" cy="1499616"/>
          </a:xfrm>
        </p:spPr>
        <p:txBody>
          <a:bodyPr>
            <a:normAutofit fontScale="90000"/>
          </a:bodyPr>
          <a:lstStyle/>
          <a:p>
            <a:pPr algn="ctr"/>
            <a:r>
              <a:rPr lang="id-ID" sz="7200" dirty="0" smtClean="0"/>
              <a:t>Tujuan pembelajaran</a:t>
            </a:r>
            <a:endParaRPr lang="id-ID" sz="7200" dirty="0"/>
          </a:p>
        </p:txBody>
      </p:sp>
      <p:sp>
        <p:nvSpPr>
          <p:cNvPr id="3" name="Content Placeholder 2"/>
          <p:cNvSpPr>
            <a:spLocks noGrp="1"/>
          </p:cNvSpPr>
          <p:nvPr>
            <p:ph idx="1"/>
          </p:nvPr>
        </p:nvSpPr>
        <p:spPr>
          <a:xfrm>
            <a:off x="2215165" y="2240923"/>
            <a:ext cx="9558741" cy="4031087"/>
          </a:xfrm>
          <a:solidFill>
            <a:srgbClr val="92D050"/>
          </a:solidFill>
        </p:spPr>
        <p:txBody>
          <a:bodyPr>
            <a:normAutofit fontScale="85000" lnSpcReduction="10000"/>
          </a:bodyPr>
          <a:lstStyle/>
          <a:p>
            <a:pPr marL="514350" lvl="0" indent="-514350" algn="just">
              <a:lnSpc>
                <a:spcPct val="120000"/>
              </a:lnSpc>
              <a:buClrTx/>
              <a:buFont typeface="+mj-lt"/>
              <a:buAutoNum type="arabicPeriod"/>
            </a:pP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Mahasiswa</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mampu</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memahami</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jenis</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tulisan</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smtClean="0">
                <a:latin typeface="Arial Unicode MS" panose="020B0604020202020204" pitchFamily="34" charset="-128"/>
                <a:ea typeface="Arial Unicode MS" panose="020B0604020202020204" pitchFamily="34" charset="-128"/>
                <a:cs typeface="Arial Unicode MS" panose="020B0604020202020204" pitchFamily="34" charset="-128"/>
              </a:rPr>
              <a:t>argumentasi</a:t>
            </a:r>
            <a:r>
              <a:rPr lang="id-ID" sz="31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pPr marL="514350" lvl="0" indent="-514350" algn="just">
              <a:lnSpc>
                <a:spcPct val="120000"/>
              </a:lnSpc>
              <a:buClrTx/>
              <a:buFont typeface="+mj-lt"/>
              <a:buAutoNum type="arabicPeriod"/>
            </a:pPr>
            <a:r>
              <a:rPr lang="en-US" sz="3100" dirty="0" err="1" smtClean="0">
                <a:latin typeface="Arial Unicode MS" panose="020B0604020202020204" pitchFamily="34" charset="-128"/>
                <a:ea typeface="Arial Unicode MS" panose="020B0604020202020204" pitchFamily="34" charset="-128"/>
                <a:cs typeface="Arial Unicode MS" panose="020B0604020202020204" pitchFamily="34" charset="-128"/>
              </a:rPr>
              <a:t>Mahasiswa</a:t>
            </a:r>
            <a:r>
              <a:rPr lang="en-US" sz="31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mampu</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menyatakan</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opini</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atau</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smtClean="0">
                <a:latin typeface="Arial Unicode MS" panose="020B0604020202020204" pitchFamily="34" charset="-128"/>
                <a:ea typeface="Arial Unicode MS" panose="020B0604020202020204" pitchFamily="34" charset="-128"/>
                <a:cs typeface="Arial Unicode MS" panose="020B0604020202020204" pitchFamily="34" charset="-128"/>
              </a:rPr>
              <a:t>pendapatnya</a:t>
            </a:r>
            <a:r>
              <a:rPr lang="id-ID" sz="31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pPr marL="514350" lvl="0" indent="-514350" algn="just">
              <a:lnSpc>
                <a:spcPct val="120000"/>
              </a:lnSpc>
              <a:buClrTx/>
              <a:buFont typeface="+mj-lt"/>
              <a:buAutoNum type="arabicPeriod"/>
            </a:pPr>
            <a:r>
              <a:rPr lang="en-US" sz="3100" dirty="0" err="1" smtClean="0">
                <a:latin typeface="Arial Unicode MS" panose="020B0604020202020204" pitchFamily="34" charset="-128"/>
                <a:ea typeface="Arial Unicode MS" panose="020B0604020202020204" pitchFamily="34" charset="-128"/>
                <a:cs typeface="Arial Unicode MS" panose="020B0604020202020204" pitchFamily="34" charset="-128"/>
              </a:rPr>
              <a:t>Mahasiswa</a:t>
            </a:r>
            <a:r>
              <a:rPr lang="en-US" sz="31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mampu</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membuat</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kerangka</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tulisan</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argumentasi</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endParaRPr lang="id-ID" sz="31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514350" indent="-514350" algn="just">
              <a:lnSpc>
                <a:spcPct val="120000"/>
              </a:lnSpc>
              <a:buClrTx/>
              <a:buFont typeface="+mj-lt"/>
              <a:buAutoNum type="arabicPeriod"/>
            </a:pP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Mahasiswa</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mampu</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menuangkan</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smtClean="0">
                <a:latin typeface="Arial Unicode MS" panose="020B0604020202020204" pitchFamily="34" charset="-128"/>
                <a:ea typeface="Arial Unicode MS" panose="020B0604020202020204" pitchFamily="34" charset="-128"/>
                <a:cs typeface="Arial Unicode MS" panose="020B0604020202020204" pitchFamily="34" charset="-128"/>
              </a:rPr>
              <a:t>opini</a:t>
            </a:r>
            <a:r>
              <a:rPr lang="id-ID"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smtClean="0">
                <a:latin typeface="Arial Unicode MS" panose="020B0604020202020204" pitchFamily="34" charset="-128"/>
                <a:ea typeface="Arial Unicode MS" panose="020B0604020202020204" pitchFamily="34" charset="-128"/>
                <a:cs typeface="Arial Unicode MS" panose="020B0604020202020204" pitchFamily="34" charset="-128"/>
              </a:rPr>
              <a:t>dan</a:t>
            </a:r>
            <a:r>
              <a:rPr lang="en-US" sz="31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mempertahankan</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pendapatnya</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ke</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dalam</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tulisan</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smtClean="0">
                <a:latin typeface="Arial Unicode MS" panose="020B0604020202020204" pitchFamily="34" charset="-128"/>
                <a:ea typeface="Arial Unicode MS" panose="020B0604020202020204" pitchFamily="34" charset="-128"/>
                <a:cs typeface="Arial Unicode MS" panose="020B0604020202020204" pitchFamily="34" charset="-128"/>
              </a:rPr>
              <a:t>argumentasi</a:t>
            </a:r>
            <a:r>
              <a:rPr lang="id-ID" sz="31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pPr marL="514350" lvl="0" indent="-514350" algn="just">
              <a:lnSpc>
                <a:spcPct val="120000"/>
              </a:lnSpc>
              <a:buClrTx/>
              <a:buFont typeface="+mj-lt"/>
              <a:buAutoNum type="arabicPeriod"/>
            </a:pP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Mempertahankan</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pendapatnya</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melalui</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100" dirty="0" err="1">
                <a:latin typeface="Arial Unicode MS" panose="020B0604020202020204" pitchFamily="34" charset="-128"/>
                <a:ea typeface="Arial Unicode MS" panose="020B0604020202020204" pitchFamily="34" charset="-128"/>
                <a:cs typeface="Arial Unicode MS" panose="020B0604020202020204" pitchFamily="34" charset="-128"/>
              </a:rPr>
              <a:t>pembuktian</a:t>
            </a:r>
            <a:r>
              <a:rPr lang="en-US" sz="3100" dirty="0">
                <a:latin typeface="Arial Unicode MS" panose="020B0604020202020204" pitchFamily="34" charset="-128"/>
                <a:ea typeface="Arial Unicode MS" panose="020B0604020202020204" pitchFamily="34" charset="-128"/>
                <a:cs typeface="Arial Unicode MS" panose="020B0604020202020204" pitchFamily="34" charset="-128"/>
              </a:rPr>
              <a:t> </a:t>
            </a:r>
            <a:endParaRPr lang="id-ID" sz="31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ClrTx/>
              <a:buNone/>
            </a:pPr>
            <a:endParaRPr lang="id-ID" sz="3200" dirty="0"/>
          </a:p>
          <a:p>
            <a:pPr marL="514350" lvl="0" indent="-514350">
              <a:buClrTx/>
              <a:buFont typeface="+mj-lt"/>
              <a:buAutoNum type="arabicPeriod"/>
            </a:pPr>
            <a:endParaRPr lang="id-ID" sz="3200" dirty="0"/>
          </a:p>
        </p:txBody>
      </p:sp>
    </p:spTree>
    <p:extLst>
      <p:ext uri="{BB962C8B-B14F-4D97-AF65-F5344CB8AC3E}">
        <p14:creationId xmlns:p14="http://schemas.microsoft.com/office/powerpoint/2010/main" val="38619095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7"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7"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7" presetClass="entr" presetSubtype="0"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1000"/>
                                        <p:tgtEl>
                                          <p:spTgt spid="3">
                                            <p:txEl>
                                              <p:pRg st="3" end="3"/>
                                            </p:txEl>
                                          </p:spTgt>
                                        </p:tgtEl>
                                      </p:cBhvr>
                                    </p:animEffect>
                                    <p:anim calcmode="lin" valueType="num">
                                      <p:cBhvr>
                                        <p:cTn id="3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9"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37" presetClass="entr" presetSubtype="0" fill="hold"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fade">
                                      <p:cBhvr>
                                        <p:cTn id="45" dur="1000"/>
                                        <p:tgtEl>
                                          <p:spTgt spid="3">
                                            <p:txEl>
                                              <p:pRg st="4" end="4"/>
                                            </p:txEl>
                                          </p:spTgt>
                                        </p:tgtEl>
                                      </p:cBhvr>
                                    </p:animEffect>
                                    <p:anim calcmode="lin" valueType="num">
                                      <p:cBhvr>
                                        <p:cTn id="4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7"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643926" y="572152"/>
            <a:ext cx="9720072" cy="1499616"/>
          </a:xfrm>
        </p:spPr>
        <p:txBody>
          <a:bodyPr/>
          <a:lstStyle/>
          <a:p>
            <a:pPr algn="ctr"/>
            <a:r>
              <a:rPr lang="id-ID" dirty="0" smtClean="0"/>
              <a:t>PERBEDAAN EKSPOSISI </a:t>
            </a:r>
            <a:r>
              <a:rPr lang="en-ID" dirty="0" smtClean="0"/>
              <a:t/>
            </a:r>
            <a:br>
              <a:rPr lang="en-ID" dirty="0" smtClean="0"/>
            </a:br>
            <a:r>
              <a:rPr lang="id-ID" dirty="0" smtClean="0"/>
              <a:t>DAN ARGUMENTASI </a:t>
            </a:r>
            <a:endParaRPr lang="id-ID" dirty="0"/>
          </a:p>
        </p:txBody>
      </p:sp>
      <p:sp>
        <p:nvSpPr>
          <p:cNvPr id="3" name="Text Placeholder 2"/>
          <p:cNvSpPr>
            <a:spLocks noGrp="1"/>
          </p:cNvSpPr>
          <p:nvPr>
            <p:ph type="body" idx="1"/>
          </p:nvPr>
        </p:nvSpPr>
        <p:spPr/>
        <p:txBody>
          <a:bodyPr/>
          <a:lstStyle/>
          <a:p>
            <a:pPr algn="ctr"/>
            <a:r>
              <a:rPr lang="id-ID" b="1" dirty="0" smtClean="0"/>
              <a:t>EKSPOSISI</a:t>
            </a:r>
            <a:endParaRPr lang="id-ID" b="1" dirty="0"/>
          </a:p>
        </p:txBody>
      </p:sp>
      <p:sp>
        <p:nvSpPr>
          <p:cNvPr id="4" name="Content Placeholder 3"/>
          <p:cNvSpPr>
            <a:spLocks noGrp="1"/>
          </p:cNvSpPr>
          <p:nvPr>
            <p:ph sz="half" idx="2"/>
          </p:nvPr>
        </p:nvSpPr>
        <p:spPr>
          <a:xfrm>
            <a:off x="685800" y="2967787"/>
            <a:ext cx="5093208" cy="3747337"/>
          </a:xfrm>
        </p:spPr>
        <p:txBody>
          <a:bodyPr>
            <a:noAutofit/>
          </a:bodyPr>
          <a:lstStyle/>
          <a:p>
            <a:pPr>
              <a:buFont typeface="Wingdings" panose="05000000000000000000" pitchFamily="2" charset="2"/>
              <a:buChar char="§"/>
            </a:pPr>
            <a:r>
              <a:rPr lang="id-ID" sz="2000" dirty="0" smtClean="0">
                <a:latin typeface="Arial" panose="020B0604020202020204" pitchFamily="34" charset="0"/>
                <a:cs typeface="Arial" panose="020B0604020202020204" pitchFamily="34" charset="0"/>
              </a:rPr>
              <a:t>Eksposisi </a:t>
            </a:r>
            <a:r>
              <a:rPr lang="id-ID" sz="2000" dirty="0">
                <a:latin typeface="Arial" panose="020B0604020202020204" pitchFamily="34" charset="0"/>
                <a:cs typeface="Arial" panose="020B0604020202020204" pitchFamily="34" charset="0"/>
              </a:rPr>
              <a:t>hanya menjelaskan dan menerangkan sehingga pembaca memperoleh informasi yang sejelas-jelasnya. </a:t>
            </a:r>
            <a:endParaRPr lang="id-ID" sz="2000" dirty="0" smtClean="0">
              <a:latin typeface="Arial" panose="020B0604020202020204" pitchFamily="34" charset="0"/>
              <a:cs typeface="Arial" panose="020B0604020202020204" pitchFamily="34" charset="0"/>
            </a:endParaRPr>
          </a:p>
          <a:p>
            <a:pPr>
              <a:buFont typeface="Wingdings" panose="05000000000000000000" pitchFamily="2" charset="2"/>
              <a:buChar char="§"/>
            </a:pPr>
            <a:r>
              <a:rPr lang="id-ID" sz="2000" dirty="0">
                <a:latin typeface="Arial" panose="020B0604020202020204" pitchFamily="34" charset="0"/>
                <a:cs typeface="Arial" panose="020B0604020202020204" pitchFamily="34" charset="0"/>
              </a:rPr>
              <a:t>Tujuannya adalah membuat pembaca yang tadinya belum tahu menjadi </a:t>
            </a:r>
            <a:r>
              <a:rPr lang="id-ID" sz="2000" dirty="0" smtClean="0">
                <a:latin typeface="Arial" panose="020B0604020202020204" pitchFamily="34" charset="0"/>
                <a:cs typeface="Arial" panose="020B0604020202020204" pitchFamily="34" charset="0"/>
              </a:rPr>
              <a:t>tahu.</a:t>
            </a:r>
          </a:p>
          <a:p>
            <a:pPr>
              <a:buFont typeface="Wingdings" panose="05000000000000000000" pitchFamily="2" charset="2"/>
              <a:buChar char="§"/>
            </a:pPr>
            <a:r>
              <a:rPr lang="id-ID" sz="2000" dirty="0" smtClean="0">
                <a:latin typeface="Arial" panose="020B0604020202020204" pitchFamily="34" charset="0"/>
                <a:cs typeface="Arial" panose="020B0604020202020204" pitchFamily="34" charset="0"/>
              </a:rPr>
              <a:t>Eksposisi memberikan contoh untuk menjelaskan meyakinkan pembaca</a:t>
            </a:r>
          </a:p>
          <a:p>
            <a:pPr>
              <a:buFont typeface="Wingdings" panose="05000000000000000000" pitchFamily="2" charset="2"/>
              <a:buChar char="§"/>
            </a:pPr>
            <a:r>
              <a:rPr lang="id-ID" sz="2000" dirty="0" smtClean="0">
                <a:latin typeface="Arial" panose="020B0604020202020204" pitchFamily="34" charset="0"/>
                <a:cs typeface="Arial" panose="020B0604020202020204" pitchFamily="34" charset="0"/>
              </a:rPr>
              <a:t>Sama-sama menjelaskan pendapat (kalimat tesis) untuk memberikan informasi</a:t>
            </a:r>
            <a:endParaRPr lang="id-ID" sz="2000" dirty="0">
              <a:latin typeface="Arial" panose="020B0604020202020204" pitchFamily="34" charset="0"/>
              <a:cs typeface="Arial" panose="020B0604020202020204" pitchFamily="34" charset="0"/>
            </a:endParaRPr>
          </a:p>
        </p:txBody>
      </p:sp>
      <p:sp>
        <p:nvSpPr>
          <p:cNvPr id="5" name="Text Placeholder 4"/>
          <p:cNvSpPr>
            <a:spLocks noGrp="1"/>
          </p:cNvSpPr>
          <p:nvPr>
            <p:ph type="body" sz="quarter" idx="3"/>
          </p:nvPr>
        </p:nvSpPr>
        <p:spPr/>
        <p:txBody>
          <a:bodyPr/>
          <a:lstStyle/>
          <a:p>
            <a:pPr algn="ctr"/>
            <a:r>
              <a:rPr lang="id-ID" b="1" dirty="0" smtClean="0"/>
              <a:t>ARGUMENTASI </a:t>
            </a:r>
            <a:endParaRPr lang="id-ID" b="1" dirty="0"/>
          </a:p>
        </p:txBody>
      </p:sp>
      <p:sp>
        <p:nvSpPr>
          <p:cNvPr id="6" name="Content Placeholder 5"/>
          <p:cNvSpPr>
            <a:spLocks noGrp="1"/>
          </p:cNvSpPr>
          <p:nvPr>
            <p:ph sz="quarter" idx="4"/>
          </p:nvPr>
        </p:nvSpPr>
        <p:spPr>
          <a:xfrm>
            <a:off x="5779008" y="2806612"/>
            <a:ext cx="5193792" cy="4047375"/>
          </a:xfrm>
        </p:spPr>
        <p:txBody>
          <a:bodyPr>
            <a:noAutofit/>
          </a:bodyPr>
          <a:lstStyle/>
          <a:p>
            <a:pPr>
              <a:buFont typeface="Wingdings" panose="05000000000000000000" pitchFamily="2" charset="2"/>
              <a:buChar char="§"/>
            </a:pPr>
            <a:r>
              <a:rPr lang="id-ID" sz="2000" dirty="0">
                <a:latin typeface="Arial" panose="020B0604020202020204" pitchFamily="34" charset="0"/>
                <a:cs typeface="Arial" panose="020B0604020202020204" pitchFamily="34" charset="0"/>
              </a:rPr>
              <a:t>Argumentasi bertujuan untuk mempengaruhi pembaca sehingga pembaca menyetujui bahwa pendapat dan keyakinan kita benar</a:t>
            </a:r>
            <a:r>
              <a:rPr lang="id-ID" sz="2000" dirty="0" smtClean="0">
                <a:latin typeface="Arial" panose="020B0604020202020204" pitchFamily="34" charset="0"/>
                <a:cs typeface="Arial" panose="020B0604020202020204" pitchFamily="34" charset="0"/>
              </a:rPr>
              <a:t>.</a:t>
            </a:r>
          </a:p>
          <a:p>
            <a:pPr>
              <a:buFont typeface="Wingdings" panose="05000000000000000000" pitchFamily="2" charset="2"/>
              <a:buChar char="§"/>
            </a:pPr>
            <a:r>
              <a:rPr lang="id-ID" sz="2000" dirty="0" smtClean="0">
                <a:latin typeface="Arial" panose="020B0604020202020204" pitchFamily="34" charset="0"/>
                <a:cs typeface="Arial" panose="020B0604020202020204" pitchFamily="34" charset="0"/>
              </a:rPr>
              <a:t>Tujuannya </a:t>
            </a:r>
            <a:r>
              <a:rPr lang="id-ID" sz="2000" dirty="0">
                <a:latin typeface="Arial" panose="020B0604020202020204" pitchFamily="34" charset="0"/>
                <a:cs typeface="Arial" panose="020B0604020202020204" pitchFamily="34" charset="0"/>
              </a:rPr>
              <a:t>adalah membuat pembaca menjadi </a:t>
            </a:r>
            <a:r>
              <a:rPr lang="id-ID" sz="2000" dirty="0" smtClean="0">
                <a:latin typeface="Arial" panose="020B0604020202020204" pitchFamily="34" charset="0"/>
                <a:cs typeface="Arial" panose="020B0604020202020204" pitchFamily="34" charset="0"/>
              </a:rPr>
              <a:t>sependapat/mendukung </a:t>
            </a:r>
            <a:r>
              <a:rPr lang="id-ID" sz="2000" dirty="0">
                <a:latin typeface="Arial" panose="020B0604020202020204" pitchFamily="34" charset="0"/>
                <a:cs typeface="Arial" panose="020B0604020202020204" pitchFamily="34" charset="0"/>
              </a:rPr>
              <a:t>pemikiran </a:t>
            </a:r>
            <a:r>
              <a:rPr lang="id-ID" sz="2000" dirty="0" smtClean="0">
                <a:latin typeface="Arial" panose="020B0604020202020204" pitchFamily="34" charset="0"/>
                <a:cs typeface="Arial" panose="020B0604020202020204" pitchFamily="34" charset="0"/>
              </a:rPr>
              <a:t>penulis.</a:t>
            </a:r>
          </a:p>
          <a:p>
            <a:pPr>
              <a:buFont typeface="Wingdings" panose="05000000000000000000" pitchFamily="2" charset="2"/>
              <a:buChar char="§"/>
            </a:pPr>
            <a:r>
              <a:rPr lang="id-ID" sz="2000" dirty="0" smtClean="0">
                <a:latin typeface="Arial" panose="020B0604020202020204" pitchFamily="34" charset="0"/>
                <a:cs typeface="Arial" panose="020B0604020202020204" pitchFamily="34" charset="0"/>
              </a:rPr>
              <a:t>Argumentasi memberikan contoh berupa fakta untuk meyakinkan pembaca.</a:t>
            </a:r>
          </a:p>
          <a:p>
            <a:pPr>
              <a:buFont typeface="Wingdings" panose="05000000000000000000" pitchFamily="2" charset="2"/>
              <a:buChar char="§"/>
            </a:pPr>
            <a:r>
              <a:rPr lang="id-ID" sz="2000" dirty="0" smtClean="0">
                <a:latin typeface="Arial" panose="020B0604020202020204" pitchFamily="34" charset="0"/>
                <a:cs typeface="Arial" panose="020B0604020202020204" pitchFamily="34" charset="0"/>
              </a:rPr>
              <a:t>Sama-sama menjelaskan pendapat (kalimat tesis) untuk meyakinkan pembaca</a:t>
            </a:r>
            <a:endParaRPr lang="id-ID"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28677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1" presetClass="entr" presetSubtype="0" fill="hold" grpId="0" nodeType="clickEffect">
                                  <p:stCondLst>
                                    <p:cond delay="0"/>
                                  </p:stCondLst>
                                  <p:iterate type="lt">
                                    <p:tmPct val="10000"/>
                                  </p:iterate>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7" presetClass="entr" presetSubtype="10" fill="hold"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 calcmode="lin" valueType="num">
                                      <p:cBhvr>
                                        <p:cTn id="24"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5" dur="500" fill="hold"/>
                                        <p:tgtEl>
                                          <p:spTgt spid="4">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17" presetClass="entr" presetSubtype="10" fill="hold" nodeType="clickEffect">
                                  <p:stCondLst>
                                    <p:cond delay="0"/>
                                  </p:stCondLst>
                                  <p:childTnLst>
                                    <p:set>
                                      <p:cBhvr>
                                        <p:cTn id="29" dur="1" fill="hold">
                                          <p:stCondLst>
                                            <p:cond delay="0"/>
                                          </p:stCondLst>
                                        </p:cTn>
                                        <p:tgtEl>
                                          <p:spTgt spid="4">
                                            <p:txEl>
                                              <p:pRg st="1" end="1"/>
                                            </p:txEl>
                                          </p:spTgt>
                                        </p:tgtEl>
                                        <p:attrNameLst>
                                          <p:attrName>style.visibility</p:attrName>
                                        </p:attrNameLst>
                                      </p:cBhvr>
                                      <p:to>
                                        <p:strVal val="visible"/>
                                      </p:to>
                                    </p:set>
                                    <p:anim calcmode="lin" valueType="num">
                                      <p:cBhvr>
                                        <p:cTn id="30"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31" dur="500" fill="hold"/>
                                        <p:tgtEl>
                                          <p:spTgt spid="4">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17" presetClass="entr" presetSubtype="10" fill="hold" nodeType="clickEffect">
                                  <p:stCondLst>
                                    <p:cond delay="0"/>
                                  </p:stCondLst>
                                  <p:childTnLst>
                                    <p:set>
                                      <p:cBhvr>
                                        <p:cTn id="35" dur="1" fill="hold">
                                          <p:stCondLst>
                                            <p:cond delay="0"/>
                                          </p:stCondLst>
                                        </p:cTn>
                                        <p:tgtEl>
                                          <p:spTgt spid="4">
                                            <p:txEl>
                                              <p:pRg st="2" end="2"/>
                                            </p:txEl>
                                          </p:spTgt>
                                        </p:tgtEl>
                                        <p:attrNameLst>
                                          <p:attrName>style.visibility</p:attrName>
                                        </p:attrNameLst>
                                      </p:cBhvr>
                                      <p:to>
                                        <p:strVal val="visible"/>
                                      </p:to>
                                    </p:set>
                                    <p:anim calcmode="lin" valueType="num">
                                      <p:cBhvr>
                                        <p:cTn id="36"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37" dur="500" fill="hold"/>
                                        <p:tgtEl>
                                          <p:spTgt spid="4">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17" presetClass="entr" presetSubtype="10" fill="hold"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 calcmode="lin" valueType="num">
                                      <p:cBhvr>
                                        <p:cTn id="42"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41" presetClass="entr" presetSubtype="0" fill="hold" grpId="0" nodeType="clickEffect">
                                  <p:stCondLst>
                                    <p:cond delay="0"/>
                                  </p:stCondLst>
                                  <p:iterate type="lt">
                                    <p:tmPct val="10000"/>
                                  </p:iterate>
                                  <p:childTnLst>
                                    <p:set>
                                      <p:cBhvr>
                                        <p:cTn id="47" dur="1" fill="hold">
                                          <p:stCondLst>
                                            <p:cond delay="0"/>
                                          </p:stCondLst>
                                        </p:cTn>
                                        <p:tgtEl>
                                          <p:spTgt spid="5">
                                            <p:txEl>
                                              <p:pRg st="0" end="0"/>
                                            </p:txEl>
                                          </p:spTgt>
                                        </p:tgtEl>
                                        <p:attrNameLst>
                                          <p:attrName>style.visibility</p:attrName>
                                        </p:attrNameLst>
                                      </p:cBhvr>
                                      <p:to>
                                        <p:strVal val="visible"/>
                                      </p:to>
                                    </p:set>
                                    <p:anim calcmode="lin" valueType="num">
                                      <p:cBhvr>
                                        <p:cTn id="48" dur="500" fill="hold"/>
                                        <p:tgtEl>
                                          <p:spTgt spid="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5">
                                            <p:txEl>
                                              <p:pRg st="0" end="0"/>
                                            </p:txEl>
                                          </p:spTgt>
                                        </p:tgtEl>
                                        <p:attrNameLst>
                                          <p:attrName>ppt_y</p:attrName>
                                        </p:attrNameLst>
                                      </p:cBhvr>
                                      <p:tavLst>
                                        <p:tav tm="0">
                                          <p:val>
                                            <p:strVal val="#ppt_y"/>
                                          </p:val>
                                        </p:tav>
                                        <p:tav tm="100000">
                                          <p:val>
                                            <p:strVal val="#ppt_y"/>
                                          </p:val>
                                        </p:tav>
                                      </p:tavLst>
                                    </p:anim>
                                    <p:anim calcmode="lin" valueType="num">
                                      <p:cBhvr>
                                        <p:cTn id="50" dur="500" fill="hold"/>
                                        <p:tgtEl>
                                          <p:spTgt spid="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5">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7" presetClass="entr" presetSubtype="10" fill="hold" nodeType="clickEffect">
                                  <p:stCondLst>
                                    <p:cond delay="0"/>
                                  </p:stCondLst>
                                  <p:childTnLst>
                                    <p:set>
                                      <p:cBhvr>
                                        <p:cTn id="56" dur="1" fill="hold">
                                          <p:stCondLst>
                                            <p:cond delay="0"/>
                                          </p:stCondLst>
                                        </p:cTn>
                                        <p:tgtEl>
                                          <p:spTgt spid="6">
                                            <p:txEl>
                                              <p:pRg st="0" end="0"/>
                                            </p:txEl>
                                          </p:spTgt>
                                        </p:tgtEl>
                                        <p:attrNameLst>
                                          <p:attrName>style.visibility</p:attrName>
                                        </p:attrNameLst>
                                      </p:cBhvr>
                                      <p:to>
                                        <p:strVal val="visible"/>
                                      </p:to>
                                    </p:set>
                                    <p:anim calcmode="lin" valueType="num">
                                      <p:cBhvr>
                                        <p:cTn id="57"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58" dur="500" fill="hold"/>
                                        <p:tgtEl>
                                          <p:spTgt spid="6">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59" fill="hold">
                      <p:stCondLst>
                        <p:cond delay="indefinite"/>
                      </p:stCondLst>
                      <p:childTnLst>
                        <p:par>
                          <p:cTn id="60" fill="hold">
                            <p:stCondLst>
                              <p:cond delay="0"/>
                            </p:stCondLst>
                            <p:childTnLst>
                              <p:par>
                                <p:cTn id="61" presetID="17" presetClass="entr" presetSubtype="10" fill="hold" nodeType="clickEffect">
                                  <p:stCondLst>
                                    <p:cond delay="0"/>
                                  </p:stCondLst>
                                  <p:childTnLst>
                                    <p:set>
                                      <p:cBhvr>
                                        <p:cTn id="62" dur="1" fill="hold">
                                          <p:stCondLst>
                                            <p:cond delay="0"/>
                                          </p:stCondLst>
                                        </p:cTn>
                                        <p:tgtEl>
                                          <p:spTgt spid="6">
                                            <p:txEl>
                                              <p:pRg st="1" end="1"/>
                                            </p:txEl>
                                          </p:spTgt>
                                        </p:tgtEl>
                                        <p:attrNameLst>
                                          <p:attrName>style.visibility</p:attrName>
                                        </p:attrNameLst>
                                      </p:cBhvr>
                                      <p:to>
                                        <p:strVal val="visible"/>
                                      </p:to>
                                    </p:set>
                                    <p:anim calcmode="lin" valueType="num">
                                      <p:cBhvr>
                                        <p:cTn id="63"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64" dur="500" fill="hold"/>
                                        <p:tgtEl>
                                          <p:spTgt spid="6">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65" fill="hold">
                      <p:stCondLst>
                        <p:cond delay="indefinite"/>
                      </p:stCondLst>
                      <p:childTnLst>
                        <p:par>
                          <p:cTn id="66" fill="hold">
                            <p:stCondLst>
                              <p:cond delay="0"/>
                            </p:stCondLst>
                            <p:childTnLst>
                              <p:par>
                                <p:cTn id="67" presetID="17" presetClass="entr" presetSubtype="10" fill="hold" nodeType="clickEffect">
                                  <p:stCondLst>
                                    <p:cond delay="0"/>
                                  </p:stCondLst>
                                  <p:childTnLst>
                                    <p:set>
                                      <p:cBhvr>
                                        <p:cTn id="68" dur="1" fill="hold">
                                          <p:stCondLst>
                                            <p:cond delay="0"/>
                                          </p:stCondLst>
                                        </p:cTn>
                                        <p:tgtEl>
                                          <p:spTgt spid="6">
                                            <p:txEl>
                                              <p:pRg st="2" end="2"/>
                                            </p:txEl>
                                          </p:spTgt>
                                        </p:tgtEl>
                                        <p:attrNameLst>
                                          <p:attrName>style.visibility</p:attrName>
                                        </p:attrNameLst>
                                      </p:cBhvr>
                                      <p:to>
                                        <p:strVal val="visible"/>
                                      </p:to>
                                    </p:set>
                                    <p:anim calcmode="lin" valueType="num">
                                      <p:cBhvr>
                                        <p:cTn id="69" dur="500" fill="hold"/>
                                        <p:tgtEl>
                                          <p:spTgt spid="6">
                                            <p:txEl>
                                              <p:pRg st="2" end="2"/>
                                            </p:txEl>
                                          </p:spTgt>
                                        </p:tgtEl>
                                        <p:attrNameLst>
                                          <p:attrName>ppt_w</p:attrName>
                                        </p:attrNameLst>
                                      </p:cBhvr>
                                      <p:tavLst>
                                        <p:tav tm="0">
                                          <p:val>
                                            <p:fltVal val="0"/>
                                          </p:val>
                                        </p:tav>
                                        <p:tav tm="100000">
                                          <p:val>
                                            <p:strVal val="#ppt_w"/>
                                          </p:val>
                                        </p:tav>
                                      </p:tavLst>
                                    </p:anim>
                                    <p:anim calcmode="lin" valueType="num">
                                      <p:cBhvr>
                                        <p:cTn id="70" dur="500" fill="hold"/>
                                        <p:tgtEl>
                                          <p:spTgt spid="6">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71" fill="hold">
                      <p:stCondLst>
                        <p:cond delay="indefinite"/>
                      </p:stCondLst>
                      <p:childTnLst>
                        <p:par>
                          <p:cTn id="72" fill="hold">
                            <p:stCondLst>
                              <p:cond delay="0"/>
                            </p:stCondLst>
                            <p:childTnLst>
                              <p:par>
                                <p:cTn id="73" presetID="17" presetClass="entr" presetSubtype="10" fill="hold" nodeType="clickEffect">
                                  <p:stCondLst>
                                    <p:cond delay="0"/>
                                  </p:stCondLst>
                                  <p:childTnLst>
                                    <p:set>
                                      <p:cBhvr>
                                        <p:cTn id="74" dur="1" fill="hold">
                                          <p:stCondLst>
                                            <p:cond delay="0"/>
                                          </p:stCondLst>
                                        </p:cTn>
                                        <p:tgtEl>
                                          <p:spTgt spid="6">
                                            <p:txEl>
                                              <p:pRg st="3" end="3"/>
                                            </p:txEl>
                                          </p:spTgt>
                                        </p:tgtEl>
                                        <p:attrNameLst>
                                          <p:attrName>style.visibility</p:attrName>
                                        </p:attrNameLst>
                                      </p:cBhvr>
                                      <p:to>
                                        <p:strVal val="visible"/>
                                      </p:to>
                                    </p:set>
                                    <p:anim calcmode="lin" valueType="num">
                                      <p:cBhvr>
                                        <p:cTn id="75" dur="500" fill="hold"/>
                                        <p:tgtEl>
                                          <p:spTgt spid="6">
                                            <p:txEl>
                                              <p:pRg st="3" end="3"/>
                                            </p:txEl>
                                          </p:spTgt>
                                        </p:tgtEl>
                                        <p:attrNameLst>
                                          <p:attrName>ppt_w</p:attrName>
                                        </p:attrNameLst>
                                      </p:cBhvr>
                                      <p:tavLst>
                                        <p:tav tm="0">
                                          <p:val>
                                            <p:fltVal val="0"/>
                                          </p:val>
                                        </p:tav>
                                        <p:tav tm="100000">
                                          <p:val>
                                            <p:strVal val="#ppt_w"/>
                                          </p:val>
                                        </p:tav>
                                      </p:tavLst>
                                    </p:anim>
                                    <p:anim calcmode="lin" valueType="num">
                                      <p:cBhvr>
                                        <p:cTn id="76" dur="500" fill="hold"/>
                                        <p:tgtEl>
                                          <p:spTgt spid="6">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57312" y="585216"/>
            <a:ext cx="9386887" cy="1072134"/>
          </a:xfrm>
        </p:spPr>
        <p:txBody>
          <a:bodyPr/>
          <a:lstStyle/>
          <a:p>
            <a:pPr algn="ctr"/>
            <a:r>
              <a:rPr lang="id-ID" b="1" dirty="0" smtClean="0"/>
              <a:t>Definisi ARGUMENTASI </a:t>
            </a:r>
            <a:endParaRPr lang="id-ID" b="1" dirty="0"/>
          </a:p>
        </p:txBody>
      </p:sp>
      <p:sp>
        <p:nvSpPr>
          <p:cNvPr id="7" name="Content Placeholder 6"/>
          <p:cNvSpPr>
            <a:spLocks noGrp="1"/>
          </p:cNvSpPr>
          <p:nvPr>
            <p:ph idx="1"/>
          </p:nvPr>
        </p:nvSpPr>
        <p:spPr>
          <a:xfrm>
            <a:off x="671513" y="1900237"/>
            <a:ext cx="10387011" cy="4829175"/>
          </a:xfrm>
        </p:spPr>
        <p:txBody>
          <a:bodyPr>
            <a:normAutofit lnSpcReduction="10000"/>
          </a:bodyPr>
          <a:lstStyle/>
          <a:p>
            <a:pPr marL="457200" indent="-457200" algn="just">
              <a:buFont typeface="+mj-lt"/>
              <a:buAutoNum type="arabicPeriod"/>
            </a:pPr>
            <a:r>
              <a:rPr lang="id-ID" sz="3200" dirty="0"/>
              <a:t>Argumentasi merupakan </a:t>
            </a:r>
            <a:r>
              <a:rPr lang="id-ID" sz="3200" dirty="0" smtClean="0"/>
              <a:t>karangan </a:t>
            </a:r>
            <a:r>
              <a:rPr lang="id-ID" sz="3200" dirty="0"/>
              <a:t>yang membuktikan kebenaran atau  </a:t>
            </a:r>
            <a:r>
              <a:rPr lang="id-ID" sz="3200" dirty="0" smtClean="0"/>
              <a:t>ketidakbenaran </a:t>
            </a:r>
            <a:r>
              <a:rPr lang="id-ID" sz="3200" dirty="0"/>
              <a:t>dari sebuah </a:t>
            </a:r>
            <a:r>
              <a:rPr lang="id-ID" sz="3200" dirty="0" smtClean="0"/>
              <a:t>pernyataan statement. Dalam </a:t>
            </a:r>
            <a:r>
              <a:rPr lang="id-ID" sz="3200" dirty="0"/>
              <a:t>teks argumen, </a:t>
            </a:r>
            <a:r>
              <a:rPr lang="id-ID" sz="3200" dirty="0" smtClean="0"/>
              <a:t>penulis </a:t>
            </a:r>
            <a:r>
              <a:rPr lang="id-ID" sz="3200" dirty="0"/>
              <a:t>menggunakan berbagai strategi </a:t>
            </a:r>
            <a:r>
              <a:rPr lang="id-ID" sz="3200" dirty="0" smtClean="0"/>
              <a:t>meyakinkan pembaca tentang kebenaran </a:t>
            </a:r>
            <a:r>
              <a:rPr lang="id-ID" sz="3200" dirty="0"/>
              <a:t>atau </a:t>
            </a:r>
            <a:r>
              <a:rPr lang="id-ID" sz="3200" dirty="0" smtClean="0"/>
              <a:t>ketidakbenaran pernayataan </a:t>
            </a:r>
            <a:r>
              <a:rPr lang="id-ID" sz="3200" dirty="0"/>
              <a:t>tersebut </a:t>
            </a:r>
          </a:p>
          <a:p>
            <a:pPr marL="457200" indent="-457200" algn="just">
              <a:buFont typeface="+mj-lt"/>
              <a:buAutoNum type="arabicPeriod"/>
            </a:pPr>
            <a:r>
              <a:rPr lang="id-ID" sz="3200" dirty="0"/>
              <a:t>A</a:t>
            </a:r>
            <a:r>
              <a:rPr lang="id-ID" sz="3200" dirty="0" smtClean="0"/>
              <a:t>rgumentasi adalah </a:t>
            </a:r>
            <a:r>
              <a:rPr lang="id-ID" sz="3200" dirty="0"/>
              <a:t>karangan yang berusaha memberikan alasan untuk memperkuat atau </a:t>
            </a:r>
            <a:r>
              <a:rPr lang="id-ID" sz="3200" dirty="0" smtClean="0"/>
              <a:t>menolak </a:t>
            </a:r>
            <a:r>
              <a:rPr lang="id-ID" sz="3200" dirty="0"/>
              <a:t>suatu pendapat, pendirian, atau gagasan. </a:t>
            </a:r>
            <a:r>
              <a:rPr lang="id-ID" sz="3200" dirty="0" smtClean="0"/>
              <a:t>Dikuatkan dengan fakta-fakta yang mendukung pendapat tersebut. </a:t>
            </a:r>
            <a:endParaRPr lang="id-ID" sz="3200" dirty="0"/>
          </a:p>
          <a:p>
            <a:endParaRPr lang="id-ID" dirty="0"/>
          </a:p>
          <a:p>
            <a:endParaRPr lang="id-ID" dirty="0"/>
          </a:p>
        </p:txBody>
      </p:sp>
    </p:spTree>
    <p:extLst>
      <p:ext uri="{BB962C8B-B14F-4D97-AF65-F5344CB8AC3E}">
        <p14:creationId xmlns:p14="http://schemas.microsoft.com/office/powerpoint/2010/main" val="18383516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fade">
                                      <p:cBhvr>
                                        <p:cTn id="14" dur="1000"/>
                                        <p:tgtEl>
                                          <p:spTgt spid="7">
                                            <p:txEl>
                                              <p:pRg st="0" end="0"/>
                                            </p:txEl>
                                          </p:spTgt>
                                        </p:tgtEl>
                                      </p:cBhvr>
                                    </p:animEffect>
                                    <p:anim calcmode="lin" valueType="num">
                                      <p:cBhvr>
                                        <p:cTn id="15"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animEffect transition="in" filter="fade">
                                      <p:cBhvr>
                                        <p:cTn id="21" dur="1000"/>
                                        <p:tgtEl>
                                          <p:spTgt spid="7">
                                            <p:txEl>
                                              <p:pRg st="1" end="1"/>
                                            </p:txEl>
                                          </p:spTgt>
                                        </p:tgtEl>
                                      </p:cBhvr>
                                    </p:animEffect>
                                    <p:anim calcmode="lin" valueType="num">
                                      <p:cBhvr>
                                        <p:cTn id="22"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Tujuan paragraf argumentasi</a:t>
            </a:r>
            <a:endParaRPr lang="id-ID" dirty="0"/>
          </a:p>
        </p:txBody>
      </p:sp>
      <p:sp>
        <p:nvSpPr>
          <p:cNvPr id="3" name="Content Placeholder 2"/>
          <p:cNvSpPr>
            <a:spLocks noGrp="1"/>
          </p:cNvSpPr>
          <p:nvPr>
            <p:ph idx="1"/>
          </p:nvPr>
        </p:nvSpPr>
        <p:spPr>
          <a:xfrm>
            <a:off x="2557463" y="2286000"/>
            <a:ext cx="7272337" cy="4457700"/>
          </a:xfrm>
        </p:spPr>
        <p:txBody>
          <a:bodyPr>
            <a:noAutofit/>
          </a:bodyPr>
          <a:lstStyle/>
          <a:p>
            <a:pPr marL="0" indent="0" algn="just">
              <a:buNone/>
            </a:pPr>
            <a:r>
              <a:rPr lang="id-ID" sz="2800" dirty="0" smtClean="0">
                <a:latin typeface="Arial" panose="020B0604020202020204" pitchFamily="34" charset="0"/>
                <a:cs typeface="Arial" panose="020B0604020202020204" pitchFamily="34" charset="0"/>
              </a:rPr>
              <a:t>Tujuan paragraf argumentasi adalah </a:t>
            </a:r>
            <a:r>
              <a:rPr lang="id-ID" sz="2800" dirty="0">
                <a:latin typeface="Arial" panose="020B0604020202020204" pitchFamily="34" charset="0"/>
                <a:cs typeface="Arial" panose="020B0604020202020204" pitchFamily="34" charset="0"/>
              </a:rPr>
              <a:t>untuk membuat pembaca yakin </a:t>
            </a:r>
            <a:r>
              <a:rPr lang="id-ID" sz="2800" dirty="0" smtClean="0">
                <a:latin typeface="Arial" panose="020B0604020202020204" pitchFamily="34" charset="0"/>
                <a:cs typeface="Arial" panose="020B0604020202020204" pitchFamily="34" charset="0"/>
              </a:rPr>
              <a:t>atau terpengaruh </a:t>
            </a:r>
            <a:r>
              <a:rPr lang="id-ID" sz="2800" dirty="0">
                <a:latin typeface="Arial" panose="020B0604020202020204" pitchFamily="34" charset="0"/>
                <a:cs typeface="Arial" panose="020B0604020202020204" pitchFamily="34" charset="0"/>
              </a:rPr>
              <a:t>agar memiliki pendapat yang sama dengan pendapat penulis</a:t>
            </a:r>
            <a:r>
              <a:rPr lang="id-ID" sz="2800" dirty="0" smtClean="0">
                <a:latin typeface="Arial" panose="020B0604020202020204" pitchFamily="34" charset="0"/>
                <a:cs typeface="Arial" panose="020B0604020202020204" pitchFamily="34" charset="0"/>
              </a:rPr>
              <a:t>.</a:t>
            </a:r>
          </a:p>
          <a:p>
            <a:pPr marL="0" indent="0" algn="just">
              <a:buNone/>
            </a:pPr>
            <a:endParaRPr lang="id-ID" sz="2800" dirty="0" smtClean="0">
              <a:latin typeface="Arial" panose="020B0604020202020204" pitchFamily="34" charset="0"/>
              <a:cs typeface="Arial" panose="020B0604020202020204" pitchFamily="34" charset="0"/>
            </a:endParaRPr>
          </a:p>
          <a:p>
            <a:pPr marL="0" indent="0" algn="just">
              <a:buNone/>
            </a:pPr>
            <a:r>
              <a:rPr lang="id-ID" sz="2800" dirty="0" smtClean="0">
                <a:latin typeface="Arial" panose="020B0604020202020204" pitchFamily="34" charset="0"/>
                <a:cs typeface="Arial" panose="020B0604020202020204" pitchFamily="34" charset="0"/>
              </a:rPr>
              <a:t>Agar </a:t>
            </a:r>
            <a:r>
              <a:rPr lang="id-ID" sz="2800" dirty="0">
                <a:latin typeface="Arial" panose="020B0604020202020204" pitchFamily="34" charset="0"/>
                <a:cs typeface="Arial" panose="020B0604020202020204" pitchFamily="34" charset="0"/>
              </a:rPr>
              <a:t>tujuan tersebut tercapai, paragraf </a:t>
            </a:r>
            <a:r>
              <a:rPr lang="id-ID" sz="2800" dirty="0" smtClean="0">
                <a:latin typeface="Arial" panose="020B0604020202020204" pitchFamily="34" charset="0"/>
                <a:cs typeface="Arial" panose="020B0604020202020204" pitchFamily="34" charset="0"/>
              </a:rPr>
              <a:t>argumentatsi harus </a:t>
            </a:r>
            <a:r>
              <a:rPr lang="id-ID" sz="2800" dirty="0">
                <a:latin typeface="Arial" panose="020B0604020202020204" pitchFamily="34" charset="0"/>
                <a:cs typeface="Arial" panose="020B0604020202020204" pitchFamily="34" charset="0"/>
              </a:rPr>
              <a:t>disertai dengan fakta-fakta yang aktual seperti data, hasil research, teori ahli, contoh, dan lain-lain.</a:t>
            </a:r>
          </a:p>
        </p:txBody>
      </p:sp>
    </p:spTree>
    <p:extLst>
      <p:ext uri="{BB962C8B-B14F-4D97-AF65-F5344CB8AC3E}">
        <p14:creationId xmlns:p14="http://schemas.microsoft.com/office/powerpoint/2010/main" val="391625856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0" presetClass="entr" presetSubtype="0" decel="10000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p:cTn id="25"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26"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0" presetClass="entr" presetSubtype="0" decel="10000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 calcmode="lin" valueType="num">
                                      <p:cBhvr>
                                        <p:cTn id="32"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3"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2109978" y="257745"/>
            <a:ext cx="9720072" cy="1499616"/>
          </a:xfrm>
        </p:spPr>
        <p:txBody>
          <a:bodyPr/>
          <a:lstStyle/>
          <a:p>
            <a:pPr algn="ctr"/>
            <a:r>
              <a:rPr lang="id-ID" dirty="0" smtClean="0"/>
              <a:t>Ciri-ciri argumentasi</a:t>
            </a:r>
            <a:endParaRPr lang="id-ID" dirty="0"/>
          </a:p>
        </p:txBody>
      </p:sp>
      <p:sp>
        <p:nvSpPr>
          <p:cNvPr id="6" name="Content Placeholder 5"/>
          <p:cNvSpPr>
            <a:spLocks noGrp="1"/>
          </p:cNvSpPr>
          <p:nvPr>
            <p:ph idx="1"/>
          </p:nvPr>
        </p:nvSpPr>
        <p:spPr>
          <a:xfrm>
            <a:off x="2743390" y="1757361"/>
            <a:ext cx="9229536" cy="4672013"/>
          </a:xfrm>
        </p:spPr>
        <p:txBody>
          <a:bodyPr>
            <a:normAutofit/>
          </a:bodyPr>
          <a:lstStyle/>
          <a:p>
            <a:pPr marL="457200" lvl="0" indent="-457200" eaLnBrk="0" fontAlgn="base" hangingPunct="0">
              <a:lnSpc>
                <a:spcPct val="100000"/>
              </a:lnSpc>
              <a:spcBef>
                <a:spcPct val="0"/>
              </a:spcBef>
              <a:spcAft>
                <a:spcPct val="0"/>
              </a:spcAft>
              <a:buClrTx/>
              <a:buSzTx/>
              <a:buFont typeface="+mj-lt"/>
              <a:buAutoNum type="arabicPeriod"/>
            </a:pPr>
            <a:r>
              <a:rPr lang="id-ID" sz="3200" dirty="0"/>
              <a:t>Berisikan pendapat, pandangan, dan keyakinan </a:t>
            </a:r>
            <a:r>
              <a:rPr lang="id-ID" sz="3200" dirty="0" smtClean="0"/>
              <a:t> </a:t>
            </a:r>
            <a:r>
              <a:rPr lang="id-ID" sz="3200" dirty="0"/>
              <a:t>penulis terhadap </a:t>
            </a:r>
            <a:r>
              <a:rPr lang="id-ID" sz="3200" dirty="0" smtClean="0"/>
              <a:t>permasalahan.</a:t>
            </a:r>
          </a:p>
          <a:p>
            <a:pPr marL="457200" lvl="0" indent="-457200" eaLnBrk="0" fontAlgn="base" hangingPunct="0">
              <a:lnSpc>
                <a:spcPct val="100000"/>
              </a:lnSpc>
              <a:spcBef>
                <a:spcPct val="0"/>
              </a:spcBef>
              <a:spcAft>
                <a:spcPct val="0"/>
              </a:spcAft>
              <a:buClrTx/>
              <a:buSzTx/>
              <a:buFont typeface="+mj-lt"/>
              <a:buAutoNum type="arabicPeriod"/>
            </a:pPr>
            <a:r>
              <a:rPr lang="id-ID" sz="3200" dirty="0" smtClean="0"/>
              <a:t>Mempunyai </a:t>
            </a:r>
            <a:r>
              <a:rPr lang="id-ID" sz="3200" dirty="0"/>
              <a:t>data faktual yang digunakan untuk meyakinkan </a:t>
            </a:r>
            <a:r>
              <a:rPr lang="id-ID" sz="3200" dirty="0" smtClean="0"/>
              <a:t>pembaca.</a:t>
            </a:r>
          </a:p>
          <a:p>
            <a:pPr marL="457200" lvl="0" indent="-457200" eaLnBrk="0" fontAlgn="base" hangingPunct="0">
              <a:lnSpc>
                <a:spcPct val="100000"/>
              </a:lnSpc>
              <a:spcBef>
                <a:spcPct val="0"/>
              </a:spcBef>
              <a:spcAft>
                <a:spcPct val="0"/>
              </a:spcAft>
              <a:buClrTx/>
              <a:buSzTx/>
              <a:buFont typeface="+mj-lt"/>
              <a:buAutoNum type="arabicPeriod"/>
            </a:pPr>
            <a:r>
              <a:rPr lang="id-ID" sz="3200" dirty="0" smtClean="0"/>
              <a:t>Menjelaskan </a:t>
            </a:r>
            <a:r>
              <a:rPr lang="id-ID" sz="3200" dirty="0"/>
              <a:t>suatu permasalahan dengan cara </a:t>
            </a:r>
            <a:r>
              <a:rPr lang="id-ID" sz="3200" dirty="0" smtClean="0"/>
              <a:t>menganalis</a:t>
            </a:r>
            <a:r>
              <a:rPr lang="en-ID" sz="3200" dirty="0" smtClean="0"/>
              <a:t>is</a:t>
            </a:r>
            <a:r>
              <a:rPr lang="id-ID" sz="3200" dirty="0" smtClean="0"/>
              <a:t> </a:t>
            </a:r>
            <a:r>
              <a:rPr lang="id-ID" sz="3200" dirty="0"/>
              <a:t>dan </a:t>
            </a:r>
            <a:r>
              <a:rPr lang="id-ID" sz="3200" dirty="0" smtClean="0"/>
              <a:t>menganalogikan.</a:t>
            </a:r>
          </a:p>
          <a:p>
            <a:pPr marL="457200" lvl="0" indent="-457200" eaLnBrk="0" fontAlgn="base" hangingPunct="0">
              <a:lnSpc>
                <a:spcPct val="100000"/>
              </a:lnSpc>
              <a:spcBef>
                <a:spcPct val="0"/>
              </a:spcBef>
              <a:spcAft>
                <a:spcPct val="0"/>
              </a:spcAft>
              <a:buClrTx/>
              <a:buSzTx/>
              <a:buFont typeface="+mj-lt"/>
              <a:buAutoNum type="arabicPeriod"/>
            </a:pPr>
            <a:r>
              <a:rPr lang="id-ID" sz="3200" dirty="0" smtClean="0"/>
              <a:t>Diakhiri </a:t>
            </a:r>
            <a:r>
              <a:rPr lang="id-ID" sz="3200" dirty="0"/>
              <a:t>dengan kesimpulan yaitu berupa pendapat yang lebih luas bukan merupakan penegasan kembali topik utama </a:t>
            </a:r>
          </a:p>
          <a:p>
            <a:endParaRPr lang="id-ID" dirty="0"/>
          </a:p>
        </p:txBody>
      </p:sp>
    </p:spTree>
    <p:extLst>
      <p:ext uri="{BB962C8B-B14F-4D97-AF65-F5344CB8AC3E}">
        <p14:creationId xmlns:p14="http://schemas.microsoft.com/office/powerpoint/2010/main" val="412508442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style.rotation</p:attrName>
                                        </p:attrNameLst>
                                      </p:cBhvr>
                                      <p:tavLst>
                                        <p:tav tm="0">
                                          <p:val>
                                            <p:fltVal val="720"/>
                                          </p:val>
                                        </p:tav>
                                        <p:tav tm="100000">
                                          <p:val>
                                            <p:fltVal val="0"/>
                                          </p:val>
                                        </p:tav>
                                      </p:tavLst>
                                    </p:anim>
                                    <p:anim calcmode="lin" valueType="num">
                                      <p:cBhvr>
                                        <p:cTn id="9" dur="2000" fill="hold"/>
                                        <p:tgtEl>
                                          <p:spTgt spid="5"/>
                                        </p:tgtEl>
                                        <p:attrNameLst>
                                          <p:attrName>ppt_h</p:attrName>
                                        </p:attrNameLst>
                                      </p:cBhvr>
                                      <p:tavLst>
                                        <p:tav tm="0">
                                          <p:val>
                                            <p:fltVal val="0"/>
                                          </p:val>
                                        </p:tav>
                                        <p:tav tm="100000">
                                          <p:val>
                                            <p:strVal val="#ppt_h"/>
                                          </p:val>
                                        </p:tav>
                                      </p:tavLst>
                                    </p:anim>
                                    <p:anim calcmode="lin" valueType="num">
                                      <p:cBhvr>
                                        <p:cTn id="10" dur="2000" fill="hold"/>
                                        <p:tgtEl>
                                          <p:spTgt spid="5"/>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checkerboard(across)">
                                      <p:cBhvr>
                                        <p:cTn id="15" dur="500"/>
                                        <p:tgtEl>
                                          <p:spTgt spid="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Effect transition="in" filter="checkerboard(across)">
                                      <p:cBhvr>
                                        <p:cTn id="20" dur="500"/>
                                        <p:tgtEl>
                                          <p:spTgt spid="6">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Effect transition="in" filter="checkerboard(across)">
                                      <p:cBhvr>
                                        <p:cTn id="25" dur="500"/>
                                        <p:tgtEl>
                                          <p:spTgt spid="6">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nodeType="clickEffect">
                                  <p:stCondLst>
                                    <p:cond delay="0"/>
                                  </p:stCondLst>
                                  <p:childTnLst>
                                    <p:set>
                                      <p:cBhvr>
                                        <p:cTn id="29" dur="1" fill="hold">
                                          <p:stCondLst>
                                            <p:cond delay="0"/>
                                          </p:stCondLst>
                                        </p:cTn>
                                        <p:tgtEl>
                                          <p:spTgt spid="6">
                                            <p:txEl>
                                              <p:pRg st="3" end="3"/>
                                            </p:txEl>
                                          </p:spTgt>
                                        </p:tgtEl>
                                        <p:attrNameLst>
                                          <p:attrName>style.visibility</p:attrName>
                                        </p:attrNameLst>
                                      </p:cBhvr>
                                      <p:to>
                                        <p:strVal val="visible"/>
                                      </p:to>
                                    </p:set>
                                    <p:animEffect transition="in" filter="checkerboard(across)">
                                      <p:cBhvr>
                                        <p:cTn id="30"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Cara membuat paragraf argumentasi </a:t>
            </a:r>
            <a:endParaRPr lang="id-ID" dirty="0"/>
          </a:p>
        </p:txBody>
      </p:sp>
      <p:sp>
        <p:nvSpPr>
          <p:cNvPr id="3" name="Content Placeholder 2"/>
          <p:cNvSpPr>
            <a:spLocks noGrp="1"/>
          </p:cNvSpPr>
          <p:nvPr>
            <p:ph idx="1"/>
          </p:nvPr>
        </p:nvSpPr>
        <p:spPr/>
        <p:txBody>
          <a:bodyPr/>
          <a:lstStyle/>
          <a:p>
            <a:pPr marL="457200" indent="-457200" algn="just">
              <a:buClrTx/>
              <a:buFont typeface="+mj-lt"/>
              <a:buAutoNum type="arabicPeriod"/>
            </a:pPr>
            <a:r>
              <a:rPr lang="id-ID" sz="2800" dirty="0">
                <a:latin typeface="Arial" panose="020B0604020202020204" pitchFamily="34" charset="0"/>
                <a:cs typeface="Arial" panose="020B0604020202020204" pitchFamily="34" charset="0"/>
              </a:rPr>
              <a:t>Menentukan topik </a:t>
            </a:r>
            <a:r>
              <a:rPr lang="id-ID" sz="2800" dirty="0" smtClean="0">
                <a:latin typeface="Arial" panose="020B0604020202020204" pitchFamily="34" charset="0"/>
                <a:cs typeface="Arial" panose="020B0604020202020204" pitchFamily="34" charset="0"/>
              </a:rPr>
              <a:t>karangan</a:t>
            </a:r>
          </a:p>
          <a:p>
            <a:pPr marL="457200" indent="-457200" algn="just">
              <a:buClrTx/>
              <a:buFont typeface="+mj-lt"/>
              <a:buAutoNum type="arabicPeriod"/>
            </a:pPr>
            <a:r>
              <a:rPr lang="id-ID" sz="2800" dirty="0" smtClean="0">
                <a:latin typeface="Arial" panose="020B0604020202020204" pitchFamily="34" charset="0"/>
                <a:cs typeface="Arial" panose="020B0604020202020204" pitchFamily="34" charset="0"/>
              </a:rPr>
              <a:t>Membuat argumentasi</a:t>
            </a:r>
          </a:p>
          <a:p>
            <a:pPr marL="457200" indent="-457200" algn="just">
              <a:buClrTx/>
              <a:buFont typeface="+mj-lt"/>
              <a:buAutoNum type="arabicPeriod"/>
            </a:pPr>
            <a:r>
              <a:rPr lang="id-ID" sz="2800" dirty="0" smtClean="0">
                <a:latin typeface="Arial" panose="020B0604020202020204" pitchFamily="34" charset="0"/>
                <a:cs typeface="Arial" panose="020B0604020202020204" pitchFamily="34" charset="0"/>
              </a:rPr>
              <a:t>Mencari </a:t>
            </a:r>
            <a:r>
              <a:rPr lang="id-ID" sz="2800" dirty="0">
                <a:latin typeface="Arial" panose="020B0604020202020204" pitchFamily="34" charset="0"/>
                <a:cs typeface="Arial" panose="020B0604020202020204" pitchFamily="34" charset="0"/>
              </a:rPr>
              <a:t>bahan yang dapat dikembangkandari topik yang telah dipilih. Hal ini dilakukan untuk meyakinkan </a:t>
            </a:r>
            <a:r>
              <a:rPr lang="id-ID" sz="2800" dirty="0" smtClean="0">
                <a:latin typeface="Arial" panose="020B0604020202020204" pitchFamily="34" charset="0"/>
                <a:cs typeface="Arial" panose="020B0604020202020204" pitchFamily="34" charset="0"/>
              </a:rPr>
              <a:t>pembaca</a:t>
            </a:r>
            <a:r>
              <a:rPr lang="id-ID" sz="2800" dirty="0">
                <a:latin typeface="Arial" panose="020B0604020202020204" pitchFamily="34" charset="0"/>
                <a:cs typeface="Arial" panose="020B0604020202020204" pitchFamily="34" charset="0"/>
              </a:rPr>
              <a:t> </a:t>
            </a:r>
            <a:r>
              <a:rPr lang="id-ID" sz="2800" dirty="0" smtClean="0">
                <a:latin typeface="Arial" panose="020B0604020202020204" pitchFamily="34" charset="0"/>
                <a:cs typeface="Arial" panose="020B0604020202020204" pitchFamily="34" charset="0"/>
              </a:rPr>
              <a:t>dengan mencari beberapa fakta dan penelitian. Minimal dua fakta .</a:t>
            </a:r>
          </a:p>
          <a:p>
            <a:pPr marL="457200" indent="-457200" algn="just">
              <a:buClrTx/>
              <a:buFont typeface="+mj-lt"/>
              <a:buAutoNum type="arabicPeriod"/>
            </a:pPr>
            <a:r>
              <a:rPr lang="id-ID" sz="2800" dirty="0" smtClean="0">
                <a:latin typeface="Arial" panose="020B0604020202020204" pitchFamily="34" charset="0"/>
                <a:cs typeface="Arial" panose="020B0604020202020204" pitchFamily="34" charset="0"/>
              </a:rPr>
              <a:t>Menyusun </a:t>
            </a:r>
            <a:r>
              <a:rPr lang="id-ID" sz="2800" dirty="0">
                <a:latin typeface="Arial" panose="020B0604020202020204" pitchFamily="34" charset="0"/>
                <a:cs typeface="Arial" panose="020B0604020202020204" pitchFamily="34" charset="0"/>
              </a:rPr>
              <a:t>kerangka karangan berdasarkan topik dan tujuan yang telah ditentukan.</a:t>
            </a:r>
          </a:p>
          <a:p>
            <a:pPr marL="457200" indent="-457200">
              <a:buFont typeface="+mj-lt"/>
              <a:buAutoNum type="arabicPeriod"/>
            </a:pPr>
            <a:endParaRPr lang="id-ID" dirty="0"/>
          </a:p>
        </p:txBody>
      </p:sp>
    </p:spTree>
    <p:extLst>
      <p:ext uri="{BB962C8B-B14F-4D97-AF65-F5344CB8AC3E}">
        <p14:creationId xmlns:p14="http://schemas.microsoft.com/office/powerpoint/2010/main" val="3960958054"/>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ssolv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dissolv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dissolve">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dissolve">
                                      <p:cBhvr>
                                        <p:cTn id="3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Struktur paragraf argumentasi </a:t>
            </a:r>
            <a:endParaRPr lang="id-ID" dirty="0"/>
          </a:p>
        </p:txBody>
      </p:sp>
      <p:sp>
        <p:nvSpPr>
          <p:cNvPr id="3" name="Content Placeholder 2"/>
          <p:cNvSpPr>
            <a:spLocks noGrp="1"/>
          </p:cNvSpPr>
          <p:nvPr>
            <p:ph idx="1"/>
          </p:nvPr>
        </p:nvSpPr>
        <p:spPr/>
        <p:txBody>
          <a:bodyPr/>
          <a:lstStyle/>
          <a:p>
            <a:pPr marL="457200" indent="-457200">
              <a:buFont typeface="+mj-lt"/>
              <a:buAutoNum type="arabicPeriod"/>
            </a:pPr>
            <a:r>
              <a:rPr lang="id-ID" sz="3200" dirty="0" smtClean="0"/>
              <a:t>Intro dan Kalimat Tesis/Argumen </a:t>
            </a:r>
          </a:p>
          <a:p>
            <a:pPr marL="457200" indent="-457200">
              <a:buFont typeface="+mj-lt"/>
              <a:buAutoNum type="arabicPeriod"/>
            </a:pPr>
            <a:r>
              <a:rPr lang="id-ID" sz="3200" dirty="0" smtClean="0"/>
              <a:t>Paragraf Pembuktian Fakta  1 disertai Argumen </a:t>
            </a:r>
          </a:p>
          <a:p>
            <a:pPr marL="457200" indent="-457200">
              <a:buFont typeface="+mj-lt"/>
              <a:buAutoNum type="arabicPeriod"/>
            </a:pPr>
            <a:r>
              <a:rPr lang="id-ID" sz="3200" dirty="0" smtClean="0"/>
              <a:t>Paragraf Pembuktian Fakta 2 disertai Argumen</a:t>
            </a:r>
          </a:p>
          <a:p>
            <a:pPr marL="457200" indent="-457200">
              <a:buFont typeface="+mj-lt"/>
              <a:buAutoNum type="arabicPeriod"/>
            </a:pPr>
            <a:r>
              <a:rPr lang="id-ID" sz="3200" dirty="0" smtClean="0"/>
              <a:t>Paragraf Sanggahan Argumen </a:t>
            </a:r>
          </a:p>
          <a:p>
            <a:pPr marL="457200" indent="-457200">
              <a:buFont typeface="+mj-lt"/>
              <a:buAutoNum type="arabicPeriod"/>
            </a:pPr>
            <a:r>
              <a:rPr lang="id-ID" sz="3200" dirty="0" smtClean="0"/>
              <a:t>Kesimpulan</a:t>
            </a:r>
          </a:p>
          <a:p>
            <a:pPr marL="0" indent="0">
              <a:buNone/>
            </a:pPr>
            <a:endParaRPr lang="id-ID" dirty="0" smtClean="0"/>
          </a:p>
          <a:p>
            <a:pPr marL="0" indent="0">
              <a:buNone/>
            </a:pPr>
            <a:endParaRPr lang="id-ID" dirty="0" smtClean="0"/>
          </a:p>
        </p:txBody>
      </p:sp>
    </p:spTree>
    <p:extLst>
      <p:ext uri="{BB962C8B-B14F-4D97-AF65-F5344CB8AC3E}">
        <p14:creationId xmlns:p14="http://schemas.microsoft.com/office/powerpoint/2010/main" val="1618441395"/>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heel(1)">
                                      <p:cBhvr>
                                        <p:cTn id="19" dur="2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heel(1)">
                                      <p:cBhvr>
                                        <p:cTn id="24" dur="2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heel(1)">
                                      <p:cBhvr>
                                        <p:cTn id="29" dur="20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1"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wheel(1)">
                                      <p:cBhvr>
                                        <p:cTn id="34"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Pola pengembangan paragraf argumentasi </a:t>
            </a:r>
            <a:endParaRPr lang="id-ID"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id-ID" sz="5400" dirty="0" smtClean="0"/>
              <a:t>Sebab Akibat</a:t>
            </a:r>
          </a:p>
          <a:p>
            <a:pPr marL="457200" indent="-457200">
              <a:buFont typeface="+mj-lt"/>
              <a:buAutoNum type="arabicPeriod"/>
            </a:pPr>
            <a:r>
              <a:rPr lang="id-ID" sz="5400" dirty="0" smtClean="0"/>
              <a:t>Akibat Sebab</a:t>
            </a:r>
          </a:p>
          <a:p>
            <a:pPr marL="457200" indent="-457200">
              <a:buFont typeface="+mj-lt"/>
              <a:buAutoNum type="arabicPeriod"/>
            </a:pPr>
            <a:r>
              <a:rPr lang="id-ID" sz="5400" dirty="0" smtClean="0"/>
              <a:t>Perbandingan</a:t>
            </a:r>
            <a:endParaRPr lang="id-ID" sz="5400" dirty="0"/>
          </a:p>
        </p:txBody>
      </p:sp>
    </p:spTree>
    <p:extLst>
      <p:ext uri="{BB962C8B-B14F-4D97-AF65-F5344CB8AC3E}">
        <p14:creationId xmlns:p14="http://schemas.microsoft.com/office/powerpoint/2010/main" val="38709910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Scale>
                                      <p:cBhvr>
                                        <p:cTn id="14"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0" end="0"/>
                                            </p:txEl>
                                          </p:spTgt>
                                        </p:tgtEl>
                                        <p:attrNameLst>
                                          <p:attrName>ppt_x</p:attrName>
                                          <p:attrName>ppt_y</p:attrName>
                                        </p:attrNameLst>
                                      </p:cBhvr>
                                    </p:animMotion>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Scale>
                                      <p:cBhvr>
                                        <p:cTn id="21"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1" end="1"/>
                                            </p:txEl>
                                          </p:spTgt>
                                        </p:tgtEl>
                                        <p:attrNameLst>
                                          <p:attrName>ppt_x</p:attrName>
                                          <p:attrName>ppt_y</p:attrName>
                                        </p:attrNameLst>
                                      </p:cBhvr>
                                    </p:animMotion>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Scale>
                                      <p:cBhvr>
                                        <p:cTn id="28"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2" end="2"/>
                                            </p:txEl>
                                          </p:spTgt>
                                        </p:tgtEl>
                                        <p:attrNameLst>
                                          <p:attrName>ppt_x</p:attrName>
                                          <p:attrName>ppt_y</p:attrName>
                                        </p:attrNameLst>
                                      </p:cBhvr>
                                    </p:animMotion>
                                    <p:animEffect transition="in" filter="fade">
                                      <p:cBhvr>
                                        <p:cTn id="3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2415</TotalTime>
  <Words>892</Words>
  <Application>Microsoft Office PowerPoint</Application>
  <PresentationFormat>Widescreen</PresentationFormat>
  <Paragraphs>101</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Arial Unicode MS</vt:lpstr>
      <vt:lpstr>Times New Roman</vt:lpstr>
      <vt:lpstr>Tw Cen MT</vt:lpstr>
      <vt:lpstr>Tw Cen MT Condensed</vt:lpstr>
      <vt:lpstr>Wingdings</vt:lpstr>
      <vt:lpstr>Wingdings 3</vt:lpstr>
      <vt:lpstr>Integral</vt:lpstr>
      <vt:lpstr>Argumentasi 1</vt:lpstr>
      <vt:lpstr>Tujuan pembelajaran</vt:lpstr>
      <vt:lpstr>PERBEDAAN EKSPOSISI  DAN ARGUMENTASI </vt:lpstr>
      <vt:lpstr>Definisi ARGUMENTASI </vt:lpstr>
      <vt:lpstr>Tujuan paragraf argumentasi</vt:lpstr>
      <vt:lpstr>Ciri-ciri argumentasi</vt:lpstr>
      <vt:lpstr>Cara membuat paragraf argumentasi </vt:lpstr>
      <vt:lpstr>Struktur paragraf argumentasi </vt:lpstr>
      <vt:lpstr>Pola pengembangan paragraf argumentasi </vt:lpstr>
      <vt:lpstr>CONTOH SEBAB AKIBAT </vt:lpstr>
      <vt:lpstr>CONTOH AKIBAT SEBAB</vt:lpstr>
      <vt:lpstr>CONTOH PERBANDINGAN </vt:lpstr>
      <vt:lpstr>PowerPoint Presentation</vt:lpstr>
      <vt:lpstr>PowerPoint Presentation</vt:lpstr>
      <vt:lpstr>TESIS</vt:lpstr>
      <vt:lpstr>Samakah tema dan topik?</vt:lpstr>
      <vt:lpstr>topik</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NARASI</dc:title>
  <dc:creator>rizky.brilianti@gmail.com</dc:creator>
  <cp:lastModifiedBy>Dessy</cp:lastModifiedBy>
  <cp:revision>96</cp:revision>
  <dcterms:created xsi:type="dcterms:W3CDTF">2017-09-25T00:33:38Z</dcterms:created>
  <dcterms:modified xsi:type="dcterms:W3CDTF">2019-10-18T01:44:49Z</dcterms:modified>
</cp:coreProperties>
</file>