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321" r:id="rId2"/>
    <p:sldId id="279" r:id="rId3"/>
    <p:sldId id="322" r:id="rId4"/>
    <p:sldId id="324" r:id="rId5"/>
    <p:sldId id="329" r:id="rId6"/>
    <p:sldId id="332" r:id="rId7"/>
    <p:sldId id="333" r:id="rId8"/>
    <p:sldId id="326" r:id="rId9"/>
    <p:sldId id="331" r:id="rId10"/>
    <p:sldId id="327" r:id="rId11"/>
    <p:sldId id="30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55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9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13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2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797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8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6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60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24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4D819-9F07-4261-B09B-9E467E5D9002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87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unindo.co.i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b="1" dirty="0" smtClean="0">
                <a:latin typeface="+mn-lt"/>
              </a:rPr>
              <a:t>Argumentasi ii</a:t>
            </a:r>
            <a:endParaRPr lang="id-ID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8844" y="4960137"/>
            <a:ext cx="3563156" cy="1463040"/>
          </a:xfrm>
        </p:spPr>
        <p:txBody>
          <a:bodyPr>
            <a:normAutofit lnSpcReduction="10000"/>
          </a:bodyPr>
          <a:lstStyle/>
          <a:p>
            <a:pPr algn="ctr"/>
            <a:r>
              <a:rPr lang="en-ID" sz="3200" dirty="0" err="1" smtClean="0"/>
              <a:t>Desy</a:t>
            </a:r>
            <a:r>
              <a:rPr lang="en-ID" sz="3200" dirty="0" smtClean="0"/>
              <a:t> </a:t>
            </a:r>
            <a:r>
              <a:rPr lang="en-ID" sz="3200" dirty="0" err="1" smtClean="0"/>
              <a:t>Listyaningrum</a:t>
            </a:r>
            <a:r>
              <a:rPr lang="en-ID" sz="3200" dirty="0" smtClean="0"/>
              <a:t>, </a:t>
            </a:r>
            <a:r>
              <a:rPr lang="en-ID" sz="3200" dirty="0" err="1" smtClean="0"/>
              <a:t>M.Hum</a:t>
            </a:r>
            <a:r>
              <a:rPr lang="en-ID" sz="3200" smtClean="0"/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396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0"/>
            <a:ext cx="5969101" cy="1499616"/>
          </a:xfrm>
        </p:spPr>
        <p:txBody>
          <a:bodyPr/>
          <a:lstStyle/>
          <a:p>
            <a:pPr algn="ctr"/>
            <a:r>
              <a:rPr lang="id-ID" dirty="0" smtClean="0"/>
              <a:t>Daftar pustaka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4127" y="1287888"/>
            <a:ext cx="10535735" cy="4275784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id-ID" sz="6400" dirty="0" smtClean="0"/>
              <a:t>Adjietjondoro, Ruslan. </a:t>
            </a:r>
            <a:r>
              <a:rPr lang="en-ID" sz="6400" dirty="0" smtClean="0"/>
              <a:t>2000. </a:t>
            </a:r>
            <a:r>
              <a:rPr lang="id-ID" sz="6400" i="1" dirty="0" smtClean="0"/>
              <a:t>The Political Economy of Violence In Maluku, Indonesia. </a:t>
            </a:r>
            <a:r>
              <a:rPr lang="id-ID" sz="6400" dirty="0" smtClean="0">
                <a:hlinkClick r:id="rId2"/>
              </a:rPr>
              <a:t>http://www.munindo.co.id</a:t>
            </a:r>
            <a:r>
              <a:rPr lang="id-ID" sz="6400" dirty="0" smtClean="0"/>
              <a:t> </a:t>
            </a:r>
            <a:r>
              <a:rPr lang="id-ID" sz="6400" dirty="0" smtClean="0"/>
              <a:t>diakses </a:t>
            </a:r>
            <a:r>
              <a:rPr lang="id-ID" sz="6400" dirty="0" smtClean="0"/>
              <a:t>pada 21 September 2017</a:t>
            </a:r>
            <a:r>
              <a:rPr lang="en-ID" sz="6400" dirty="0" smtClean="0"/>
              <a:t> </a:t>
            </a:r>
            <a:r>
              <a:rPr lang="en-ID" sz="6400" dirty="0" err="1" smtClean="0"/>
              <a:t>pukul</a:t>
            </a:r>
            <a:r>
              <a:rPr lang="en-ID" sz="6400" dirty="0" smtClean="0"/>
              <a:t> </a:t>
            </a:r>
            <a:r>
              <a:rPr lang="en-ID" sz="6400" dirty="0" smtClean="0"/>
              <a:t>08.00</a:t>
            </a:r>
            <a:r>
              <a:rPr lang="en-ID" sz="6400" dirty="0"/>
              <a:t>.</a:t>
            </a:r>
            <a:endParaRPr lang="id-ID" sz="6400" dirty="0" smtClean="0"/>
          </a:p>
          <a:p>
            <a:pPr algn="just"/>
            <a:endParaRPr lang="id-ID" sz="3100" dirty="0"/>
          </a:p>
          <a:p>
            <a:pPr algn="just"/>
            <a:endParaRPr lang="id-ID" sz="3100" dirty="0" smtClean="0"/>
          </a:p>
          <a:p>
            <a:pPr algn="just"/>
            <a:endParaRPr lang="id-ID" sz="3100" dirty="0"/>
          </a:p>
          <a:p>
            <a:pPr algn="just"/>
            <a:r>
              <a:rPr lang="id-ID" sz="3100" dirty="0" smtClean="0"/>
              <a:t>Setya, Sura. 2008. </a:t>
            </a:r>
            <a:r>
              <a:rPr lang="id-ID" sz="3100" i="1" dirty="0" smtClean="0"/>
              <a:t>Ayo Belajar Menulis</a:t>
            </a:r>
            <a:r>
              <a:rPr lang="id-ID" sz="3100" dirty="0" smtClean="0"/>
              <a:t>. Majalah Bobo. Edisi Juni 2008. Halaman 20 </a:t>
            </a:r>
          </a:p>
          <a:p>
            <a:pPr algn="just"/>
            <a:r>
              <a:rPr lang="id-ID" sz="3100" dirty="0" smtClean="0"/>
              <a:t>Rahman. 2013. </a:t>
            </a:r>
            <a:r>
              <a:rPr lang="id-ID" sz="3100" i="1" dirty="0" smtClean="0"/>
              <a:t>Memahami Manfaat Bimbel</a:t>
            </a:r>
            <a:r>
              <a:rPr lang="id-ID" sz="3100" dirty="0" smtClean="0"/>
              <a:t>. Republika. Edisi 2 April 2007. Halaman 23</a:t>
            </a:r>
          </a:p>
          <a:p>
            <a:pPr algn="just"/>
            <a:r>
              <a:rPr lang="id-ID" sz="3100" dirty="0" smtClean="0"/>
              <a:t>Pusat Pembinaan dan Pengembangan Bahasa.1978. </a:t>
            </a:r>
            <a:r>
              <a:rPr lang="id-ID" sz="3100" i="1" dirty="0" smtClean="0"/>
              <a:t>Pedoman Penulisan Laporan</a:t>
            </a:r>
            <a:r>
              <a:rPr lang="id-ID" sz="3100" dirty="0" smtClean="0"/>
              <a:t>. Jakarta: Kemendikbud. </a:t>
            </a:r>
          </a:p>
          <a:p>
            <a:pPr algn="just"/>
            <a:r>
              <a:rPr lang="id-ID" sz="3100" dirty="0" smtClean="0"/>
              <a:t>Republik Indonesia. 1992. Undang-Undang No. 24 tentang Penataan Ruang. Sekretariat Negera. Jakarta. </a:t>
            </a:r>
          </a:p>
          <a:p>
            <a:pPr algn="just"/>
            <a:r>
              <a:rPr lang="id-ID" sz="3100" dirty="0" smtClean="0"/>
              <a:t>Toni, Fikri. 2015. </a:t>
            </a:r>
            <a:r>
              <a:rPr lang="id-ID" sz="3100" i="1" dirty="0" smtClean="0"/>
              <a:t>Bahaya Merokok</a:t>
            </a:r>
            <a:r>
              <a:rPr lang="id-ID" sz="3100" dirty="0" smtClean="0"/>
              <a:t>. Wawancara  oleh Global TV 27 Maret 2017, pukul 19.15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6" name="Picture 2" descr="Hasil gambar untuk daftar pustaka tiga ora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9" b="65904"/>
          <a:stretch/>
        </p:blipFill>
        <p:spPr bwMode="auto">
          <a:xfrm>
            <a:off x="1024127" y="5563672"/>
            <a:ext cx="10228385" cy="875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3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342" y="1724997"/>
            <a:ext cx="6774560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id-ID" sz="7200" dirty="0" smtClean="0"/>
              <a:t>Tujuan pembelajaran</a:t>
            </a:r>
            <a:endParaRPr lang="id-ID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4270" y="3387142"/>
            <a:ext cx="7508383" cy="3039415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514350" indent="-514350" algn="just">
              <a:lnSpc>
                <a:spcPct val="120000"/>
              </a:lnSpc>
              <a:buClrTx/>
              <a:buFont typeface="+mj-lt"/>
              <a:buAutoNum type="arabicPeriod"/>
            </a:pPr>
            <a:r>
              <a:rPr lang="en-US" sz="3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Mahasiswa</a:t>
            </a:r>
            <a:r>
              <a:rPr lang="en-US" sz="3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mampu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menuangkan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opini</a:t>
            </a:r>
            <a:r>
              <a:rPr lang="id-ID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dan</a:t>
            </a:r>
            <a:r>
              <a:rPr lang="en-US" sz="3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mempertahankan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pendapatnya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ke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dalam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tulisan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argumentasi</a:t>
            </a:r>
            <a:r>
              <a:rPr lang="id-ID" sz="3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514350" lvl="0" indent="-514350" algn="just">
              <a:lnSpc>
                <a:spcPct val="120000"/>
              </a:lnSpc>
              <a:buClrTx/>
              <a:buFont typeface="+mj-lt"/>
              <a:buAutoNum type="arabicPeriod"/>
            </a:pP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Mempertahankan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pendapatnya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melalui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1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pembuktian</a:t>
            </a:r>
            <a:r>
              <a:rPr lang="en-US" sz="3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id-ID" sz="3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ClrTx/>
              <a:buNone/>
            </a:pPr>
            <a:endParaRPr lang="id-ID" sz="3200" dirty="0"/>
          </a:p>
          <a:p>
            <a:pPr marL="514350" lvl="0" indent="-514350">
              <a:buClrTx/>
              <a:buFont typeface="+mj-lt"/>
              <a:buAutoNum type="arabicPeriod"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8619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PERBEDAAN EKSPOSISI DAN ARGUMENTASI 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d-ID" b="1" dirty="0" smtClean="0"/>
              <a:t>EKSPOSISI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967787"/>
            <a:ext cx="5093208" cy="374733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Eksposisi </a:t>
            </a: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hanya menjelaskan dan menerangkan sehingga pembaca memperoleh informasi yang sejelas-jelasnya. </a:t>
            </a:r>
            <a:endParaRPr lang="id-ID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Tujuannya adalah membuat pembaca yang tadinya belum tahu menjadi 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tahu.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Eksposisi memberikan contoh untuk menjelaskan meyakinkan pembaca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Sama-sama menjelaskan pendapat (kalimat tesis) untuk memberikan informasi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id-ID" b="1" dirty="0" smtClean="0"/>
              <a:t>ARGUMENTASI </a:t>
            </a:r>
            <a:endParaRPr lang="id-ID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9008" y="2806612"/>
            <a:ext cx="5193792" cy="40473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Argumentasi bertujuan untuk mempengaruhi pembaca sehingga pembaca menyetujui bahwa pendapat dan keyakinan kita benar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Tujuannya </a:t>
            </a: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adalah membuat pembaca menjadi 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sependapat/mendukung </a:t>
            </a: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pemikiran </a:t>
            </a: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penulis.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Argumentasi memberikan contoh berupa fakta untuk meyakinkan pembaca.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Sama-sama menjelaskan pendapat (kalimat tesis) untuk meyakinkan pembaca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09978" y="257745"/>
            <a:ext cx="9720072" cy="1499616"/>
          </a:xfrm>
        </p:spPr>
        <p:txBody>
          <a:bodyPr/>
          <a:lstStyle/>
          <a:p>
            <a:pPr algn="ctr"/>
            <a:r>
              <a:rPr lang="id-ID" dirty="0" smtClean="0"/>
              <a:t>Ciri-ciri argumentasi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43390" y="1757361"/>
            <a:ext cx="9229536" cy="4672013"/>
          </a:xfrm>
        </p:spPr>
        <p:txBody>
          <a:bodyPr>
            <a:normAutofit/>
          </a:bodyPr>
          <a:lstStyle/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id-ID" sz="3200" dirty="0"/>
              <a:t>Berisikan pendapat, pandangan, dan keyakinan </a:t>
            </a:r>
            <a:r>
              <a:rPr lang="id-ID" sz="3200" dirty="0" smtClean="0"/>
              <a:t> </a:t>
            </a:r>
            <a:r>
              <a:rPr lang="id-ID" sz="3200" dirty="0"/>
              <a:t>penulis terhadap </a:t>
            </a:r>
            <a:r>
              <a:rPr lang="id-ID" sz="3200" dirty="0" smtClean="0"/>
              <a:t>permasalahan.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id-ID" sz="3200" dirty="0" smtClean="0"/>
              <a:t>Mempunyai </a:t>
            </a:r>
            <a:r>
              <a:rPr lang="id-ID" sz="3200" dirty="0"/>
              <a:t>data faktual yang digunakan untuk meyakinkan </a:t>
            </a:r>
            <a:r>
              <a:rPr lang="id-ID" sz="3200" dirty="0" smtClean="0"/>
              <a:t>pembaca.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id-ID" sz="3200" dirty="0" smtClean="0"/>
              <a:t>Menjelaskan </a:t>
            </a:r>
            <a:r>
              <a:rPr lang="id-ID" sz="3200" dirty="0"/>
              <a:t>suatu permasalahan dengan cara menganalisa dan </a:t>
            </a:r>
            <a:r>
              <a:rPr lang="id-ID" sz="3200" dirty="0" smtClean="0"/>
              <a:t>menganalogikan.</a:t>
            </a:r>
          </a:p>
          <a:p>
            <a:pPr marL="457200" lvl="0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id-ID" sz="3200" dirty="0" smtClean="0"/>
              <a:t>Diakhiri </a:t>
            </a:r>
            <a:r>
              <a:rPr lang="id-ID" sz="3200" dirty="0"/>
              <a:t>dengan kesimpulan yaitu berupa pendapat yang lebih luas bukan merupakan penegasan kembali topik utama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50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Struktur paragraf argumentasi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Intro dan Kalimat Tesis/Argumen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Paragraf Pembuktian Fakta  1 disertai Argumen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Paragraf Pembuktian Fakta 2 disertai Argumen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Paragraf Sanggahan Argumen 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Kesimpulan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3200" dirty="0" smtClean="0"/>
              <a:t>Daftar Pustaka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42369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93910"/>
            <a:ext cx="10396882" cy="1151965"/>
          </a:xfrm>
        </p:spPr>
        <p:txBody>
          <a:bodyPr/>
          <a:lstStyle/>
          <a:p>
            <a:r>
              <a:rPr lang="en-ID" dirty="0" err="1" smtClean="0"/>
              <a:t>Samakah</a:t>
            </a:r>
            <a:r>
              <a:rPr lang="en-ID" dirty="0" smtClean="0"/>
              <a:t> </a:t>
            </a:r>
            <a:r>
              <a:rPr lang="en-ID" dirty="0" err="1" smtClean="0"/>
              <a:t>tema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topik</a:t>
            </a:r>
            <a:r>
              <a:rPr lang="en-ID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800" y="1981459"/>
            <a:ext cx="10394707" cy="3928710"/>
          </a:xfrm>
        </p:spPr>
        <p:txBody>
          <a:bodyPr>
            <a:normAutofit lnSpcReduction="10000"/>
          </a:bodyPr>
          <a:lstStyle/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berasal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bahasa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Yunani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ID" i="1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tithenai</a:t>
            </a:r>
            <a:r>
              <a:rPr lang="en-ID" i="1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Menempatkan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atau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meletakkan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Tema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adalah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sesuatu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yang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diuraikan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Topik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berasal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dari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bahasa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Yunani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ID" i="1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Topoi</a:t>
            </a:r>
            <a:r>
              <a:rPr lang="en-ID" i="1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tempat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Definisi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tema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	</a:t>
            </a:r>
            <a:r>
              <a:rPr lang="en-ID" cap="none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arangan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yang </a:t>
            </a:r>
            <a:r>
              <a:rPr lang="en-ID" cap="none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elesai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</a:t>
            </a: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suatu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amanat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utama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yang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disampaikan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penulis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melalui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					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karangannya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Proses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Penyusunan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	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pengarang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harus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menentukan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topik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tujuan</a:t>
            </a:r>
            <a:endParaRPr lang="en-ID" cap="none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Jadi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topik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adalah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tema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dari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suatu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alinea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en-ID" cap="none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cap="none" dirty="0"/>
          </a:p>
        </p:txBody>
      </p:sp>
      <p:grpSp>
        <p:nvGrpSpPr>
          <p:cNvPr id="6" name="Group 5"/>
          <p:cNvGrpSpPr/>
          <p:nvPr/>
        </p:nvGrpSpPr>
        <p:grpSpPr>
          <a:xfrm>
            <a:off x="2547257" y="3526976"/>
            <a:ext cx="901337" cy="1136464"/>
            <a:chOff x="2547257" y="3108964"/>
            <a:chExt cx="901337" cy="1136464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547257" y="3108964"/>
              <a:ext cx="84908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2547257" y="3108964"/>
              <a:ext cx="901337" cy="11364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925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37158"/>
            <a:ext cx="10396882" cy="1151965"/>
          </a:xfrm>
        </p:spPr>
        <p:txBody>
          <a:bodyPr/>
          <a:lstStyle/>
          <a:p>
            <a:r>
              <a:rPr lang="en-ID" dirty="0" err="1" smtClean="0"/>
              <a:t>topik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800" y="1175658"/>
            <a:ext cx="10394707" cy="4198928"/>
          </a:xfrm>
        </p:spPr>
        <p:txBody>
          <a:bodyPr/>
          <a:lstStyle/>
          <a:p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Persempitlah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pokok-pokok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topik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endParaRPr lang="en-ID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1. Tanah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airku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Indonesia</a:t>
            </a: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Memperbaiki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Kegemaran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mengisi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luang</a:t>
            </a:r>
            <a:endParaRPr lang="en-ID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cap="non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ID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pengangguran</a:t>
            </a:r>
            <a:endParaRPr lang="en-U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3757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560" y="0"/>
            <a:ext cx="5181600" cy="685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id-ID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Buku dengan satu pengarang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(Rahmat, 1995</a:t>
            </a:r>
            <a:r>
              <a:rPr lang="id-ID" sz="8000" dirty="0">
                <a:latin typeface="Comic Sans MS" panose="030F0702030302020204" pitchFamily="66" charset="0"/>
              </a:rPr>
              <a:t>: 31 – 38).</a:t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>
                <a:latin typeface="Comic Sans MS" panose="030F0702030302020204" pitchFamily="66" charset="0"/>
              </a:rPr>
              <a:t>Menurut </a:t>
            </a:r>
            <a:r>
              <a:rPr lang="id-ID" sz="8000" dirty="0" smtClean="0">
                <a:latin typeface="Comic Sans MS" panose="030F0702030302020204" pitchFamily="66" charset="0"/>
              </a:rPr>
              <a:t>Rahmat </a:t>
            </a:r>
            <a:r>
              <a:rPr lang="id-ID" sz="8000" dirty="0">
                <a:latin typeface="Comic Sans MS" panose="030F0702030302020204" pitchFamily="66" charset="0"/>
              </a:rPr>
              <a:t>(1995: 31 – </a:t>
            </a:r>
            <a:r>
              <a:rPr lang="id-ID" sz="8000" dirty="0" smtClean="0">
                <a:latin typeface="Comic Sans MS" panose="030F0702030302020204" pitchFamily="66" charset="0"/>
              </a:rPr>
              <a:t>38)</a:t>
            </a:r>
          </a:p>
          <a:p>
            <a:pPr>
              <a:lnSpc>
                <a:spcPct val="120000"/>
              </a:lnSpc>
            </a:pPr>
            <a: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Buku </a:t>
            </a:r>
            <a:r>
              <a:rPr lang="id-ID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dengan dua atau tiga pengarang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(</a:t>
            </a:r>
            <a:r>
              <a:rPr lang="id-ID" sz="8000" dirty="0">
                <a:latin typeface="Comic Sans MS" panose="030F0702030302020204" pitchFamily="66" charset="0"/>
              </a:rPr>
              <a:t>Dreyfus dan </a:t>
            </a:r>
            <a:r>
              <a:rPr lang="id-ID" sz="8000" dirty="0" smtClean="0">
                <a:latin typeface="Comic Sans MS" panose="030F0702030302020204" pitchFamily="66" charset="0"/>
              </a:rPr>
              <a:t>Rahmat </a:t>
            </a:r>
            <a:r>
              <a:rPr lang="id-ID" sz="8000" dirty="0">
                <a:latin typeface="Comic Sans MS" panose="030F0702030302020204" pitchFamily="66" charset="0"/>
              </a:rPr>
              <a:t>1982: 72 – 76</a:t>
            </a:r>
            <a:r>
              <a:rPr lang="id-ID" sz="8000" dirty="0" smtClean="0">
                <a:latin typeface="Comic Sans MS" panose="030F0702030302020204" pitchFamily="66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Buku </a:t>
            </a:r>
            <a:r>
              <a:rPr lang="id-ID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dengan banyak </a:t>
            </a:r>
            <a: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pengarang</a:t>
            </a:r>
            <a:b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 </a:t>
            </a:r>
            <a:r>
              <a:rPr lang="id-ID" sz="8000" dirty="0">
                <a:latin typeface="Comic Sans MS" panose="030F0702030302020204" pitchFamily="66" charset="0"/>
              </a:rPr>
              <a:t>(Ibrahim, dkk., 1997: 52 – 54</a:t>
            </a:r>
            <a:r>
              <a:rPr lang="id-ID" sz="8000" dirty="0" smtClean="0">
                <a:latin typeface="Comic Sans MS" panose="030F0702030302020204" pitchFamily="66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id-ID" sz="8000" dirty="0" smtClean="0">
                <a:latin typeface="Comic Sans MS" panose="030F0702030302020204" pitchFamily="66" charset="0"/>
              </a:rPr>
              <a:t>Menurut Ibrahim, dkk (1997:52-54)</a:t>
            </a:r>
          </a:p>
          <a:p>
            <a:pPr>
              <a:lnSpc>
                <a:spcPct val="120000"/>
              </a:lnSpc>
            </a:pPr>
            <a: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Buku </a:t>
            </a:r>
            <a:r>
              <a:rPr lang="id-ID" sz="8000" dirty="0">
                <a:solidFill>
                  <a:srgbClr val="FF0000"/>
                </a:solidFill>
                <a:latin typeface="Comic Sans MS" panose="030F0702030302020204" pitchFamily="66" charset="0"/>
              </a:rPr>
              <a:t>yang terdiri dua jilid atau lebih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 (Rahmat , </a:t>
            </a:r>
            <a:r>
              <a:rPr lang="id-ID" sz="8000" dirty="0">
                <a:latin typeface="Comic Sans MS" panose="030F0702030302020204" pitchFamily="66" charset="0"/>
              </a:rPr>
              <a:t>Vol.1, 1988: 131).</a:t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...Mengacu </a:t>
            </a:r>
            <a:r>
              <a:rPr lang="id-ID" sz="8000" dirty="0">
                <a:latin typeface="Comic Sans MS" panose="030F0702030302020204" pitchFamily="66" charset="0"/>
              </a:rPr>
              <a:t>pada Lapidus (Vol.1, 1988: 131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id-ID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Buku </a:t>
            </a:r>
            <a:r>
              <a:rPr lang="id-ID" sz="8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terjemahan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(</a:t>
            </a:r>
            <a:r>
              <a:rPr lang="id-ID" sz="8000" dirty="0">
                <a:latin typeface="Comic Sans MS" panose="030F0702030302020204" pitchFamily="66" charset="0"/>
              </a:rPr>
              <a:t>Berger, terj., </a:t>
            </a:r>
            <a:r>
              <a:rPr lang="id-ID" sz="8000" dirty="0" smtClean="0">
                <a:latin typeface="Comic Sans MS" panose="030F0702030302020204" pitchFamily="66" charset="0"/>
              </a:rPr>
              <a:t>Rahmat, </a:t>
            </a:r>
            <a:r>
              <a:rPr lang="id-ID" sz="8000" dirty="0">
                <a:latin typeface="Comic Sans MS" panose="030F0702030302020204" pitchFamily="66" charset="0"/>
              </a:rPr>
              <a:t>2000: 44 – 45).</a:t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>
                <a:latin typeface="Comic Sans MS" panose="030F0702030302020204" pitchFamily="66" charset="0"/>
              </a:rPr>
              <a:t>Berger (terj., </a:t>
            </a:r>
            <a:r>
              <a:rPr lang="id-ID" sz="8000" dirty="0" smtClean="0">
                <a:latin typeface="Comic Sans MS" panose="030F0702030302020204" pitchFamily="66" charset="0"/>
              </a:rPr>
              <a:t>Rahmat, </a:t>
            </a:r>
            <a:r>
              <a:rPr lang="id-ID" sz="8000" dirty="0">
                <a:latin typeface="Comic Sans MS" panose="030F0702030302020204" pitchFamily="66" charset="0"/>
              </a:rPr>
              <a:t>2000: 44 – 45) </a:t>
            </a:r>
            <a:endParaRPr lang="id-ID" sz="8000" dirty="0" smtClean="0">
              <a:latin typeface="Comic Sans MS" panose="030F0702030302020204" pitchFamily="66" charset="0"/>
            </a:endParaRPr>
          </a:p>
          <a:p>
            <a:pPr>
              <a:lnSpc>
                <a:spcPct val="120000"/>
              </a:lnSpc>
            </a:pPr>
            <a:r>
              <a:rPr lang="id-ID" sz="8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Wawancara/Lisan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</a:t>
            </a:r>
            <a:r>
              <a:rPr lang="id-ID" sz="8000" dirty="0">
                <a:latin typeface="Comic Sans MS" panose="030F0702030302020204" pitchFamily="66" charset="0"/>
              </a:rPr>
              <a:t> </a:t>
            </a:r>
            <a:r>
              <a:rPr lang="id-ID" sz="8000" dirty="0" smtClean="0">
                <a:latin typeface="Comic Sans MS" panose="030F0702030302020204" pitchFamily="66" charset="0"/>
              </a:rPr>
              <a:t>(</a:t>
            </a:r>
            <a:r>
              <a:rPr lang="id-ID" sz="7200" dirty="0" smtClean="0">
                <a:latin typeface="Comic Sans MS" panose="030F0702030302020204" pitchFamily="66" charset="0"/>
              </a:rPr>
              <a:t>Samijan</a:t>
            </a:r>
            <a:r>
              <a:rPr lang="id-ID" sz="7200" dirty="0">
                <a:latin typeface="Comic Sans MS" panose="030F0702030302020204" pitchFamily="66" charset="0"/>
              </a:rPr>
              <a:t>, wawancara, 11 November 2006).</a:t>
            </a:r>
            <a:br>
              <a:rPr lang="id-ID" sz="7200" dirty="0">
                <a:latin typeface="Comic Sans MS" panose="030F0702030302020204" pitchFamily="66" charset="0"/>
              </a:rPr>
            </a:br>
            <a:r>
              <a:rPr lang="id-ID" sz="7200" dirty="0" smtClean="0">
                <a:latin typeface="Comic Sans MS" panose="030F0702030302020204" pitchFamily="66" charset="0"/>
              </a:rPr>
              <a:t>...wawancara </a:t>
            </a:r>
            <a:r>
              <a:rPr lang="id-ID" sz="7200" dirty="0">
                <a:latin typeface="Comic Sans MS" panose="030F0702030302020204" pitchFamily="66" charset="0"/>
              </a:rPr>
              <a:t>dengan penulis, Samijan (11 November 2006) 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7000" dirty="0">
                <a:latin typeface="Comic Sans MS" panose="030F0702030302020204" pitchFamily="66" charset="0"/>
              </a:rPr>
              <a:t/>
            </a:r>
            <a:br>
              <a:rPr lang="id-ID" sz="7000" dirty="0">
                <a:latin typeface="Comic Sans MS" panose="030F0702030302020204" pitchFamily="66" charset="0"/>
              </a:rPr>
            </a:br>
            <a:r>
              <a:rPr lang="id-ID" sz="7000" dirty="0">
                <a:latin typeface="Comic Sans MS" panose="030F0702030302020204" pitchFamily="66" charset="0"/>
              </a:rPr>
              <a:t/>
            </a:r>
            <a:br>
              <a:rPr lang="id-ID" sz="7000" dirty="0">
                <a:latin typeface="Comic Sans MS" panose="030F0702030302020204" pitchFamily="66" charset="0"/>
              </a:rPr>
            </a:br>
            <a:r>
              <a:rPr lang="id-ID" sz="7000" dirty="0">
                <a:latin typeface="Comic Sans MS" panose="030F0702030302020204" pitchFamily="66" charset="0"/>
              </a:rPr>
              <a:t/>
            </a:r>
            <a:br>
              <a:rPr lang="id-ID" sz="7000" dirty="0">
                <a:latin typeface="Comic Sans MS" panose="030F0702030302020204" pitchFamily="66" charset="0"/>
              </a:rPr>
            </a:br>
            <a:endParaRPr lang="id-ID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71161" y="0"/>
            <a:ext cx="6720840" cy="661181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id-ID" sz="8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Artikel dari </a:t>
            </a:r>
            <a:r>
              <a:rPr lang="id-ID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Jurnal/Majalah Ilmiah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...(Hidayat</a:t>
            </a:r>
            <a:r>
              <a:rPr lang="id-ID" sz="8000" dirty="0">
                <a:latin typeface="Comic Sans MS" panose="030F0702030302020204" pitchFamily="66" charset="0"/>
              </a:rPr>
              <a:t>, Jurnal ISKI, No. 2, Oktober 1998: 25-26</a:t>
            </a:r>
            <a:r>
              <a:rPr lang="id-ID" sz="8000" dirty="0" smtClean="0">
                <a:latin typeface="Comic Sans MS" panose="030F0702030302020204" pitchFamily="66" charset="0"/>
              </a:rPr>
              <a:t>).</a:t>
            </a:r>
            <a:br>
              <a:rPr lang="id-ID" sz="8000" dirty="0" smtClean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...Hidayat </a:t>
            </a:r>
            <a:r>
              <a:rPr lang="id-ID" sz="8000" dirty="0">
                <a:latin typeface="Comic Sans MS" panose="030F0702030302020204" pitchFamily="66" charset="0"/>
              </a:rPr>
              <a:t>(Jurnal ISKI, No. 2, Oktober 1998: 25-26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id-ID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Artikel dari Koran/Majalah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...(Fukuyama</a:t>
            </a:r>
            <a:r>
              <a:rPr lang="id-ID" sz="8000" dirty="0">
                <a:latin typeface="Comic Sans MS" panose="030F0702030302020204" pitchFamily="66" charset="0"/>
              </a:rPr>
              <a:t>, Koran Tempo, 22 November 2001).</a:t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 Fukuyama </a:t>
            </a:r>
            <a:r>
              <a:rPr lang="id-ID" sz="8000" dirty="0">
                <a:latin typeface="Comic Sans MS" panose="030F0702030302020204" pitchFamily="66" charset="0"/>
              </a:rPr>
              <a:t>(Koran Tempo, 22 November 2001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id-ID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Berita Koran/Majalah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 (Republika</a:t>
            </a:r>
            <a:r>
              <a:rPr lang="id-ID" sz="8000" dirty="0">
                <a:latin typeface="Comic Sans MS" panose="030F0702030302020204" pitchFamily="66" charset="0"/>
              </a:rPr>
              <a:t>, 10 September 2002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 Republika </a:t>
            </a:r>
            <a:r>
              <a:rPr lang="id-ID" sz="8000" dirty="0">
                <a:latin typeface="Comic Sans MS" panose="030F0702030302020204" pitchFamily="66" charset="0"/>
              </a:rPr>
              <a:t>(10 September 2002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id-ID" sz="8000" dirty="0" smtClean="0">
                <a:latin typeface="Comic Sans MS" panose="030F0702030302020204" pitchFamily="66" charset="0"/>
              </a:rPr>
              <a:t>Skripsi/Tesis/Disertasi</a:t>
            </a:r>
            <a:r>
              <a:rPr lang="id-ID" sz="8000" dirty="0">
                <a:latin typeface="Comic Sans MS" panose="030F0702030302020204" pitchFamily="66" charset="0"/>
              </a:rPr>
              <a:t/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...(</a:t>
            </a:r>
            <a:r>
              <a:rPr lang="id-ID" sz="8000" dirty="0">
                <a:latin typeface="Comic Sans MS" panose="030F0702030302020204" pitchFamily="66" charset="0"/>
              </a:rPr>
              <a:t>Nazaruddin, Skripsi, 2004: 205). </a:t>
            </a:r>
            <a:r>
              <a:rPr lang="id-ID" sz="8000" dirty="0" smtClean="0">
                <a:latin typeface="Comic Sans MS" panose="030F0702030302020204" pitchFamily="66" charset="0"/>
              </a:rPr>
              <a:t>...Nazaruddin </a:t>
            </a:r>
            <a:r>
              <a:rPr lang="id-ID" sz="8000" dirty="0">
                <a:latin typeface="Comic Sans MS" panose="030F0702030302020204" pitchFamily="66" charset="0"/>
              </a:rPr>
              <a:t>(Skripsi, 2004: 205</a:t>
            </a:r>
            <a:r>
              <a:rPr lang="id-ID" sz="8000" dirty="0" smtClean="0">
                <a:latin typeface="Comic Sans MS" panose="030F0702030302020204" pitchFamily="66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id-ID" sz="8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Internet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d-ID" sz="8000" dirty="0" smtClean="0">
                <a:latin typeface="Comic Sans MS" panose="030F0702030302020204" pitchFamily="66" charset="0"/>
              </a:rPr>
              <a:t>...(Rahmat, www.thirdworldtraveler.com, </a:t>
            </a:r>
            <a:r>
              <a:rPr lang="id-ID" sz="8000" dirty="0">
                <a:latin typeface="Comic Sans MS" panose="030F0702030302020204" pitchFamily="66" charset="0"/>
              </a:rPr>
              <a:t>akses 15 Juni 2007).</a:t>
            </a:r>
            <a:br>
              <a:rPr lang="id-ID" sz="8000" dirty="0">
                <a:latin typeface="Comic Sans MS" panose="030F0702030302020204" pitchFamily="66" charset="0"/>
              </a:rPr>
            </a:br>
            <a:r>
              <a:rPr lang="id-ID" sz="8000" dirty="0" smtClean="0">
                <a:latin typeface="Comic Sans MS" panose="030F0702030302020204" pitchFamily="66" charset="0"/>
              </a:rPr>
              <a:t>... Rahmat (www.thirdworldtraveler.com/Robert</a:t>
            </a:r>
            <a:r>
              <a:rPr lang="id-ID" sz="8000" dirty="0">
                <a:latin typeface="Comic Sans MS" panose="030F0702030302020204" pitchFamily="66" charset="0"/>
              </a:rPr>
              <a:t>_ McChesney_page.html, akses 15 Juni 2007), </a:t>
            </a:r>
            <a:r>
              <a:rPr lang="id-ID" sz="8000" dirty="0"/>
              <a:t>….. </a:t>
            </a:r>
            <a:br>
              <a:rPr lang="id-ID" sz="8000" dirty="0"/>
            </a:br>
            <a:r>
              <a:rPr lang="id-ID" sz="8000" dirty="0"/>
              <a:t/>
            </a:r>
            <a:br>
              <a:rPr lang="id-ID" sz="8000" dirty="0"/>
            </a:br>
            <a:r>
              <a:rPr lang="id-ID" sz="8000" dirty="0"/>
              <a:t/>
            </a:r>
            <a:br>
              <a:rPr lang="id-ID" sz="8000" dirty="0"/>
            </a:br>
            <a:endParaRPr lang="id-ID" sz="8000" b="1" dirty="0"/>
          </a:p>
          <a:p>
            <a:pPr>
              <a:lnSpc>
                <a:spcPct val="12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197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93326"/>
            <a:ext cx="9720072" cy="1499616"/>
          </a:xfrm>
        </p:spPr>
        <p:txBody>
          <a:bodyPr/>
          <a:lstStyle/>
          <a:p>
            <a:pPr algn="ctr"/>
            <a:r>
              <a:rPr lang="id-ID" b="1" dirty="0" smtClean="0">
                <a:latin typeface="Comic Sans MS" panose="030F0702030302020204" pitchFamily="66" charset="0"/>
              </a:rPr>
              <a:t>CONTOH BODYNOTE</a:t>
            </a:r>
            <a:endParaRPr lang="id-ID" b="1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949" t="24871" r="16979" b="6817"/>
          <a:stretch/>
        </p:blipFill>
        <p:spPr>
          <a:xfrm>
            <a:off x="1052732" y="1322362"/>
            <a:ext cx="10086535" cy="5247249"/>
          </a:xfrm>
          <a:prstGeom prst="rect">
            <a:avLst/>
          </a:prstGeom>
          <a:ln>
            <a:solidFill>
              <a:schemeClr val="tx1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8322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3183</TotalTime>
  <Words>370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Unicode MS</vt:lpstr>
      <vt:lpstr>Comic Sans MS</vt:lpstr>
      <vt:lpstr>Tw Cen MT</vt:lpstr>
      <vt:lpstr>Tw Cen MT Condensed</vt:lpstr>
      <vt:lpstr>Wingdings</vt:lpstr>
      <vt:lpstr>Wingdings 3</vt:lpstr>
      <vt:lpstr>Integral</vt:lpstr>
      <vt:lpstr>Argumentasi ii</vt:lpstr>
      <vt:lpstr>Tujuan pembelajaran</vt:lpstr>
      <vt:lpstr>PERBEDAAN EKSPOSISI DAN ARGUMENTASI </vt:lpstr>
      <vt:lpstr>Ciri-ciri argumentasi</vt:lpstr>
      <vt:lpstr>Struktur paragraf argumentasi </vt:lpstr>
      <vt:lpstr>Samakah tema dan topik?</vt:lpstr>
      <vt:lpstr>topik</vt:lpstr>
      <vt:lpstr>PowerPoint Presentation</vt:lpstr>
      <vt:lpstr>CONTOH BODYNOTE</vt:lpstr>
      <vt:lpstr>Daftar pustaka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NARASI</dc:title>
  <dc:creator>rizky.brilianti@gmail.com</dc:creator>
  <cp:lastModifiedBy>Dessy</cp:lastModifiedBy>
  <cp:revision>99</cp:revision>
  <dcterms:created xsi:type="dcterms:W3CDTF">2017-09-25T00:33:38Z</dcterms:created>
  <dcterms:modified xsi:type="dcterms:W3CDTF">2018-11-15T12:02:25Z</dcterms:modified>
</cp:coreProperties>
</file>