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4" r:id="rId5"/>
    <p:sldId id="259" r:id="rId6"/>
    <p:sldId id="258" r:id="rId7"/>
    <p:sldId id="265" r:id="rId8"/>
    <p:sldId id="260" r:id="rId9"/>
    <p:sldId id="261" r:id="rId10"/>
    <p:sldId id="262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33CFD-D895-4620-9C39-992B39921B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B13D13-134C-48AF-BFF1-5C7BB26FF5A4}" type="datetimeFigureOut">
              <a:rPr lang="en-US" smtClean="0"/>
              <a:t>30-Nov-18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0OPj6XkMLw" TargetMode="External"/><Relationship Id="rId2" Type="http://schemas.openxmlformats.org/officeDocument/2006/relationships/hyperlink" Target="https://www.youtube.com/watch?v=Wh2sZ9K_V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uq0FhISbvQ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biGsDMmC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HEPPR </a:t>
            </a:r>
            <a:r>
              <a:rPr lang="en-US" sz="2000" dirty="0" err="1" smtClean="0"/>
              <a:t>Pertemuan</a:t>
            </a:r>
            <a:r>
              <a:rPr lang="en-US" sz="2000" dirty="0" smtClean="0"/>
              <a:t> 13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Reality in </a:t>
            </a:r>
            <a:r>
              <a:rPr lang="en-US" sz="4400" dirty="0" smtClean="0"/>
              <a:t>Ethics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48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aid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29"/>
            <a:ext cx="4343400" cy="67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c\Downloads\MAF-Body-Shop-ESP-Joey-G-Condom_POSM_400px_FA_271120142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791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59436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differences did you find?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6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7924800" cy="5714999"/>
          </a:xfrm>
        </p:spPr>
        <p:txBody>
          <a:bodyPr/>
          <a:lstStyle/>
          <a:p>
            <a:r>
              <a:rPr lang="en-US" dirty="0"/>
              <a:t>Cause-related marketing and strategic philanthropy </a:t>
            </a:r>
            <a:r>
              <a:rPr lang="en-US" dirty="0" smtClean="0"/>
              <a:t>programs are bedrock </a:t>
            </a:r>
            <a:r>
              <a:rPr lang="en-US" dirty="0"/>
              <a:t>public relations tools with enormous capacities to develop </a:t>
            </a:r>
            <a:r>
              <a:rPr lang="en-US" dirty="0" smtClean="0"/>
              <a:t>mutually beneficial </a:t>
            </a:r>
            <a:r>
              <a:rPr lang="en-US" dirty="0"/>
              <a:t>outcomes for both the sponsoring organization and </a:t>
            </a:r>
            <a:r>
              <a:rPr lang="en-US" dirty="0" smtClean="0"/>
              <a:t>the cause </a:t>
            </a:r>
            <a:r>
              <a:rPr lang="en-US" dirty="0"/>
              <a:t>being supported.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/>
              <a:t>Good causes’ are usually in desperate need </a:t>
            </a:r>
            <a:r>
              <a:rPr lang="en-US" dirty="0" smtClean="0"/>
              <a:t>of support </a:t>
            </a:r>
            <a:r>
              <a:rPr lang="en-US" dirty="0"/>
              <a:t>from the profit-minded sector and profit-minded </a:t>
            </a:r>
            <a:r>
              <a:rPr lang="en-US" dirty="0" smtClean="0"/>
              <a:t>organizations need </a:t>
            </a:r>
            <a:r>
              <a:rPr lang="en-US" dirty="0"/>
              <a:t>to enhance the communities in which they function. So, it seems </a:t>
            </a:r>
            <a:r>
              <a:rPr lang="en-US" dirty="0" smtClean="0"/>
              <a:t>like a </a:t>
            </a:r>
            <a:r>
              <a:rPr lang="en-US" dirty="0"/>
              <a:t>marriage made in heaven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But are there any ethical lines that need to </a:t>
            </a:r>
            <a:r>
              <a:rPr lang="en-US" dirty="0" smtClean="0"/>
              <a:t>be considered </a:t>
            </a:r>
            <a:r>
              <a:rPr lang="en-US" dirty="0"/>
              <a:t>in the strategic decision-making about which causes </a:t>
            </a:r>
            <a:r>
              <a:rPr lang="en-US" dirty="0" smtClean="0"/>
              <a:t>to support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48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334000" cy="5714999"/>
          </a:xfrm>
        </p:spPr>
        <p:txBody>
          <a:bodyPr/>
          <a:lstStyle/>
          <a:p>
            <a:r>
              <a:rPr lang="en-US" dirty="0"/>
              <a:t>What could be a more noble objective than to give back to </a:t>
            </a:r>
            <a:r>
              <a:rPr lang="en-US" dirty="0" smtClean="0"/>
              <a:t>the community?</a:t>
            </a:r>
          </a:p>
          <a:p>
            <a:endParaRPr lang="en-US" dirty="0" smtClean="0"/>
          </a:p>
          <a:p>
            <a:r>
              <a:rPr lang="en-US" dirty="0"/>
              <a:t>The term </a:t>
            </a:r>
            <a:r>
              <a:rPr lang="en-US" i="1" dirty="0"/>
              <a:t>strategic philanthropy </a:t>
            </a:r>
            <a:r>
              <a:rPr lang="en-US" dirty="0"/>
              <a:t>is now widely used to identify a </a:t>
            </a:r>
            <a:r>
              <a:rPr lang="en-US" dirty="0" smtClean="0"/>
              <a:t>profitmaking organization’s </a:t>
            </a:r>
            <a:r>
              <a:rPr lang="en-US" dirty="0"/>
              <a:t>strategic public relations approach in support </a:t>
            </a:r>
            <a:r>
              <a:rPr lang="en-US" dirty="0" smtClean="0"/>
              <a:t>of community </a:t>
            </a:r>
            <a:r>
              <a:rPr lang="en-US" dirty="0"/>
              <a:t>activities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/>
              <a:t>Cause-related marketing</a:t>
            </a:r>
            <a:r>
              <a:rPr lang="en-US" dirty="0"/>
              <a:t>, often confused by marketers with </a:t>
            </a:r>
            <a:r>
              <a:rPr lang="en-US" dirty="0" smtClean="0"/>
              <a:t>social marketing</a:t>
            </a:r>
            <a:r>
              <a:rPr lang="en-US" dirty="0"/>
              <a:t>, is the tactic that identifies an organization’s products </a:t>
            </a:r>
            <a:r>
              <a:rPr lang="en-US" dirty="0" smtClean="0"/>
              <a:t>or services </a:t>
            </a:r>
            <a:r>
              <a:rPr lang="en-US" dirty="0"/>
              <a:t>with a specific social cause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/>
              <a:t>Social marketing</a:t>
            </a:r>
            <a:r>
              <a:rPr lang="en-US" dirty="0"/>
              <a:t>, by contrast and by definition, </a:t>
            </a:r>
            <a:r>
              <a:rPr lang="en-US" dirty="0" smtClean="0"/>
              <a:t>is a </a:t>
            </a:r>
            <a:r>
              <a:rPr lang="en-US" dirty="0"/>
              <a:t>campaign created (usually by an organization </a:t>
            </a:r>
            <a:r>
              <a:rPr lang="en-US" dirty="0" smtClean="0"/>
              <a:t>devoted </a:t>
            </a:r>
            <a:r>
              <a:rPr lang="en-US" dirty="0"/>
              <a:t>to the cause) </a:t>
            </a:r>
            <a:r>
              <a:rPr lang="en-US" dirty="0" smtClean="0"/>
              <a:t>for the </a:t>
            </a:r>
            <a:r>
              <a:rPr lang="en-US" dirty="0"/>
              <a:t>sole purpose of selling the cause (or </a:t>
            </a:r>
            <a:r>
              <a:rPr lang="en-US" dirty="0" smtClean="0"/>
              <a:t>behavior </a:t>
            </a:r>
            <a:r>
              <a:rPr lang="en-US" dirty="0"/>
              <a:t>change), with </a:t>
            </a:r>
            <a:r>
              <a:rPr lang="en-US" dirty="0" smtClean="0"/>
              <a:t>no hidden </a:t>
            </a:r>
            <a:r>
              <a:rPr lang="en-US" dirty="0"/>
              <a:t>agenda of selling products.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0" y="457200"/>
            <a:ext cx="2819400" cy="5715000"/>
          </a:xfrm>
        </p:spPr>
        <p:txBody>
          <a:bodyPr/>
          <a:lstStyle/>
          <a:p>
            <a:r>
              <a:rPr lang="en-US" b="1" dirty="0"/>
              <a:t>A STAPLE OF COMMUNITY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7620000" cy="2971800"/>
          </a:xfrm>
        </p:spPr>
        <p:txBody>
          <a:bodyPr/>
          <a:lstStyle/>
          <a:p>
            <a:r>
              <a:rPr lang="en-US" dirty="0"/>
              <a:t>Whereas it seems like a truly good thing for profit-minded </a:t>
            </a:r>
            <a:r>
              <a:rPr lang="en-US" dirty="0" smtClean="0"/>
              <a:t>organizations to </a:t>
            </a:r>
            <a:r>
              <a:rPr lang="en-US" dirty="0"/>
              <a:t>give back to their communities, there are some issues that </a:t>
            </a:r>
            <a:r>
              <a:rPr lang="en-US" dirty="0" smtClean="0"/>
              <a:t>are often </a:t>
            </a:r>
            <a:r>
              <a:rPr lang="en-US" dirty="0"/>
              <a:t>not considered, or quickly discarded as irrelevant, by the </a:t>
            </a:r>
            <a:r>
              <a:rPr lang="en-US" dirty="0" smtClean="0"/>
              <a:t>public relations </a:t>
            </a:r>
            <a:r>
              <a:rPr lang="en-US" dirty="0"/>
              <a:t>professionals engaged in finding the best way both to </a:t>
            </a:r>
            <a:r>
              <a:rPr lang="en-US" dirty="0" smtClean="0"/>
              <a:t>promote the </a:t>
            </a:r>
            <a:r>
              <a:rPr lang="en-US" dirty="0"/>
              <a:t>organization as community-minded and truly make a difference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These two issues of mutuality often conflict.</a:t>
            </a:r>
          </a:p>
        </p:txBody>
      </p:sp>
      <p:pic>
        <p:nvPicPr>
          <p:cNvPr id="9219" name="Picture 3" descr="C:\Users\pc\Downloads\Bk_aFyRCEAEV2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1"/>
            <a:ext cx="652054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257800" cy="5714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brand do you think that are related to one particular issue?</a:t>
            </a:r>
          </a:p>
          <a:p>
            <a:r>
              <a:rPr lang="en-US" sz="2000" dirty="0" smtClean="0"/>
              <a:t>Let’s say the issue is breast cancer.</a:t>
            </a:r>
          </a:p>
          <a:p>
            <a:r>
              <a:rPr lang="en-US" sz="2000" dirty="0" smtClean="0"/>
              <a:t>Is it the issue is really big and need our attention?</a:t>
            </a:r>
          </a:p>
          <a:p>
            <a:r>
              <a:rPr lang="en-US" sz="2000" dirty="0" smtClean="0"/>
              <a:t>Or is it just because the problem is emotionally attached to our body perception?</a:t>
            </a:r>
          </a:p>
          <a:p>
            <a:r>
              <a:rPr lang="en-US" sz="2000" dirty="0" smtClean="0"/>
              <a:t>Breast cancer awareness is a big business now.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819400" cy="5715000"/>
          </a:xfrm>
        </p:spPr>
        <p:txBody>
          <a:bodyPr/>
          <a:lstStyle/>
          <a:p>
            <a:r>
              <a:rPr lang="en-US" b="1" dirty="0"/>
              <a:t>SEEKING A GOOD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6" y="-17119"/>
            <a:ext cx="5202174" cy="68751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819400" cy="5715000"/>
          </a:xfrm>
        </p:spPr>
        <p:txBody>
          <a:bodyPr/>
          <a:lstStyle/>
          <a:p>
            <a:r>
              <a:rPr lang="en-US" b="1" dirty="0"/>
              <a:t>Supporting causes or big business?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257800" cy="571499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www.youtube.com/watch?v=Wh2sZ9K_VaM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www.youtube.com/watch?v=p0OPj6XkMLw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www.youtube.com/watch?v=Suq0FhISbvQ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819400" cy="5715000"/>
          </a:xfrm>
        </p:spPr>
        <p:txBody>
          <a:bodyPr/>
          <a:lstStyle/>
          <a:p>
            <a:r>
              <a:rPr lang="en-US" b="1" dirty="0"/>
              <a:t>FROM GOOD CAUSES TO GOOD TASTE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486400" cy="5714999"/>
          </a:xfrm>
        </p:spPr>
        <p:txBody>
          <a:bodyPr>
            <a:normAutofit/>
          </a:bodyPr>
          <a:lstStyle/>
          <a:p>
            <a:r>
              <a:rPr lang="en-US" dirty="0"/>
              <a:t>Every day </a:t>
            </a:r>
            <a:r>
              <a:rPr lang="en-US" dirty="0" smtClean="0"/>
              <a:t>we write </a:t>
            </a:r>
            <a:r>
              <a:rPr lang="en-US" dirty="0"/>
              <a:t>speeches, memos, annual report letters, product and </a:t>
            </a:r>
            <a:r>
              <a:rPr lang="en-US" dirty="0" smtClean="0"/>
              <a:t>service marketing </a:t>
            </a:r>
            <a:r>
              <a:rPr lang="en-US" dirty="0"/>
              <a:t>letters and so much more for the employers and clients </a:t>
            </a:r>
            <a:r>
              <a:rPr lang="en-US" dirty="0" smtClean="0"/>
              <a:t>who have </a:t>
            </a:r>
            <a:r>
              <a:rPr lang="en-US" dirty="0"/>
              <a:t>hired us to help them with their communication challenges. </a:t>
            </a:r>
            <a:endParaRPr lang="en-US" dirty="0" smtClean="0"/>
          </a:p>
          <a:p>
            <a:r>
              <a:rPr lang="en-US" dirty="0" smtClean="0"/>
              <a:t>They have </a:t>
            </a:r>
            <a:r>
              <a:rPr lang="en-US" dirty="0"/>
              <a:t>hired us because we possess the skills that they lack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Hiring </a:t>
            </a:r>
            <a:r>
              <a:rPr lang="en-US" dirty="0"/>
              <a:t>a PR ‘representative’ to help </a:t>
            </a:r>
            <a:r>
              <a:rPr lang="en-US" dirty="0" smtClean="0"/>
              <a:t>someone/company </a:t>
            </a:r>
            <a:r>
              <a:rPr lang="en-US" dirty="0"/>
              <a:t>promote </a:t>
            </a:r>
            <a:r>
              <a:rPr lang="en-US" dirty="0" smtClean="0"/>
              <a:t>their </a:t>
            </a:r>
            <a:r>
              <a:rPr lang="en-US" dirty="0"/>
              <a:t>new </a:t>
            </a:r>
            <a:r>
              <a:rPr lang="en-US" dirty="0" smtClean="0"/>
              <a:t>business – essentially ghost-writing </a:t>
            </a:r>
            <a:r>
              <a:rPr lang="en-US" dirty="0"/>
              <a:t>– with </a:t>
            </a:r>
            <a:r>
              <a:rPr lang="en-US" dirty="0" smtClean="0"/>
              <a:t>his/their </a:t>
            </a:r>
            <a:r>
              <a:rPr lang="en-US" dirty="0"/>
              <a:t>name signed to </a:t>
            </a:r>
            <a:r>
              <a:rPr lang="en-US" dirty="0" smtClean="0"/>
              <a:t>them.</a:t>
            </a:r>
          </a:p>
          <a:p>
            <a:r>
              <a:rPr lang="en-US" dirty="0"/>
              <a:t>when someone’s name appears on such things </a:t>
            </a:r>
            <a:r>
              <a:rPr lang="en-US" dirty="0" smtClean="0"/>
              <a:t>as novels</a:t>
            </a:r>
            <a:r>
              <a:rPr lang="en-US" dirty="0"/>
              <a:t>, magazine articles or op-ed pieces, the assumption is that </a:t>
            </a:r>
            <a:r>
              <a:rPr lang="en-US" dirty="0" smtClean="0"/>
              <a:t>the person </a:t>
            </a:r>
            <a:r>
              <a:rPr lang="en-US" dirty="0"/>
              <a:t>actually penned the words; thus for another person’s name </a:t>
            </a:r>
            <a:r>
              <a:rPr lang="en-US" dirty="0" smtClean="0"/>
              <a:t>to appear </a:t>
            </a:r>
            <a:r>
              <a:rPr lang="en-US" dirty="0"/>
              <a:t>is, in fact, lying. To follow this line of reasoning further, we </a:t>
            </a:r>
            <a:r>
              <a:rPr lang="en-US" dirty="0" smtClean="0"/>
              <a:t>could assume </a:t>
            </a:r>
            <a:r>
              <a:rPr lang="en-US" dirty="0"/>
              <a:t>that anyone who has ever hired a ghost writer is essentially </a:t>
            </a:r>
            <a:r>
              <a:rPr lang="en-US" dirty="0" smtClean="0"/>
              <a:t>lying to </a:t>
            </a:r>
            <a:r>
              <a:rPr lang="en-US" dirty="0"/>
              <a:t>the public.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819400" cy="5715000"/>
          </a:xfrm>
        </p:spPr>
        <p:txBody>
          <a:bodyPr/>
          <a:lstStyle/>
          <a:p>
            <a:r>
              <a:rPr lang="en-US" dirty="0" smtClean="0"/>
              <a:t>Plagiarism and Ghost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001000" cy="5714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aware are you in social issues?</a:t>
            </a:r>
          </a:p>
          <a:p>
            <a:r>
              <a:rPr lang="en-US" sz="3200" dirty="0" smtClean="0"/>
              <a:t>How many social issues that interest you?</a:t>
            </a:r>
          </a:p>
          <a:p>
            <a:r>
              <a:rPr lang="en-US" sz="3200" dirty="0" smtClean="0"/>
              <a:t>What made you aware or interest in them?</a:t>
            </a:r>
          </a:p>
          <a:p>
            <a:r>
              <a:rPr lang="en-US" sz="3200" dirty="0" smtClean="0"/>
              <a:t>Personal experiences?</a:t>
            </a:r>
          </a:p>
          <a:p>
            <a:r>
              <a:rPr lang="en-US" sz="3200" dirty="0" smtClean="0"/>
              <a:t>Ads?</a:t>
            </a:r>
          </a:p>
          <a:p>
            <a:r>
              <a:rPr lang="en-US" sz="3200" dirty="0" smtClean="0"/>
              <a:t>Social Media?</a:t>
            </a:r>
          </a:p>
          <a:p>
            <a:r>
              <a:rPr lang="en-US" sz="3200" dirty="0" smtClean="0"/>
              <a:t>Influencer?</a:t>
            </a:r>
          </a:p>
          <a:p>
            <a:r>
              <a:rPr lang="en-US" sz="3200" dirty="0" smtClean="0"/>
              <a:t>PR Campaign?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88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www.youtube.com/watch?v=RcbiGsDMmCM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714999"/>
          </a:xfrm>
        </p:spPr>
        <p:txBody>
          <a:bodyPr/>
          <a:lstStyle/>
          <a:p>
            <a:r>
              <a:rPr lang="en-US" dirty="0" smtClean="0"/>
              <a:t>What is plagiarism?</a:t>
            </a:r>
          </a:p>
          <a:p>
            <a:r>
              <a:rPr lang="en-US" dirty="0"/>
              <a:t>The </a:t>
            </a:r>
            <a:r>
              <a:rPr lang="en-US" i="1" dirty="0"/>
              <a:t>Compact Oxford English Dictionary </a:t>
            </a:r>
            <a:r>
              <a:rPr lang="en-US" dirty="0"/>
              <a:t>defines the verb ‘to plagiarize’ </a:t>
            </a:r>
            <a:r>
              <a:rPr lang="en-US" dirty="0" smtClean="0"/>
              <a:t>as follows</a:t>
            </a:r>
            <a:r>
              <a:rPr lang="en-US" dirty="0"/>
              <a:t>: ‘to take (the work or idea of someone else) and pass it off as </a:t>
            </a:r>
            <a:r>
              <a:rPr lang="en-US" dirty="0" smtClean="0"/>
              <a:t>one’s own’.</a:t>
            </a:r>
          </a:p>
          <a:p>
            <a:r>
              <a:rPr lang="en-US" dirty="0"/>
              <a:t>For example, the Modern Languages Association (MLA) </a:t>
            </a:r>
            <a:r>
              <a:rPr lang="en-US" dirty="0" smtClean="0"/>
              <a:t>defines plagiarism </a:t>
            </a:r>
            <a:r>
              <a:rPr lang="en-US" dirty="0"/>
              <a:t>as using another person’s ideas or work without giving </a:t>
            </a:r>
            <a:r>
              <a:rPr lang="en-US" dirty="0" smtClean="0"/>
              <a:t>credit. The </a:t>
            </a:r>
            <a:r>
              <a:rPr lang="en-US" dirty="0"/>
              <a:t>MLA further suggests that much plagiarism is unintentional and </a:t>
            </a:r>
            <a:r>
              <a:rPr lang="en-US" dirty="0" smtClean="0"/>
              <a:t>the result </a:t>
            </a:r>
            <a:r>
              <a:rPr lang="en-US" dirty="0"/>
              <a:t>of sloppy research; </a:t>
            </a:r>
          </a:p>
          <a:p>
            <a:r>
              <a:rPr lang="en-US" dirty="0" smtClean="0"/>
              <a:t>however </a:t>
            </a:r>
            <a:r>
              <a:rPr lang="en-US" dirty="0"/>
              <a:t>does not apply in the PR </a:t>
            </a:r>
            <a:r>
              <a:rPr lang="en-US" dirty="0" smtClean="0"/>
              <a:t>situations to </a:t>
            </a:r>
            <a:r>
              <a:rPr lang="en-US" dirty="0"/>
              <a:t>which we </a:t>
            </a:r>
            <a:r>
              <a:rPr lang="en-US" dirty="0" smtClean="0"/>
              <a:t>refer to online source </a:t>
            </a:r>
            <a:r>
              <a:rPr lang="en-US" i="1" dirty="0" err="1"/>
              <a:t>Infoplease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defines plagiarism as ‘the unauthorized use </a:t>
            </a:r>
            <a:r>
              <a:rPr lang="en-US" dirty="0" smtClean="0"/>
              <a:t>or close </a:t>
            </a:r>
            <a:r>
              <a:rPr lang="en-US" dirty="0"/>
              <a:t>imitation of the language and thoughts of another author and </a:t>
            </a:r>
            <a:r>
              <a:rPr lang="en-US" dirty="0" smtClean="0"/>
              <a:t>the representation </a:t>
            </a:r>
            <a:r>
              <a:rPr lang="en-US" dirty="0"/>
              <a:t>of them as one’s own original work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This </a:t>
            </a:r>
            <a:r>
              <a:rPr lang="en-US" dirty="0"/>
              <a:t>practical </a:t>
            </a:r>
            <a:r>
              <a:rPr lang="en-US" dirty="0" smtClean="0"/>
              <a:t>addition of </a:t>
            </a:r>
            <a:r>
              <a:rPr lang="en-US" dirty="0"/>
              <a:t>the term ‘unauthorized’ begins to bring us closer to an </a:t>
            </a:r>
            <a:r>
              <a:rPr lang="en-US" dirty="0" smtClean="0"/>
              <a:t>understanding of </a:t>
            </a:r>
            <a:r>
              <a:rPr lang="en-US" dirty="0"/>
              <a:t>whether or not PR does, indeed, resort to plagiarism.</a:t>
            </a:r>
          </a:p>
        </p:txBody>
      </p:sp>
    </p:spTree>
    <p:extLst>
      <p:ext uri="{BB962C8B-B14F-4D97-AF65-F5344CB8AC3E}">
        <p14:creationId xmlns:p14="http://schemas.microsoft.com/office/powerpoint/2010/main" val="35912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257800" cy="5714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first, and an area where most of us will never tread, is the </a:t>
            </a:r>
            <a:r>
              <a:rPr lang="en-US" dirty="0" smtClean="0"/>
              <a:t>celebrity autobiography</a:t>
            </a:r>
            <a:r>
              <a:rPr lang="en-US" dirty="0"/>
              <a:t>. Many (perhaps even most) celebrities, and this </a:t>
            </a:r>
            <a:r>
              <a:rPr lang="en-US" dirty="0" smtClean="0"/>
              <a:t>includes everyone </a:t>
            </a:r>
            <a:r>
              <a:rPr lang="en-US" dirty="0"/>
              <a:t>from Hollywood stars to politicians, hire ghostwriters</a:t>
            </a:r>
            <a:r>
              <a:rPr lang="en-US" dirty="0" smtClean="0"/>
              <a:t>.</a:t>
            </a:r>
          </a:p>
          <a:p>
            <a:r>
              <a:rPr lang="en-US" dirty="0"/>
              <a:t>Speeches are another area where ghosting is probably more the </a:t>
            </a:r>
            <a:r>
              <a:rPr lang="en-US" dirty="0" smtClean="0"/>
              <a:t>norm than </a:t>
            </a:r>
            <a:r>
              <a:rPr lang="en-US" dirty="0"/>
              <a:t>the exception, and it is an important area of PR writing</a:t>
            </a:r>
            <a:r>
              <a:rPr lang="en-US" dirty="0" smtClean="0"/>
              <a:t>.</a:t>
            </a:r>
          </a:p>
          <a:p>
            <a:r>
              <a:rPr lang="en-US" dirty="0"/>
              <a:t>public </a:t>
            </a:r>
            <a:r>
              <a:rPr lang="en-US" dirty="0" smtClean="0"/>
              <a:t>relations professionals </a:t>
            </a:r>
            <a:r>
              <a:rPr lang="en-US" dirty="0"/>
              <a:t>often write opinion/editorial pieces for their CEOs or </a:t>
            </a:r>
            <a:r>
              <a:rPr lang="en-US" dirty="0" smtClean="0"/>
              <a:t>others in </a:t>
            </a:r>
            <a:r>
              <a:rPr lang="en-US" dirty="0"/>
              <a:t>their organization whose bylines will appear in the </a:t>
            </a:r>
            <a:r>
              <a:rPr lang="en-US" dirty="0" smtClean="0"/>
              <a:t>newspaper</a:t>
            </a:r>
            <a:r>
              <a:rPr lang="en-US" dirty="0"/>
              <a:t>. This </a:t>
            </a:r>
            <a:r>
              <a:rPr lang="en-US" dirty="0" smtClean="0"/>
              <a:t>is one </a:t>
            </a:r>
            <a:r>
              <a:rPr lang="en-US" dirty="0"/>
              <a:t>area that is very controversial when it comes to the ethics of ghosting.</a:t>
            </a:r>
          </a:p>
          <a:p>
            <a:r>
              <a:rPr lang="en-US" dirty="0"/>
              <a:t>Some editors of magazines and newspapers have declared that </a:t>
            </a:r>
            <a:r>
              <a:rPr lang="en-US" dirty="0" smtClean="0"/>
              <a:t>ghostwritten opinion </a:t>
            </a:r>
            <a:r>
              <a:rPr lang="en-US" dirty="0"/>
              <a:t>pieces are in their view dishonest. An ethical PR </a:t>
            </a:r>
            <a:r>
              <a:rPr lang="en-US" dirty="0" smtClean="0"/>
              <a:t>person hired </a:t>
            </a:r>
            <a:r>
              <a:rPr lang="en-US" dirty="0"/>
              <a:t>to write an op/</a:t>
            </a:r>
            <a:r>
              <a:rPr lang="en-US" dirty="0" err="1"/>
              <a:t>ed</a:t>
            </a:r>
            <a:r>
              <a:rPr lang="en-US" dirty="0"/>
              <a:t> piece under someone else’s byline will agree </a:t>
            </a:r>
            <a:r>
              <a:rPr lang="en-US" dirty="0" smtClean="0"/>
              <a:t>to assist </a:t>
            </a:r>
            <a:r>
              <a:rPr lang="en-US" dirty="0"/>
              <a:t>in the writing, but not to ghost write it entirely. Polishing </a:t>
            </a:r>
            <a:r>
              <a:rPr lang="en-US" dirty="0" smtClean="0"/>
              <a:t>someone else’s </a:t>
            </a:r>
            <a:r>
              <a:rPr lang="en-US" dirty="0"/>
              <a:t>prose is an acceptable practice.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819400" cy="5715000"/>
          </a:xfrm>
        </p:spPr>
        <p:txBody>
          <a:bodyPr/>
          <a:lstStyle/>
          <a:p>
            <a:r>
              <a:rPr lang="en-US" b="1" dirty="0"/>
              <a:t>ACCEPTABLE VERSUS UNACCEPTABLE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410200" cy="5714999"/>
          </a:xfrm>
        </p:spPr>
        <p:txBody>
          <a:bodyPr/>
          <a:lstStyle/>
          <a:p>
            <a:r>
              <a:rPr lang="en-US" dirty="0"/>
              <a:t>One area where ghosting is considered completely unacceptable is </a:t>
            </a:r>
            <a:r>
              <a:rPr lang="en-US" dirty="0" smtClean="0"/>
              <a:t>in academic </a:t>
            </a:r>
            <a:r>
              <a:rPr lang="en-US" dirty="0"/>
              <a:t>writing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do you think about love letters?</a:t>
            </a:r>
          </a:p>
          <a:p>
            <a:r>
              <a:rPr lang="en-US" dirty="0"/>
              <a:t>Generally, passing off someone else’s work as your own is </a:t>
            </a:r>
            <a:r>
              <a:rPr lang="en-US" dirty="0" smtClean="0"/>
              <a:t>considered to </a:t>
            </a:r>
            <a:r>
              <a:rPr lang="en-US" dirty="0"/>
              <a:t>be plagiarism at best. However, when it comes to the </a:t>
            </a:r>
            <a:r>
              <a:rPr lang="en-US" dirty="0" smtClean="0"/>
              <a:t>work-for-hire issue</a:t>
            </a:r>
            <a:r>
              <a:rPr lang="en-US" dirty="0"/>
              <a:t>, it is considered acceptable.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819400" cy="5715000"/>
          </a:xfrm>
        </p:spPr>
        <p:txBody>
          <a:bodyPr/>
          <a:lstStyle/>
          <a:p>
            <a:r>
              <a:rPr lang="en-US" b="1" dirty="0"/>
              <a:t>ACCEPTABLE VERSUS UNACCEPTABLE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" y="228600"/>
            <a:ext cx="9050830" cy="6477000"/>
          </a:xfrm>
        </p:spPr>
      </p:pic>
    </p:spTree>
    <p:extLst>
      <p:ext uri="{BB962C8B-B14F-4D97-AF65-F5344CB8AC3E}">
        <p14:creationId xmlns:p14="http://schemas.microsoft.com/office/powerpoint/2010/main" val="38458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ownloads\dure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9" y="1828800"/>
            <a:ext cx="8600889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Durex Raise up for AIDS Campaig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8" y="228600"/>
            <a:ext cx="7571992" cy="63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Durex Raise up for AIDS Campaign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882"/>
            <a:ext cx="6781800" cy="67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ownloads\fies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1033"/>
            <a:ext cx="6257926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wnloads\ai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439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a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" y="363356"/>
            <a:ext cx="8227177" cy="61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647</TotalTime>
  <Words>931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Composite</vt:lpstr>
      <vt:lpstr>Reality in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differences did you find?</vt:lpstr>
      <vt:lpstr>PowerPoint Presentation</vt:lpstr>
      <vt:lpstr>A STAPLE OF COMMUNITY RELATIONS</vt:lpstr>
      <vt:lpstr>PowerPoint Presentation</vt:lpstr>
      <vt:lpstr>SEEKING A GOOD FIT</vt:lpstr>
      <vt:lpstr>Supporting causes or big business?</vt:lpstr>
      <vt:lpstr>FROM GOOD CAUSES TO GOOD TASTE</vt:lpstr>
      <vt:lpstr>Plagiarism and Ghost Author</vt:lpstr>
      <vt:lpstr>PowerPoint Presentation</vt:lpstr>
      <vt:lpstr>PowerPoint Presentation</vt:lpstr>
      <vt:lpstr>ACCEPTABLE VERSUS UNACCEPTABLE USES</vt:lpstr>
      <vt:lpstr>ACCEPTABLE VERSUS UNACCEPTABLE USES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Realitas Dalam Etika</dc:title>
  <dc:creator>pc</dc:creator>
  <cp:lastModifiedBy>pc</cp:lastModifiedBy>
  <cp:revision>19</cp:revision>
  <dcterms:created xsi:type="dcterms:W3CDTF">2018-11-21T02:21:41Z</dcterms:created>
  <dcterms:modified xsi:type="dcterms:W3CDTF">2018-11-30T02:37:25Z</dcterms:modified>
</cp:coreProperties>
</file>