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2" r:id="rId9"/>
    <p:sldId id="263" r:id="rId10"/>
    <p:sldId id="264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A45DB8-F99B-4227-9EEE-4A64A610D187}" type="datetimeFigureOut">
              <a:rPr lang="en-US" smtClean="0"/>
              <a:t>31-Oct-18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B4B70FB-FE92-4B09-888A-78C33DE7E19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Propaganda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HEPPR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111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PR </a:t>
            </a:r>
            <a:r>
              <a:rPr lang="en-US" dirty="0" err="1" smtClean="0"/>
              <a:t>handal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Klien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berdatangan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endParaRPr lang="en-US" dirty="0" smtClean="0"/>
          </a:p>
          <a:p>
            <a:r>
              <a:rPr lang="en-US" dirty="0" err="1" smtClean="0"/>
              <a:t>Tapi</a:t>
            </a:r>
            <a:r>
              <a:rPr lang="en-US" dirty="0" smtClean="0"/>
              <a:t>, </a:t>
            </a:r>
            <a:r>
              <a:rPr lang="en-US" dirty="0" err="1" smtClean="0"/>
              <a:t>haruskah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PR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Geng</a:t>
            </a:r>
            <a:r>
              <a:rPr lang="en-US" dirty="0" smtClean="0"/>
              <a:t> Motor? </a:t>
            </a:r>
            <a:r>
              <a:rPr lang="en-US" dirty="0" err="1" smtClean="0"/>
              <a:t>Diktator</a:t>
            </a:r>
            <a:r>
              <a:rPr lang="en-US" dirty="0" smtClean="0"/>
              <a:t>?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Etiskah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memilih-milih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you client carefully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69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Praktisi</a:t>
            </a:r>
            <a:r>
              <a:rPr lang="en-US" dirty="0" smtClean="0"/>
              <a:t> PR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advokat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,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wakili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Advokasi</a:t>
            </a:r>
            <a:r>
              <a:rPr lang="en-US" dirty="0" smtClean="0"/>
              <a:t> = </a:t>
            </a:r>
            <a:r>
              <a:rPr lang="en-US" dirty="0" err="1" smtClean="0"/>
              <a:t>mempromosikan</a:t>
            </a:r>
            <a:r>
              <a:rPr lang="en-US" dirty="0" smtClean="0"/>
              <a:t>, </a:t>
            </a:r>
            <a:r>
              <a:rPr lang="en-US" dirty="0" err="1" smtClean="0"/>
              <a:t>mendukung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membela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,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Ingat</a:t>
            </a:r>
            <a:r>
              <a:rPr lang="en-US" dirty="0" smtClean="0"/>
              <a:t>,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wakili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Advokat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 = </a:t>
            </a:r>
            <a:r>
              <a:rPr lang="en-US" dirty="0" err="1" smtClean="0"/>
              <a:t>Pengacara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Pengacara</a:t>
            </a:r>
            <a:r>
              <a:rPr lang="en-US" dirty="0" smtClean="0"/>
              <a:t>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/>
              <a:t> </a:t>
            </a:r>
            <a:r>
              <a:rPr lang="en-US" dirty="0" smtClean="0"/>
              <a:t>= PR</a:t>
            </a:r>
          </a:p>
          <a:p>
            <a:r>
              <a:rPr lang="en-US" dirty="0" err="1" smtClean="0"/>
              <a:t>Namun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junjung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advokasi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r>
              <a:rPr lang="en-US" dirty="0" smtClean="0"/>
              <a:t>Beda </a:t>
            </a:r>
            <a:r>
              <a:rPr lang="en-US" dirty="0" err="1" smtClean="0"/>
              <a:t>dengan</a:t>
            </a:r>
            <a:r>
              <a:rPr lang="en-US" dirty="0" smtClean="0"/>
              <a:t> PR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pengacara</a:t>
            </a:r>
            <a:r>
              <a:rPr lang="en-US" dirty="0" smtClean="0"/>
              <a:t> di </a:t>
            </a:r>
            <a:r>
              <a:rPr lang="en-US" dirty="0" err="1" smtClean="0"/>
              <a:t>ranah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 yang </a:t>
            </a:r>
            <a:r>
              <a:rPr lang="en-US" dirty="0" err="1" smtClean="0"/>
              <a:t>kasusnya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sungguh-sungguh</a:t>
            </a:r>
            <a:r>
              <a:rPr lang="en-US" dirty="0" smtClean="0"/>
              <a:t> </a:t>
            </a:r>
            <a:r>
              <a:rPr lang="en-US" dirty="0" err="1" smtClean="0"/>
              <a:t>yakini</a:t>
            </a:r>
            <a:r>
              <a:rPr lang="en-US" dirty="0" smtClean="0"/>
              <a:t> = </a:t>
            </a:r>
            <a:r>
              <a:rPr lang="en-US" dirty="0" err="1" smtClean="0"/>
              <a:t>prostitusi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</a:t>
            </a:r>
            <a:r>
              <a:rPr lang="en-US" dirty="0" err="1"/>
              <a:t>A</a:t>
            </a:r>
            <a:r>
              <a:rPr lang="en-US" dirty="0" err="1" smtClean="0"/>
              <a:t>la</a:t>
            </a:r>
            <a:r>
              <a:rPr lang="en-US" dirty="0" smtClean="0"/>
              <a:t> </a:t>
            </a:r>
            <a:r>
              <a:rPr lang="en-US" dirty="0" err="1" smtClean="0"/>
              <a:t>Pengacara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3276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Doublespeak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/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Doublespeak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menyembunyikan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membingungkan</a:t>
            </a:r>
            <a:r>
              <a:rPr lang="en-US" dirty="0"/>
              <a:t> audience.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Doublespeak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869" y="2362200"/>
            <a:ext cx="546236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8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endParaRPr lang="en-US" dirty="0" smtClean="0"/>
          </a:p>
          <a:p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Penasehat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Perusahaan </a:t>
            </a:r>
            <a:r>
              <a:rPr lang="en-US" dirty="0" err="1" smtClean="0">
                <a:sym typeface="Wingdings" pitchFamily="2" charset="2"/>
              </a:rPr>
              <a:t>besar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penghasilan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kecil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Sering</a:t>
            </a:r>
            <a:r>
              <a:rPr lang="en-US" dirty="0" smtClean="0">
                <a:sym typeface="Wingdings" pitchFamily="2" charset="2"/>
              </a:rPr>
              <a:t> kali </a:t>
            </a:r>
            <a:r>
              <a:rPr lang="en-US" dirty="0" err="1" smtClean="0">
                <a:sym typeface="Wingdings" pitchFamily="2" charset="2"/>
              </a:rPr>
              <a:t>kita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harus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membujuk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pihak</a:t>
            </a:r>
            <a:r>
              <a:rPr lang="en-US" dirty="0" smtClean="0">
                <a:sym typeface="Wingdings" pitchFamily="2" charset="2"/>
              </a:rPr>
              <a:t> lain agar </a:t>
            </a:r>
            <a:r>
              <a:rPr lang="en-US" dirty="0" err="1" smtClean="0">
                <a:sym typeface="Wingdings" pitchFamily="2" charset="2"/>
              </a:rPr>
              <a:t>sepaham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kita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Teknik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membujuk</a:t>
            </a:r>
            <a:r>
              <a:rPr lang="en-US" dirty="0" smtClean="0">
                <a:sym typeface="Wingdings" pitchFamily="2" charset="2"/>
              </a:rPr>
              <a:t> : </a:t>
            </a:r>
            <a:r>
              <a:rPr lang="en-US" dirty="0" err="1" smtClean="0">
                <a:sym typeface="Wingdings" pitchFamily="2" charset="2"/>
              </a:rPr>
              <a:t>persuasi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Persuasi</a:t>
            </a:r>
            <a:r>
              <a:rPr lang="en-US" dirty="0" smtClean="0">
                <a:sym typeface="Wingdings" pitchFamily="2" charset="2"/>
              </a:rPr>
              <a:t> …. Propaganda?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Ciptakan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endParaRPr lang="en-US" dirty="0" smtClean="0"/>
          </a:p>
          <a:p>
            <a:r>
              <a:rPr lang="en-US" dirty="0" err="1" smtClean="0"/>
              <a:t>Tapi</a:t>
            </a:r>
            <a:r>
              <a:rPr lang="en-US" dirty="0" smtClean="0"/>
              <a:t> yang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dituju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yang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pembenaran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kebohongan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 yang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rokok</a:t>
            </a:r>
            <a:r>
              <a:rPr lang="en-US" dirty="0" smtClean="0"/>
              <a:t>…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merokok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/>
              <a:t>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PR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5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paham</a:t>
            </a:r>
            <a:r>
              <a:rPr lang="en-US" dirty="0" smtClean="0"/>
              <a:t> </a:t>
            </a:r>
            <a:r>
              <a:rPr lang="en-US" dirty="0" err="1" smtClean="0"/>
              <a:t>beda</a:t>
            </a:r>
            <a:r>
              <a:rPr lang="en-US" dirty="0" smtClean="0"/>
              <a:t> </a:t>
            </a:r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propaganda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4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305799" cy="3763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Symbolic </a:t>
            </a:r>
            <a:r>
              <a:rPr lang="en-US" i="1" dirty="0"/>
              <a:t>process in which communicators try to convince other people to change their attitudes or behaviors regarding an issue through the transmission of a message in an atmosphere of free choice</a:t>
            </a:r>
            <a:r>
              <a:rPr lang="en-US" dirty="0"/>
              <a:t>. </a:t>
            </a:r>
            <a:r>
              <a:rPr lang="en-US" dirty="0" smtClean="0"/>
              <a:t> (</a:t>
            </a:r>
            <a:r>
              <a:rPr lang="en-US" dirty="0" err="1" smtClean="0"/>
              <a:t>Perloff</a:t>
            </a:r>
            <a:r>
              <a:rPr lang="en-US" dirty="0" smtClean="0"/>
              <a:t>, 2010:12)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 </a:t>
            </a:r>
            <a:r>
              <a:rPr lang="en-US" dirty="0" err="1" smtClean="0"/>
              <a:t>poin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:</a:t>
            </a:r>
            <a:endParaRPr lang="en-US" dirty="0"/>
          </a:p>
          <a:p>
            <a:pPr lvl="0"/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simbolik</a:t>
            </a:r>
            <a:endParaRPr lang="en-US" dirty="0"/>
          </a:p>
          <a:p>
            <a:pPr lvl="0"/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endParaRPr lang="en-US" dirty="0"/>
          </a:p>
          <a:p>
            <a:pPr lvl="0"/>
            <a:r>
              <a:rPr lang="en-US" dirty="0" smtClean="0"/>
              <a:t>Orang </a:t>
            </a:r>
            <a:r>
              <a:rPr lang="en-US" dirty="0" err="1"/>
              <a:t>membujuk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(Self-persuasion)</a:t>
            </a:r>
            <a:endParaRPr lang="en-US" dirty="0"/>
          </a:p>
          <a:p>
            <a:pPr lvl="0"/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</a:t>
            </a:r>
            <a:r>
              <a:rPr lang="en-US" dirty="0" err="1" smtClean="0"/>
              <a:t>pesan</a:t>
            </a:r>
            <a:endParaRPr lang="en-US" dirty="0" smtClean="0"/>
          </a:p>
          <a:p>
            <a:pPr lvl="0"/>
            <a:r>
              <a:rPr lang="en-US" dirty="0" err="1" smtClean="0"/>
              <a:t>Persuasi</a:t>
            </a:r>
            <a:r>
              <a:rPr lang="en-US" dirty="0" smtClean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 smtClean="0"/>
              <a:t>Memilih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persuasion?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8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568" y="2057400"/>
            <a:ext cx="8849031" cy="3450696"/>
          </a:xfrm>
        </p:spPr>
        <p:txBody>
          <a:bodyPr/>
          <a:lstStyle/>
          <a:p>
            <a:r>
              <a:rPr lang="en-US" dirty="0"/>
              <a:t>Persuasion is </a:t>
            </a:r>
            <a:r>
              <a:rPr lang="en-US" dirty="0" err="1" smtClean="0"/>
              <a:t>phsychology</a:t>
            </a:r>
            <a:r>
              <a:rPr lang="en-US" dirty="0" smtClean="0"/>
              <a:t> </a:t>
            </a:r>
            <a:r>
              <a:rPr lang="en-US" dirty="0"/>
              <a:t>activities. </a:t>
            </a:r>
            <a:r>
              <a:rPr lang="en-US" b="1" dirty="0">
                <a:solidFill>
                  <a:schemeClr val="tx1"/>
                </a:solidFill>
              </a:rPr>
              <a:t>Persuasion is</a:t>
            </a:r>
            <a:r>
              <a:rPr lang="en-US" dirty="0">
                <a:solidFill>
                  <a:schemeClr val="tx1"/>
                </a:solidFill>
              </a:rPr>
              <a:t> an umbrella </a:t>
            </a:r>
            <a:r>
              <a:rPr lang="en-US" dirty="0"/>
              <a:t>term of influence. </a:t>
            </a:r>
            <a:r>
              <a:rPr lang="en-US" b="1" dirty="0"/>
              <a:t>Persuasion</a:t>
            </a:r>
            <a:r>
              <a:rPr lang="en-US" dirty="0"/>
              <a:t> can attempt to influence a person's beliefs, attitudes, intentions, motivations, or behaviors.</a:t>
            </a:r>
          </a:p>
          <a:p>
            <a:endParaRPr lang="en-US" dirty="0"/>
          </a:p>
          <a:p>
            <a:r>
              <a:rPr lang="en-US" dirty="0"/>
              <a:t>REMEMBER ! PERSUASION REQUIRES CHANGE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Persuasive Communication?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343400"/>
            <a:ext cx="8991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8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133600"/>
            <a:ext cx="8610599" cy="426720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b="1" dirty="0" err="1" smtClean="0"/>
              <a:t>Kejelasan</a:t>
            </a:r>
            <a:r>
              <a:rPr lang="en-US" b="1" dirty="0" smtClean="0"/>
              <a:t> </a:t>
            </a:r>
            <a:r>
              <a:rPr lang="en-US" b="1" dirty="0" err="1"/>
              <a:t>tujuan</a:t>
            </a:r>
            <a:r>
              <a:rPr lang="en-US" b="1" dirty="0"/>
              <a:t>.</a:t>
            </a:r>
          </a:p>
          <a:p>
            <a:pPr marL="280988" indent="0" fontAlgn="base">
              <a:buNone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pendapat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pPr marL="280988" indent="0" fontAlgn="base">
              <a:buNone/>
            </a:pPr>
            <a:endParaRPr lang="en-US" dirty="0"/>
          </a:p>
          <a:p>
            <a:pPr fontAlgn="base"/>
            <a:r>
              <a:rPr lang="en-US" b="1" dirty="0" err="1" smtClean="0"/>
              <a:t>Memikirkan</a:t>
            </a:r>
            <a:r>
              <a:rPr lang="en-US" b="1" dirty="0" smtClean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cermat</a:t>
            </a:r>
            <a:r>
              <a:rPr lang="en-US" b="1" dirty="0"/>
              <a:t> orang yang </a:t>
            </a:r>
            <a:r>
              <a:rPr lang="en-US" b="1" dirty="0" err="1"/>
              <a:t>dihadapi</a:t>
            </a:r>
            <a:r>
              <a:rPr lang="en-US" b="1" dirty="0"/>
              <a:t>.</a:t>
            </a:r>
          </a:p>
          <a:p>
            <a:pPr marL="280988" indent="0" fontAlgn="base">
              <a:buNone/>
            </a:pP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 smtClean="0"/>
              <a:t>keragaman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/>
              <a:t>kompleks</a:t>
            </a:r>
            <a:r>
              <a:rPr lang="en-US" dirty="0"/>
              <a:t>. </a:t>
            </a:r>
            <a:r>
              <a:rPr lang="en-US" dirty="0" err="1"/>
              <a:t>Keragaman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 smtClean="0"/>
              <a:t>demografis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smtClean="0"/>
              <a:t>level </a:t>
            </a:r>
            <a:r>
              <a:rPr lang="en-US" dirty="0" err="1"/>
              <a:t>pekerjaan</a:t>
            </a:r>
            <a:r>
              <a:rPr lang="en-US" dirty="0"/>
              <a:t>,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/>
              <a:t>bangsa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 smtClean="0"/>
              <a:t>.</a:t>
            </a:r>
          </a:p>
          <a:p>
            <a:pPr marL="280988" indent="0" fontAlgn="base">
              <a:buNone/>
            </a:pPr>
            <a:endParaRPr lang="en-US" dirty="0"/>
          </a:p>
          <a:p>
            <a:pPr fontAlgn="base"/>
            <a:r>
              <a:rPr lang="en-US" b="1" dirty="0" err="1" smtClean="0"/>
              <a:t>Memilih</a:t>
            </a:r>
            <a:r>
              <a:rPr lang="en-US" b="1" dirty="0" smtClean="0"/>
              <a:t> </a:t>
            </a:r>
            <a:r>
              <a:rPr lang="en-US" b="1" dirty="0" err="1" smtClean="0"/>
              <a:t>strategi</a:t>
            </a:r>
            <a:r>
              <a:rPr lang="en-US" b="1" dirty="0" smtClean="0"/>
              <a:t> </a:t>
            </a:r>
            <a:r>
              <a:rPr lang="en-US" b="1" dirty="0" err="1" smtClean="0"/>
              <a:t>komunikasi</a:t>
            </a:r>
            <a:r>
              <a:rPr lang="en-US" b="1" dirty="0" smtClean="0"/>
              <a:t> yang </a:t>
            </a:r>
            <a:r>
              <a:rPr lang="en-US" b="1" dirty="0" err="1" smtClean="0"/>
              <a:t>tepat</a:t>
            </a:r>
            <a:r>
              <a:rPr lang="en-US" b="1" dirty="0" smtClean="0"/>
              <a:t>. </a:t>
            </a:r>
            <a:endParaRPr lang="en-US" b="1" dirty="0"/>
          </a:p>
          <a:p>
            <a:pPr marL="280988" indent="0" fontAlgn="base">
              <a:buNone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perpaduan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/>
              <a:t>persuasif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endParaRPr lang="en-US" dirty="0" smtClean="0"/>
          </a:p>
          <a:p>
            <a:pPr marL="280988" indent="0" fontAlgn="base">
              <a:buNone/>
            </a:pPr>
            <a:r>
              <a:rPr lang="en-US" dirty="0" err="1" smtClean="0"/>
              <a:t>komunikasi</a:t>
            </a:r>
            <a:r>
              <a:rPr lang="en-US" dirty="0"/>
              <a:t>. 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Persuasif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733800"/>
            <a:ext cx="4114800" cy="312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981200"/>
            <a:ext cx="4270247" cy="4648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/>
              <a:t>propaganda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massa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Propaganda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tersembunyi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propaganda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Hitler di Nazi </a:t>
            </a:r>
            <a:r>
              <a:rPr lang="en-US" dirty="0" err="1"/>
              <a:t>Jerman</a:t>
            </a:r>
            <a:r>
              <a:rPr lang="en-US" dirty="0"/>
              <a:t>, </a:t>
            </a:r>
            <a:r>
              <a:rPr lang="en-US" dirty="0" err="1"/>
              <a:t>Komunis</a:t>
            </a:r>
            <a:r>
              <a:rPr lang="en-US" dirty="0"/>
              <a:t> China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Revolusi</a:t>
            </a:r>
            <a:r>
              <a:rPr lang="en-US" dirty="0"/>
              <a:t> China, Saddam Hussein di </a:t>
            </a:r>
            <a:r>
              <a:rPr lang="en-US" dirty="0" err="1"/>
              <a:t>Irak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sekte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 yang </a:t>
            </a:r>
            <a:r>
              <a:rPr lang="en-US" dirty="0" err="1"/>
              <a:t>keras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Propaganda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konotasi</a:t>
            </a:r>
            <a:r>
              <a:rPr lang="en-US" dirty="0"/>
              <a:t> </a:t>
            </a:r>
            <a:r>
              <a:rPr lang="en-US" dirty="0" err="1"/>
              <a:t>negatif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4" y="3014662"/>
            <a:ext cx="4242343" cy="308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12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Manipulasi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228600" y="1905000"/>
            <a:ext cx="4270247" cy="422148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persuasi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komunikator</a:t>
            </a:r>
            <a:r>
              <a:rPr lang="en-US" dirty="0"/>
              <a:t> </a:t>
            </a:r>
            <a:r>
              <a:rPr lang="en-US" dirty="0" err="1"/>
              <a:t>menyamarkan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persuasifnya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menyesatkan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yang </a:t>
            </a:r>
            <a:r>
              <a:rPr lang="en-US" dirty="0" err="1"/>
              <a:t>memungkiri</a:t>
            </a:r>
            <a:r>
              <a:rPr lang="en-US" dirty="0"/>
              <a:t> </a:t>
            </a:r>
            <a:r>
              <a:rPr lang="en-US" dirty="0" err="1"/>
              <a:t>niat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sanjungan</a:t>
            </a:r>
            <a:r>
              <a:rPr lang="en-US" dirty="0"/>
              <a:t>, </a:t>
            </a:r>
            <a:r>
              <a:rPr lang="en-US" dirty="0" err="1"/>
              <a:t>obrolan</a:t>
            </a:r>
            <a:r>
              <a:rPr lang="en-US" dirty="0"/>
              <a:t> </a:t>
            </a:r>
            <a:r>
              <a:rPr lang="en-US" dirty="0" err="1"/>
              <a:t>manis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janji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manipulatif</a:t>
            </a:r>
            <a:r>
              <a:rPr lang="en-US" dirty="0"/>
              <a:t>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981200"/>
            <a:ext cx="3929857" cy="392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43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</TotalTime>
  <Words>512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Waveform</vt:lpstr>
      <vt:lpstr>Persuasi atau Propaganda</vt:lpstr>
      <vt:lpstr>Peran PR</vt:lpstr>
      <vt:lpstr>Bagaimana cara PR mengubah pandangan?</vt:lpstr>
      <vt:lpstr>Penting untuk paham beda persuasi dan propaganda</vt:lpstr>
      <vt:lpstr>What is persuasion?</vt:lpstr>
      <vt:lpstr>What is Persuasive Communication?</vt:lpstr>
      <vt:lpstr>Ciri-ciri Komunikasi Persuasif</vt:lpstr>
      <vt:lpstr>Propaganda</vt:lpstr>
      <vt:lpstr>Manipulasi</vt:lpstr>
      <vt:lpstr>Choose you client carefully</vt:lpstr>
      <vt:lpstr>Munculnya Advokat</vt:lpstr>
      <vt:lpstr>PR Ala Pengacara</vt:lpstr>
      <vt:lpstr>Doublespeak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 atau Propaganda</dc:title>
  <dc:creator>pc</dc:creator>
  <cp:lastModifiedBy>pc</cp:lastModifiedBy>
  <cp:revision>5</cp:revision>
  <dcterms:created xsi:type="dcterms:W3CDTF">2018-10-30T15:39:04Z</dcterms:created>
  <dcterms:modified xsi:type="dcterms:W3CDTF">2018-10-31T01:12:09Z</dcterms:modified>
</cp:coreProperties>
</file>