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69B7-9065-4011-A2E7-0D6AFCB9BD82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8C57-AF74-4EBD-B44F-AB3FAC2791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69B7-9065-4011-A2E7-0D6AFCB9BD82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8C57-AF74-4EBD-B44F-AB3FAC279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69B7-9065-4011-A2E7-0D6AFCB9BD82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8C57-AF74-4EBD-B44F-AB3FAC279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69B7-9065-4011-A2E7-0D6AFCB9BD82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8C57-AF74-4EBD-B44F-AB3FAC279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69B7-9065-4011-A2E7-0D6AFCB9BD82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8C57-AF74-4EBD-B44F-AB3FAC2791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69B7-9065-4011-A2E7-0D6AFCB9BD82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8C57-AF74-4EBD-B44F-AB3FAC279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69B7-9065-4011-A2E7-0D6AFCB9BD82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8C57-AF74-4EBD-B44F-AB3FAC279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69B7-9065-4011-A2E7-0D6AFCB9BD82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D8C57-AF74-4EBD-B44F-AB3FAC2791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69B7-9065-4011-A2E7-0D6AFCB9BD82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8C57-AF74-4EBD-B44F-AB3FAC279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69B7-9065-4011-A2E7-0D6AFCB9BD82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B3D8C57-AF74-4EBD-B44F-AB3FAC279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DDE69B7-9065-4011-A2E7-0D6AFCB9BD82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8C57-AF74-4EBD-B44F-AB3FAC279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DDE69B7-9065-4011-A2E7-0D6AFCB9BD82}" type="datetimeFigureOut">
              <a:rPr lang="en-US" smtClean="0"/>
              <a:t>07-Sep-18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3D8C57-AF74-4EBD-B44F-AB3FAC2791B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2 –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9144598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9266"/>
            <a:ext cx="9144000" cy="496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9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ONE PRINCIPLE AMONG SEVERAL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24800" cy="485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8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TRUTH AND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don’t tell the truth, then your publics, once they </a:t>
            </a:r>
            <a:r>
              <a:rPr lang="en-US" dirty="0" smtClean="0"/>
              <a:t>are aware </a:t>
            </a:r>
            <a:r>
              <a:rPr lang="en-US" dirty="0"/>
              <a:t>of this, have difficulty trusting you. If a public does not trust </a:t>
            </a:r>
            <a:r>
              <a:rPr lang="en-US" dirty="0" smtClean="0"/>
              <a:t>you, then </a:t>
            </a:r>
            <a:r>
              <a:rPr lang="en-US" dirty="0"/>
              <a:t>the relationship deteriorates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In today’s world of business, it seems clear that </a:t>
            </a:r>
            <a:r>
              <a:rPr lang="en-US" dirty="0" smtClean="0"/>
              <a:t>telling the </a:t>
            </a:r>
            <a:r>
              <a:rPr lang="en-US" dirty="0"/>
              <a:t>truth is sometimes overshadowed by other duties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Now, read the story in your book!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 WHOM ARE YOU LOYAL?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55955"/>
            <a:ext cx="6203328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Bacalah</a:t>
            </a:r>
            <a:r>
              <a:rPr lang="en-US" dirty="0" smtClean="0"/>
              <a:t> Press Release </a:t>
            </a:r>
            <a:r>
              <a:rPr lang="en-US" dirty="0" err="1" smtClean="0"/>
              <a:t>Berikut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Epidemic of Lying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Have you ever lied?</a:t>
            </a:r>
          </a:p>
          <a:p>
            <a:endParaRPr lang="en-US" sz="2000" dirty="0" smtClean="0"/>
          </a:p>
          <a:p>
            <a:r>
              <a:rPr lang="en-US" sz="2000" dirty="0" smtClean="0"/>
              <a:t>‘</a:t>
            </a:r>
            <a:r>
              <a:rPr lang="en-US" sz="2000" i="1" dirty="0" smtClean="0"/>
              <a:t>white lies</a:t>
            </a:r>
            <a:r>
              <a:rPr lang="en-US" sz="2000" dirty="0" smtClean="0"/>
              <a:t>’</a:t>
            </a:r>
          </a:p>
          <a:p>
            <a:endParaRPr lang="en-US" sz="2000" dirty="0" smtClean="0"/>
          </a:p>
          <a:p>
            <a:r>
              <a:rPr lang="en-US" sz="2000" dirty="0"/>
              <a:t>Most other religious traditions, however, also have </a:t>
            </a:r>
            <a:r>
              <a:rPr lang="en-US" sz="2000" dirty="0" smtClean="0"/>
              <a:t>guidelines regarding </a:t>
            </a:r>
            <a:r>
              <a:rPr lang="en-US" sz="2000" dirty="0"/>
              <a:t>the virtue of telling the truth.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74" y="1676400"/>
            <a:ext cx="524242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35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charRg st="35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charRg st="35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charRg st="35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‘Truth’ in 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Public relations is a public </a:t>
            </a:r>
            <a:r>
              <a:rPr lang="en-US" dirty="0" smtClean="0"/>
              <a:t>communication </a:t>
            </a:r>
            <a:r>
              <a:rPr lang="en-US" dirty="0"/>
              <a:t>function and as such its </a:t>
            </a:r>
            <a:r>
              <a:rPr lang="en-US" dirty="0" smtClean="0"/>
              <a:t>practitioners have </a:t>
            </a:r>
            <a:r>
              <a:rPr lang="en-US" dirty="0"/>
              <a:t>responsibilities that speak to the greater good – whether </a:t>
            </a:r>
            <a:r>
              <a:rPr lang="en-US" dirty="0" smtClean="0"/>
              <a:t>we like </a:t>
            </a:r>
            <a:r>
              <a:rPr lang="en-US" dirty="0"/>
              <a:t>it or not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The public are </a:t>
            </a:r>
            <a:r>
              <a:rPr lang="en-US" dirty="0" smtClean="0"/>
              <a:t>skeptical </a:t>
            </a:r>
            <a:r>
              <a:rPr lang="en-US" dirty="0"/>
              <a:t>of the truth of what is </a:t>
            </a:r>
            <a:r>
              <a:rPr lang="en-US" dirty="0" smtClean="0"/>
              <a:t>communicated to </a:t>
            </a:r>
            <a:r>
              <a:rPr lang="en-US" dirty="0"/>
              <a:t>them and we really don’t have a right to clog up the channels of </a:t>
            </a:r>
            <a:r>
              <a:rPr lang="en-US" dirty="0" smtClean="0"/>
              <a:t>public communication </a:t>
            </a:r>
            <a:r>
              <a:rPr lang="en-US" dirty="0"/>
              <a:t>with more untruths or </a:t>
            </a:r>
            <a:r>
              <a:rPr lang="en-US" dirty="0" smtClean="0"/>
              <a:t>half-truths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Codes </a:t>
            </a:r>
            <a:r>
              <a:rPr lang="en-US" dirty="0"/>
              <a:t>of ethics </a:t>
            </a:r>
            <a:r>
              <a:rPr lang="en-US" dirty="0" smtClean="0"/>
              <a:t>of professional </a:t>
            </a:r>
            <a:r>
              <a:rPr lang="en-US" dirty="0"/>
              <a:t>associations of public relations practitioners provide </a:t>
            </a:r>
            <a:r>
              <a:rPr lang="en-US" dirty="0" smtClean="0"/>
              <a:t>chapter and </a:t>
            </a:r>
            <a:r>
              <a:rPr lang="en-US" dirty="0"/>
              <a:t>verse on the need for the truth.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52600"/>
            <a:ext cx="289034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467600" cy="55927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Chartered Institute of Public Relations (CIPR) Code </a:t>
            </a:r>
            <a:r>
              <a:rPr lang="en-US" dirty="0" smtClean="0"/>
              <a:t>of Conduct </a:t>
            </a:r>
            <a:r>
              <a:rPr lang="en-US" dirty="0"/>
              <a:t>says: ‘Members of the Institute of Public Relations agree </a:t>
            </a:r>
            <a:r>
              <a:rPr lang="en-US" dirty="0" smtClean="0"/>
              <a:t>to… deal </a:t>
            </a:r>
            <a:r>
              <a:rPr lang="en-US" dirty="0"/>
              <a:t>honestly and fairly in business with employers, employees, </a:t>
            </a:r>
            <a:r>
              <a:rPr lang="en-US" dirty="0" smtClean="0"/>
              <a:t>clients, fellow </a:t>
            </a:r>
            <a:r>
              <a:rPr lang="en-US" dirty="0"/>
              <a:t>professionals, other professions and the public</a:t>
            </a:r>
            <a:r>
              <a:rPr lang="en-US" dirty="0" smtClean="0"/>
              <a:t>.’</a:t>
            </a:r>
          </a:p>
          <a:p>
            <a:endParaRPr lang="en-US" dirty="0" smtClean="0"/>
          </a:p>
          <a:p>
            <a:r>
              <a:rPr lang="en-US" dirty="0" smtClean="0"/>
              <a:t>The Canadian Public </a:t>
            </a:r>
            <a:r>
              <a:rPr lang="en-US" dirty="0"/>
              <a:t>Relations Society’s Code of Professional Standards is even </a:t>
            </a:r>
            <a:r>
              <a:rPr lang="en-US" dirty="0" smtClean="0"/>
              <a:t>more specific</a:t>
            </a:r>
            <a:r>
              <a:rPr lang="en-US" dirty="0"/>
              <a:t>. It states: ‘A member shall practice the highest </a:t>
            </a:r>
            <a:r>
              <a:rPr lang="en-US" dirty="0" smtClean="0"/>
              <a:t>standards of honesty</a:t>
            </a:r>
            <a:r>
              <a:rPr lang="en-US" dirty="0"/>
              <a:t>, accuracy, integrity and truth, and shall not knowingly </a:t>
            </a:r>
            <a:r>
              <a:rPr lang="en-US" dirty="0" smtClean="0"/>
              <a:t>disseminate false </a:t>
            </a:r>
            <a:r>
              <a:rPr lang="en-US" dirty="0"/>
              <a:t>or misleading information’, and goes on to drill this down </a:t>
            </a:r>
            <a:r>
              <a:rPr lang="en-US" dirty="0" smtClean="0"/>
              <a:t>even further</a:t>
            </a:r>
            <a:r>
              <a:rPr lang="en-US" dirty="0"/>
              <a:t>: ‘Members shall not make extravagant claims or unfair </a:t>
            </a:r>
            <a:r>
              <a:rPr lang="en-US" dirty="0" smtClean="0"/>
              <a:t>comparisons, nor </a:t>
            </a:r>
            <a:r>
              <a:rPr lang="en-US" dirty="0"/>
              <a:t>assume credit for ideas and words not their own</a:t>
            </a:r>
            <a:r>
              <a:rPr lang="en-US" dirty="0" smtClean="0"/>
              <a:t>.’</a:t>
            </a:r>
          </a:p>
          <a:p>
            <a:endParaRPr lang="en-US" dirty="0"/>
          </a:p>
          <a:p>
            <a:r>
              <a:rPr lang="en-US" dirty="0"/>
              <a:t>Defining what the truth </a:t>
            </a:r>
            <a:r>
              <a:rPr lang="en-US" i="1" dirty="0"/>
              <a:t>is </a:t>
            </a:r>
            <a:r>
              <a:rPr lang="en-US" dirty="0"/>
              <a:t>in public relations, just as in other aspects </a:t>
            </a:r>
            <a:r>
              <a:rPr lang="en-US" dirty="0" smtClean="0"/>
              <a:t>of our </a:t>
            </a:r>
            <a:r>
              <a:rPr lang="en-US" dirty="0"/>
              <a:t>lives, however, is a challenge.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42" y="990600"/>
            <a:ext cx="7214711" cy="5135563"/>
          </a:xfrm>
        </p:spPr>
      </p:pic>
    </p:spTree>
    <p:extLst>
      <p:ext uri="{BB962C8B-B14F-4D97-AF65-F5344CB8AC3E}">
        <p14:creationId xmlns:p14="http://schemas.microsoft.com/office/powerpoint/2010/main" val="18086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 and Lawyer</a:t>
            </a:r>
          </a:p>
          <a:p>
            <a:endParaRPr lang="en-US" sz="2400" dirty="0" smtClean="0"/>
          </a:p>
          <a:p>
            <a:r>
              <a:rPr lang="en-US" sz="2400" dirty="0" smtClean="0"/>
              <a:t>O’Malley, “if you </a:t>
            </a:r>
            <a:r>
              <a:rPr lang="en-US" sz="2400" dirty="0"/>
              <a:t>want to be an ethical public </a:t>
            </a:r>
            <a:r>
              <a:rPr lang="en-US" sz="2400" dirty="0" smtClean="0"/>
              <a:t>relations practitioner</a:t>
            </a:r>
            <a:r>
              <a:rPr lang="en-US" sz="2400" dirty="0"/>
              <a:t>, you </a:t>
            </a:r>
            <a:r>
              <a:rPr lang="en-US" sz="2400" dirty="0" smtClean="0"/>
              <a:t>choose to serve </a:t>
            </a:r>
            <a:r>
              <a:rPr lang="en-US" sz="2400" dirty="0"/>
              <a:t>clients whose self-defined interests are, in [your] view correct. </a:t>
            </a:r>
            <a:r>
              <a:rPr lang="en-US" sz="2400" dirty="0" smtClean="0"/>
              <a:t>And [you</a:t>
            </a:r>
            <a:r>
              <a:rPr lang="en-US" sz="2400" dirty="0"/>
              <a:t>] don’t serve those whose purposes and interests are </a:t>
            </a:r>
            <a:r>
              <a:rPr lang="en-US" sz="2400" dirty="0" smtClean="0"/>
              <a:t>incorrect. Period.”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02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7" y="1066800"/>
            <a:ext cx="7009192" cy="5059363"/>
          </a:xfrm>
        </p:spPr>
      </p:pic>
    </p:spTree>
    <p:extLst>
      <p:ext uri="{BB962C8B-B14F-4D97-AF65-F5344CB8AC3E}">
        <p14:creationId xmlns:p14="http://schemas.microsoft.com/office/powerpoint/2010/main" val="42181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 YOU PREDICT HONESTY?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world is full of competition</a:t>
            </a:r>
          </a:p>
          <a:p>
            <a:r>
              <a:rPr lang="en-US" dirty="0" smtClean="0"/>
              <a:t>Let’s do honesty assessment!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</TotalTime>
  <Words>430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Hukum dan etika profesi pr</vt:lpstr>
      <vt:lpstr>Bacalah Press Release Berikut!</vt:lpstr>
      <vt:lpstr>An Epidemic of Lying</vt:lpstr>
      <vt:lpstr>The ‘Truth’ in PR</vt:lpstr>
      <vt:lpstr>PowerPoint Presentation</vt:lpstr>
      <vt:lpstr>PowerPoint Presentation</vt:lpstr>
      <vt:lpstr>PowerPoint Presentation</vt:lpstr>
      <vt:lpstr>PowerPoint Presentation</vt:lpstr>
      <vt:lpstr>CAN YOU PREDICT HONESTY?</vt:lpstr>
      <vt:lpstr>PowerPoint Presentation</vt:lpstr>
      <vt:lpstr>PowerPoint Presentation</vt:lpstr>
      <vt:lpstr>ONE PRINCIPLE AMONG SEVERAL</vt:lpstr>
      <vt:lpstr>TRUTH AND TRUST</vt:lpstr>
      <vt:lpstr>TO WHOM ARE YOU LOYAL?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Hukum dan etika profesi pr</dc:title>
  <dc:creator>pc</dc:creator>
  <cp:lastModifiedBy>pc</cp:lastModifiedBy>
  <cp:revision>6</cp:revision>
  <dcterms:created xsi:type="dcterms:W3CDTF">2018-09-03T04:49:48Z</dcterms:created>
  <dcterms:modified xsi:type="dcterms:W3CDTF">2018-09-06T22:16:39Z</dcterms:modified>
</cp:coreProperties>
</file>