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3"/>
  </p:notesMasterIdLst>
  <p:sldIdLst>
    <p:sldId id="297" r:id="rId2"/>
    <p:sldId id="284" r:id="rId3"/>
    <p:sldId id="289" r:id="rId4"/>
    <p:sldId id="290" r:id="rId5"/>
    <p:sldId id="296" r:id="rId6"/>
    <p:sldId id="291" r:id="rId7"/>
    <p:sldId id="292" r:id="rId8"/>
    <p:sldId id="293" r:id="rId9"/>
    <p:sldId id="294" r:id="rId10"/>
    <p:sldId id="295" r:id="rId11"/>
    <p:sldId id="28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1FAA6B-BEF3-4EA3-BD4F-9ECEFCB9475D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6733B98-195F-4006-B7D4-9767E7859B79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KHALAYAK</a:t>
          </a:r>
          <a:endParaRPr lang="en-US" b="1" dirty="0">
            <a:solidFill>
              <a:schemeClr val="tx1"/>
            </a:solidFill>
          </a:endParaRPr>
        </a:p>
      </dgm:t>
    </dgm:pt>
    <dgm:pt modelId="{ACCB6965-820A-462D-983D-D3FDB19ACF08}" type="parTrans" cxnId="{C7136A1F-20B6-4ACE-A06A-CE6CC87EA49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F84DE5A-FCC2-4013-ADC9-3FEB7E5220C5}" type="sibTrans" cxnId="{C7136A1F-20B6-4ACE-A06A-CE6CC87EA49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5D61A06-73E9-4FAD-BB4A-36691E18E9F9}">
      <dgm:prSet phldrT="[Text]"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RADIO</a:t>
          </a:r>
          <a:endParaRPr lang="en-US" b="1" dirty="0">
            <a:solidFill>
              <a:srgbClr val="FF0000"/>
            </a:solidFill>
          </a:endParaRPr>
        </a:p>
      </dgm:t>
    </dgm:pt>
    <dgm:pt modelId="{5EB05E9E-D22B-4817-A885-6D0FA92E87A4}" type="parTrans" cxnId="{E8485B96-A22D-4B92-964B-57E9A5B53E3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CB3E9AC-CE54-4738-96F6-20662B88B579}" type="sibTrans" cxnId="{E8485B96-A22D-4B92-964B-57E9A5B53E3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6959A71-E69E-4043-9004-7A89711957CF}">
      <dgm:prSet phldrT="[Text]"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TELEVISI</a:t>
          </a:r>
          <a:endParaRPr lang="en-US" b="1" dirty="0">
            <a:solidFill>
              <a:srgbClr val="FF0000"/>
            </a:solidFill>
          </a:endParaRPr>
        </a:p>
      </dgm:t>
    </dgm:pt>
    <dgm:pt modelId="{496767D2-7AAD-4943-83C8-81084F8F1D10}" type="parTrans" cxnId="{1E300817-13FA-46E6-A1A6-316DAF8FD39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A1E96A1-E6C3-4652-924B-AE57C1DFDFA8}" type="sibTrans" cxnId="{1E300817-13FA-46E6-A1A6-316DAF8FD39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F3248E0-7C92-4CA1-A229-BFCC2A1DA7EC}">
      <dgm:prSet phldrT="[Text]"/>
      <dgm:spPr/>
      <dgm:t>
        <a:bodyPr/>
        <a:lstStyle/>
        <a:p>
          <a:r>
            <a:rPr lang="en-US" i="1" dirty="0" smtClean="0">
              <a:solidFill>
                <a:schemeClr val="tx1"/>
              </a:solidFill>
            </a:rPr>
            <a:t>CYBER</a:t>
          </a:r>
          <a:endParaRPr lang="en-US" i="1" dirty="0">
            <a:solidFill>
              <a:schemeClr val="tx1"/>
            </a:solidFill>
          </a:endParaRPr>
        </a:p>
      </dgm:t>
    </dgm:pt>
    <dgm:pt modelId="{5713BFCA-019E-4218-8477-671F9AE9283F}" type="parTrans" cxnId="{C0A96467-E636-43AF-98D0-6FDD6BB35CA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50DE23D-A49B-4F7C-AD29-582C906143B5}" type="sibTrans" cxnId="{C0A96467-E636-43AF-98D0-6FDD6BB35CA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200B9CF-AF13-415B-87BF-02B63539E07F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SURAT KABAR</a:t>
          </a:r>
          <a:endParaRPr lang="en-US" dirty="0">
            <a:solidFill>
              <a:schemeClr val="tx1"/>
            </a:solidFill>
          </a:endParaRPr>
        </a:p>
      </dgm:t>
    </dgm:pt>
    <dgm:pt modelId="{0C52BCE8-9747-4407-BF37-432095850A7B}" type="parTrans" cxnId="{19FE9134-3733-4E31-8F05-9D17CBC9D55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1109937-A4F6-4E0B-9D9F-13CB852D2975}" type="sibTrans" cxnId="{19FE9134-3733-4E31-8F05-9D17CBC9D55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098FEB2-B04E-45FA-8F62-B84D0553C925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FILM</a:t>
          </a:r>
          <a:endParaRPr lang="en-US" dirty="0">
            <a:solidFill>
              <a:schemeClr val="tx1"/>
            </a:solidFill>
          </a:endParaRPr>
        </a:p>
      </dgm:t>
    </dgm:pt>
    <dgm:pt modelId="{A2851BD7-F382-482D-BC2D-682527E04841}" type="parTrans" cxnId="{B9A070FD-9FB0-48F2-BFA9-37114C8CF55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C4EAD45-4703-4254-8C5C-6C17E63843B6}" type="sibTrans" cxnId="{B9A070FD-9FB0-48F2-BFA9-37114C8CF55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FF78465-97F2-4232-9074-93DE10A80EE3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BUKU</a:t>
          </a:r>
          <a:endParaRPr lang="en-US" dirty="0">
            <a:solidFill>
              <a:schemeClr val="tx1"/>
            </a:solidFill>
          </a:endParaRPr>
        </a:p>
      </dgm:t>
    </dgm:pt>
    <dgm:pt modelId="{A378749C-AF96-4501-A969-A8FEB25A0355}" type="parTrans" cxnId="{471A3D63-36A3-4F27-AF59-79897C2C0A7D}">
      <dgm:prSet/>
      <dgm:spPr/>
      <dgm:t>
        <a:bodyPr/>
        <a:lstStyle/>
        <a:p>
          <a:endParaRPr lang="en-US"/>
        </a:p>
      </dgm:t>
    </dgm:pt>
    <dgm:pt modelId="{D3F6FFE2-D123-4B6C-A4DB-38EA204B418D}" type="sibTrans" cxnId="{471A3D63-36A3-4F27-AF59-79897C2C0A7D}">
      <dgm:prSet/>
      <dgm:spPr/>
      <dgm:t>
        <a:bodyPr/>
        <a:lstStyle/>
        <a:p>
          <a:endParaRPr lang="en-US"/>
        </a:p>
      </dgm:t>
    </dgm:pt>
    <dgm:pt modelId="{EA7FBE9D-1870-4536-91FB-F1E28994AE89}" type="pres">
      <dgm:prSet presAssocID="{3F1FAA6B-BEF3-4EA3-BD4F-9ECEFCB9475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87EB3E-BECB-4D00-BAE9-857A548CE1E8}" type="pres">
      <dgm:prSet presAssocID="{66733B98-195F-4006-B7D4-9767E7859B79}" presName="centerShape" presStyleLbl="node0" presStyleIdx="0" presStyleCnt="1"/>
      <dgm:spPr/>
      <dgm:t>
        <a:bodyPr/>
        <a:lstStyle/>
        <a:p>
          <a:endParaRPr lang="en-US"/>
        </a:p>
      </dgm:t>
    </dgm:pt>
    <dgm:pt modelId="{DC141CFA-74C6-4E27-A61C-7EC827540EBA}" type="pres">
      <dgm:prSet presAssocID="{5EB05E9E-D22B-4817-A885-6D0FA92E87A4}" presName="parTrans" presStyleLbl="bgSibTrans2D1" presStyleIdx="0" presStyleCnt="6"/>
      <dgm:spPr/>
      <dgm:t>
        <a:bodyPr/>
        <a:lstStyle/>
        <a:p>
          <a:endParaRPr lang="en-US"/>
        </a:p>
      </dgm:t>
    </dgm:pt>
    <dgm:pt modelId="{2E0A60DF-C75F-4D48-9AFB-C66EE94E4396}" type="pres">
      <dgm:prSet presAssocID="{15D61A06-73E9-4FAD-BB4A-36691E18E9F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527434-BAC3-4DE0-AB73-5D393B6469F3}" type="pres">
      <dgm:prSet presAssocID="{496767D2-7AAD-4943-83C8-81084F8F1D10}" presName="parTrans" presStyleLbl="bgSibTrans2D1" presStyleIdx="1" presStyleCnt="6"/>
      <dgm:spPr/>
      <dgm:t>
        <a:bodyPr/>
        <a:lstStyle/>
        <a:p>
          <a:endParaRPr lang="en-US"/>
        </a:p>
      </dgm:t>
    </dgm:pt>
    <dgm:pt modelId="{F735B1BB-1698-45E9-AAF5-AE47B931ED31}" type="pres">
      <dgm:prSet presAssocID="{16959A71-E69E-4043-9004-7A89711957C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4B2D40-7CC5-4902-8544-99DC5928CEE9}" type="pres">
      <dgm:prSet presAssocID="{5713BFCA-019E-4218-8477-671F9AE9283F}" presName="parTrans" presStyleLbl="bgSibTrans2D1" presStyleIdx="2" presStyleCnt="6"/>
      <dgm:spPr/>
      <dgm:t>
        <a:bodyPr/>
        <a:lstStyle/>
        <a:p>
          <a:endParaRPr lang="en-US"/>
        </a:p>
      </dgm:t>
    </dgm:pt>
    <dgm:pt modelId="{DEF8A91E-E4C6-4784-A144-38BACF4AE593}" type="pres">
      <dgm:prSet presAssocID="{DF3248E0-7C92-4CA1-A229-BFCC2A1DA7E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91EA94-7ADC-4B83-9147-9A27425ECB20}" type="pres">
      <dgm:prSet presAssocID="{0C52BCE8-9747-4407-BF37-432095850A7B}" presName="parTrans" presStyleLbl="bgSibTrans2D1" presStyleIdx="3" presStyleCnt="6"/>
      <dgm:spPr/>
      <dgm:t>
        <a:bodyPr/>
        <a:lstStyle/>
        <a:p>
          <a:endParaRPr lang="en-US"/>
        </a:p>
      </dgm:t>
    </dgm:pt>
    <dgm:pt modelId="{A881AF7F-D727-41BC-83DA-C47A35482F30}" type="pres">
      <dgm:prSet presAssocID="{A200B9CF-AF13-415B-87BF-02B63539E07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9B4CCC-D9CD-41D9-85A3-8A65BC2AC862}" type="pres">
      <dgm:prSet presAssocID="{A2851BD7-F382-482D-BC2D-682527E04841}" presName="parTrans" presStyleLbl="bgSibTrans2D1" presStyleIdx="4" presStyleCnt="6"/>
      <dgm:spPr/>
      <dgm:t>
        <a:bodyPr/>
        <a:lstStyle/>
        <a:p>
          <a:endParaRPr lang="en-US"/>
        </a:p>
      </dgm:t>
    </dgm:pt>
    <dgm:pt modelId="{1F278E2E-B880-4EF8-AA9D-9D52D3A4D4EE}" type="pres">
      <dgm:prSet presAssocID="{1098FEB2-B04E-45FA-8F62-B84D0553C92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87ACD1-4DEB-43A2-A405-B4E65F497677}" type="pres">
      <dgm:prSet presAssocID="{A378749C-AF96-4501-A969-A8FEB25A0355}" presName="parTrans" presStyleLbl="bgSibTrans2D1" presStyleIdx="5" presStyleCnt="6"/>
      <dgm:spPr/>
      <dgm:t>
        <a:bodyPr/>
        <a:lstStyle/>
        <a:p>
          <a:endParaRPr lang="en-US"/>
        </a:p>
      </dgm:t>
    </dgm:pt>
    <dgm:pt modelId="{AC73B954-9AB9-46B4-8A20-DA34CF37E854}" type="pres">
      <dgm:prSet presAssocID="{3FF78465-97F2-4232-9074-93DE10A80EE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300817-13FA-46E6-A1A6-316DAF8FD393}" srcId="{66733B98-195F-4006-B7D4-9767E7859B79}" destId="{16959A71-E69E-4043-9004-7A89711957CF}" srcOrd="1" destOrd="0" parTransId="{496767D2-7AAD-4943-83C8-81084F8F1D10}" sibTransId="{5A1E96A1-E6C3-4652-924B-AE57C1DFDFA8}"/>
    <dgm:cxn modelId="{C7A3F40C-1BC5-492C-9017-B323F79B569D}" type="presOf" srcId="{A200B9CF-AF13-415B-87BF-02B63539E07F}" destId="{A881AF7F-D727-41BC-83DA-C47A35482F30}" srcOrd="0" destOrd="0" presId="urn:microsoft.com/office/officeart/2005/8/layout/radial4"/>
    <dgm:cxn modelId="{B9A070FD-9FB0-48F2-BFA9-37114C8CF557}" srcId="{66733B98-195F-4006-B7D4-9767E7859B79}" destId="{1098FEB2-B04E-45FA-8F62-B84D0553C925}" srcOrd="4" destOrd="0" parTransId="{A2851BD7-F382-482D-BC2D-682527E04841}" sibTransId="{6C4EAD45-4703-4254-8C5C-6C17E63843B6}"/>
    <dgm:cxn modelId="{5F793F16-7292-40EA-A393-7585AFD7E020}" type="presOf" srcId="{A2851BD7-F382-482D-BC2D-682527E04841}" destId="{D19B4CCC-D9CD-41D9-85A3-8A65BC2AC862}" srcOrd="0" destOrd="0" presId="urn:microsoft.com/office/officeart/2005/8/layout/radial4"/>
    <dgm:cxn modelId="{C8C149FF-956C-4741-98AD-D1DE358C074E}" type="presOf" srcId="{5713BFCA-019E-4218-8477-671F9AE9283F}" destId="{F64B2D40-7CC5-4902-8544-99DC5928CEE9}" srcOrd="0" destOrd="0" presId="urn:microsoft.com/office/officeart/2005/8/layout/radial4"/>
    <dgm:cxn modelId="{A85BF71C-A4DF-4BF1-9A0E-D669CD35BC21}" type="presOf" srcId="{5EB05E9E-D22B-4817-A885-6D0FA92E87A4}" destId="{DC141CFA-74C6-4E27-A61C-7EC827540EBA}" srcOrd="0" destOrd="0" presId="urn:microsoft.com/office/officeart/2005/8/layout/radial4"/>
    <dgm:cxn modelId="{19FE9134-3733-4E31-8F05-9D17CBC9D55B}" srcId="{66733B98-195F-4006-B7D4-9767E7859B79}" destId="{A200B9CF-AF13-415B-87BF-02B63539E07F}" srcOrd="3" destOrd="0" parTransId="{0C52BCE8-9747-4407-BF37-432095850A7B}" sibTransId="{51109937-A4F6-4E0B-9D9F-13CB852D2975}"/>
    <dgm:cxn modelId="{DA8395F9-1A5B-41AF-972A-6C97BD15E8E6}" type="presOf" srcId="{1098FEB2-B04E-45FA-8F62-B84D0553C925}" destId="{1F278E2E-B880-4EF8-AA9D-9D52D3A4D4EE}" srcOrd="0" destOrd="0" presId="urn:microsoft.com/office/officeart/2005/8/layout/radial4"/>
    <dgm:cxn modelId="{36F1D8DF-FFB4-4EFB-83AE-0FC98F30382B}" type="presOf" srcId="{A378749C-AF96-4501-A969-A8FEB25A0355}" destId="{4187ACD1-4DEB-43A2-A405-B4E65F497677}" srcOrd="0" destOrd="0" presId="urn:microsoft.com/office/officeart/2005/8/layout/radial4"/>
    <dgm:cxn modelId="{91E474F4-EFD9-4CED-BD63-6895575596C2}" type="presOf" srcId="{3F1FAA6B-BEF3-4EA3-BD4F-9ECEFCB9475D}" destId="{EA7FBE9D-1870-4536-91FB-F1E28994AE89}" srcOrd="0" destOrd="0" presId="urn:microsoft.com/office/officeart/2005/8/layout/radial4"/>
    <dgm:cxn modelId="{C7136A1F-20B6-4ACE-A06A-CE6CC87EA493}" srcId="{3F1FAA6B-BEF3-4EA3-BD4F-9ECEFCB9475D}" destId="{66733B98-195F-4006-B7D4-9767E7859B79}" srcOrd="0" destOrd="0" parTransId="{ACCB6965-820A-462D-983D-D3FDB19ACF08}" sibTransId="{2F84DE5A-FCC2-4013-ADC9-3FEB7E5220C5}"/>
    <dgm:cxn modelId="{D1BA86EB-92DA-40BF-9CF9-19FB2AA6B050}" type="presOf" srcId="{496767D2-7AAD-4943-83C8-81084F8F1D10}" destId="{91527434-BAC3-4DE0-AB73-5D393B6469F3}" srcOrd="0" destOrd="0" presId="urn:microsoft.com/office/officeart/2005/8/layout/radial4"/>
    <dgm:cxn modelId="{0485E344-BBDE-4E5D-968C-6F792B589A04}" type="presOf" srcId="{3FF78465-97F2-4232-9074-93DE10A80EE3}" destId="{AC73B954-9AB9-46B4-8A20-DA34CF37E854}" srcOrd="0" destOrd="0" presId="urn:microsoft.com/office/officeart/2005/8/layout/radial4"/>
    <dgm:cxn modelId="{13B2D1BC-5237-4558-ABA3-01B9D13F5533}" type="presOf" srcId="{16959A71-E69E-4043-9004-7A89711957CF}" destId="{F735B1BB-1698-45E9-AAF5-AE47B931ED31}" srcOrd="0" destOrd="0" presId="urn:microsoft.com/office/officeart/2005/8/layout/radial4"/>
    <dgm:cxn modelId="{4497E5D4-444B-44D7-9C9A-83B7C42B2175}" type="presOf" srcId="{15D61A06-73E9-4FAD-BB4A-36691E18E9F9}" destId="{2E0A60DF-C75F-4D48-9AFB-C66EE94E4396}" srcOrd="0" destOrd="0" presId="urn:microsoft.com/office/officeart/2005/8/layout/radial4"/>
    <dgm:cxn modelId="{471A3D63-36A3-4F27-AF59-79897C2C0A7D}" srcId="{66733B98-195F-4006-B7D4-9767E7859B79}" destId="{3FF78465-97F2-4232-9074-93DE10A80EE3}" srcOrd="5" destOrd="0" parTransId="{A378749C-AF96-4501-A969-A8FEB25A0355}" sibTransId="{D3F6FFE2-D123-4B6C-A4DB-38EA204B418D}"/>
    <dgm:cxn modelId="{B2933341-E858-4446-A238-6266D6D6344C}" type="presOf" srcId="{66733B98-195F-4006-B7D4-9767E7859B79}" destId="{F787EB3E-BECB-4D00-BAE9-857A548CE1E8}" srcOrd="0" destOrd="0" presId="urn:microsoft.com/office/officeart/2005/8/layout/radial4"/>
    <dgm:cxn modelId="{0CD3E8B2-6A96-437E-B456-C56B5C74AB7D}" type="presOf" srcId="{DF3248E0-7C92-4CA1-A229-BFCC2A1DA7EC}" destId="{DEF8A91E-E4C6-4784-A144-38BACF4AE593}" srcOrd="0" destOrd="0" presId="urn:microsoft.com/office/officeart/2005/8/layout/radial4"/>
    <dgm:cxn modelId="{C0A96467-E636-43AF-98D0-6FDD6BB35CAC}" srcId="{66733B98-195F-4006-B7D4-9767E7859B79}" destId="{DF3248E0-7C92-4CA1-A229-BFCC2A1DA7EC}" srcOrd="2" destOrd="0" parTransId="{5713BFCA-019E-4218-8477-671F9AE9283F}" sibTransId="{F50DE23D-A49B-4F7C-AD29-582C906143B5}"/>
    <dgm:cxn modelId="{E8485B96-A22D-4B92-964B-57E9A5B53E35}" srcId="{66733B98-195F-4006-B7D4-9767E7859B79}" destId="{15D61A06-73E9-4FAD-BB4A-36691E18E9F9}" srcOrd="0" destOrd="0" parTransId="{5EB05E9E-D22B-4817-A885-6D0FA92E87A4}" sibTransId="{6CB3E9AC-CE54-4738-96F6-20662B88B579}"/>
    <dgm:cxn modelId="{E59F0FE5-4A16-4F93-887F-C9473CE686B3}" type="presOf" srcId="{0C52BCE8-9747-4407-BF37-432095850A7B}" destId="{EF91EA94-7ADC-4B83-9147-9A27425ECB20}" srcOrd="0" destOrd="0" presId="urn:microsoft.com/office/officeart/2005/8/layout/radial4"/>
    <dgm:cxn modelId="{F36289AD-2AFF-4EEA-8B7F-3103F7919019}" type="presParOf" srcId="{EA7FBE9D-1870-4536-91FB-F1E28994AE89}" destId="{F787EB3E-BECB-4D00-BAE9-857A548CE1E8}" srcOrd="0" destOrd="0" presId="urn:microsoft.com/office/officeart/2005/8/layout/radial4"/>
    <dgm:cxn modelId="{3412C563-B7FA-4613-8630-D69D53551E1C}" type="presParOf" srcId="{EA7FBE9D-1870-4536-91FB-F1E28994AE89}" destId="{DC141CFA-74C6-4E27-A61C-7EC827540EBA}" srcOrd="1" destOrd="0" presId="urn:microsoft.com/office/officeart/2005/8/layout/radial4"/>
    <dgm:cxn modelId="{856D3B46-A1DF-447D-8623-29277D967359}" type="presParOf" srcId="{EA7FBE9D-1870-4536-91FB-F1E28994AE89}" destId="{2E0A60DF-C75F-4D48-9AFB-C66EE94E4396}" srcOrd="2" destOrd="0" presId="urn:microsoft.com/office/officeart/2005/8/layout/radial4"/>
    <dgm:cxn modelId="{BFCA77F5-4166-44A3-B893-09E18183B562}" type="presParOf" srcId="{EA7FBE9D-1870-4536-91FB-F1E28994AE89}" destId="{91527434-BAC3-4DE0-AB73-5D393B6469F3}" srcOrd="3" destOrd="0" presId="urn:microsoft.com/office/officeart/2005/8/layout/radial4"/>
    <dgm:cxn modelId="{3F07A0F6-B347-4AC2-A262-2A8A4DC26AB6}" type="presParOf" srcId="{EA7FBE9D-1870-4536-91FB-F1E28994AE89}" destId="{F735B1BB-1698-45E9-AAF5-AE47B931ED31}" srcOrd="4" destOrd="0" presId="urn:microsoft.com/office/officeart/2005/8/layout/radial4"/>
    <dgm:cxn modelId="{8CBE1052-0A02-481D-A203-28CD0385D4D5}" type="presParOf" srcId="{EA7FBE9D-1870-4536-91FB-F1E28994AE89}" destId="{F64B2D40-7CC5-4902-8544-99DC5928CEE9}" srcOrd="5" destOrd="0" presId="urn:microsoft.com/office/officeart/2005/8/layout/radial4"/>
    <dgm:cxn modelId="{FD1B8461-35F8-4D91-9A82-63CC23296C0A}" type="presParOf" srcId="{EA7FBE9D-1870-4536-91FB-F1E28994AE89}" destId="{DEF8A91E-E4C6-4784-A144-38BACF4AE593}" srcOrd="6" destOrd="0" presId="urn:microsoft.com/office/officeart/2005/8/layout/radial4"/>
    <dgm:cxn modelId="{537D8985-B9B8-4963-B517-781B25071D54}" type="presParOf" srcId="{EA7FBE9D-1870-4536-91FB-F1E28994AE89}" destId="{EF91EA94-7ADC-4B83-9147-9A27425ECB20}" srcOrd="7" destOrd="0" presId="urn:microsoft.com/office/officeart/2005/8/layout/radial4"/>
    <dgm:cxn modelId="{EC6A2937-6C78-4F7A-849B-29A40D66A52C}" type="presParOf" srcId="{EA7FBE9D-1870-4536-91FB-F1E28994AE89}" destId="{A881AF7F-D727-41BC-83DA-C47A35482F30}" srcOrd="8" destOrd="0" presId="urn:microsoft.com/office/officeart/2005/8/layout/radial4"/>
    <dgm:cxn modelId="{B530BB3D-D7FB-4A4B-ABB2-82BD6979D028}" type="presParOf" srcId="{EA7FBE9D-1870-4536-91FB-F1E28994AE89}" destId="{D19B4CCC-D9CD-41D9-85A3-8A65BC2AC862}" srcOrd="9" destOrd="0" presId="urn:microsoft.com/office/officeart/2005/8/layout/radial4"/>
    <dgm:cxn modelId="{2DC3268B-EF15-4866-AABF-42C211B0B864}" type="presParOf" srcId="{EA7FBE9D-1870-4536-91FB-F1E28994AE89}" destId="{1F278E2E-B880-4EF8-AA9D-9D52D3A4D4EE}" srcOrd="10" destOrd="0" presId="urn:microsoft.com/office/officeart/2005/8/layout/radial4"/>
    <dgm:cxn modelId="{8537551C-48BB-4A50-8002-1ADE7F4F074B}" type="presParOf" srcId="{EA7FBE9D-1870-4536-91FB-F1E28994AE89}" destId="{4187ACD1-4DEB-43A2-A405-B4E65F497677}" srcOrd="11" destOrd="0" presId="urn:microsoft.com/office/officeart/2005/8/layout/radial4"/>
    <dgm:cxn modelId="{AB0FDABA-365E-4409-833E-AB7FD572B6A9}" type="presParOf" srcId="{EA7FBE9D-1870-4536-91FB-F1E28994AE89}" destId="{AC73B954-9AB9-46B4-8A20-DA34CF37E854}" srcOrd="12" destOrd="0" presId="urn:microsoft.com/office/officeart/2005/8/layout/radial4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87EB3E-BECB-4D00-BAE9-857A548CE1E8}">
      <dsp:nvSpPr>
        <dsp:cNvPr id="0" name=""/>
        <dsp:cNvSpPr/>
      </dsp:nvSpPr>
      <dsp:spPr>
        <a:xfrm>
          <a:off x="1562028" y="1772726"/>
          <a:ext cx="1143142" cy="114314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KHALAYAK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1729437" y="1940135"/>
        <a:ext cx="808324" cy="808324"/>
      </dsp:txXfrm>
    </dsp:sp>
    <dsp:sp modelId="{DC141CFA-74C6-4E27-A61C-7EC827540EBA}">
      <dsp:nvSpPr>
        <dsp:cNvPr id="0" name=""/>
        <dsp:cNvSpPr/>
      </dsp:nvSpPr>
      <dsp:spPr>
        <a:xfrm rot="10800000">
          <a:off x="400531" y="2181400"/>
          <a:ext cx="1097615" cy="32579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0A60DF-C75F-4D48-9AFB-C66EE94E4396}">
      <dsp:nvSpPr>
        <dsp:cNvPr id="0" name=""/>
        <dsp:cNvSpPr/>
      </dsp:nvSpPr>
      <dsp:spPr>
        <a:xfrm>
          <a:off x="431" y="2024218"/>
          <a:ext cx="800200" cy="64016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rgbClr val="FF0000"/>
              </a:solidFill>
            </a:rPr>
            <a:t>RADIO</a:t>
          </a:r>
          <a:endParaRPr lang="en-US" sz="1500" b="1" kern="1200" dirty="0">
            <a:solidFill>
              <a:srgbClr val="FF0000"/>
            </a:solidFill>
          </a:endParaRPr>
        </a:p>
      </dsp:txBody>
      <dsp:txXfrm>
        <a:off x="19181" y="2042968"/>
        <a:ext cx="762700" cy="602660"/>
      </dsp:txXfrm>
    </dsp:sp>
    <dsp:sp modelId="{91527434-BAC3-4DE0-AB73-5D393B6469F3}">
      <dsp:nvSpPr>
        <dsp:cNvPr id="0" name=""/>
        <dsp:cNvSpPr/>
      </dsp:nvSpPr>
      <dsp:spPr>
        <a:xfrm rot="12960000">
          <a:off x="626704" y="1485308"/>
          <a:ext cx="1097615" cy="32579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1704522"/>
            <a:satOff val="2032"/>
            <a:lumOff val="164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35B1BB-1698-45E9-AAF5-AE47B931ED31}">
      <dsp:nvSpPr>
        <dsp:cNvPr id="0" name=""/>
        <dsp:cNvSpPr/>
      </dsp:nvSpPr>
      <dsp:spPr>
        <a:xfrm>
          <a:off x="331417" y="1005545"/>
          <a:ext cx="800200" cy="640160"/>
        </a:xfrm>
        <a:prstGeom prst="roundRect">
          <a:avLst>
            <a:gd name="adj" fmla="val 10000"/>
          </a:avLst>
        </a:prstGeom>
        <a:solidFill>
          <a:schemeClr val="accent5">
            <a:hueOff val="-1704522"/>
            <a:satOff val="2032"/>
            <a:lumOff val="164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rgbClr val="FF0000"/>
              </a:solidFill>
            </a:rPr>
            <a:t>TELEVISI</a:t>
          </a:r>
          <a:endParaRPr lang="en-US" sz="1500" b="1" kern="1200" dirty="0">
            <a:solidFill>
              <a:srgbClr val="FF0000"/>
            </a:solidFill>
          </a:endParaRPr>
        </a:p>
      </dsp:txBody>
      <dsp:txXfrm>
        <a:off x="350167" y="1024295"/>
        <a:ext cx="762700" cy="602660"/>
      </dsp:txXfrm>
    </dsp:sp>
    <dsp:sp modelId="{F64B2D40-7CC5-4902-8544-99DC5928CEE9}">
      <dsp:nvSpPr>
        <dsp:cNvPr id="0" name=""/>
        <dsp:cNvSpPr/>
      </dsp:nvSpPr>
      <dsp:spPr>
        <a:xfrm rot="15120000">
          <a:off x="1218835" y="1055100"/>
          <a:ext cx="1097615" cy="32579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3409043"/>
            <a:satOff val="4063"/>
            <a:lumOff val="329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F8A91E-E4C6-4784-A144-38BACF4AE593}">
      <dsp:nvSpPr>
        <dsp:cNvPr id="0" name=""/>
        <dsp:cNvSpPr/>
      </dsp:nvSpPr>
      <dsp:spPr>
        <a:xfrm>
          <a:off x="1197952" y="375971"/>
          <a:ext cx="800200" cy="640160"/>
        </a:xfrm>
        <a:prstGeom prst="roundRect">
          <a:avLst>
            <a:gd name="adj" fmla="val 10000"/>
          </a:avLst>
        </a:prstGeom>
        <a:solidFill>
          <a:schemeClr val="accent5">
            <a:hueOff val="-3409043"/>
            <a:satOff val="4063"/>
            <a:lumOff val="329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i="1" kern="1200" dirty="0" smtClean="0">
              <a:solidFill>
                <a:schemeClr val="tx1"/>
              </a:solidFill>
            </a:rPr>
            <a:t>CYBER</a:t>
          </a:r>
          <a:endParaRPr lang="en-US" sz="1500" i="1" kern="1200" dirty="0">
            <a:solidFill>
              <a:schemeClr val="tx1"/>
            </a:solidFill>
          </a:endParaRPr>
        </a:p>
      </dsp:txBody>
      <dsp:txXfrm>
        <a:off x="1216702" y="394721"/>
        <a:ext cx="762700" cy="602660"/>
      </dsp:txXfrm>
    </dsp:sp>
    <dsp:sp modelId="{EF91EA94-7ADC-4B83-9147-9A27425ECB20}">
      <dsp:nvSpPr>
        <dsp:cNvPr id="0" name=""/>
        <dsp:cNvSpPr/>
      </dsp:nvSpPr>
      <dsp:spPr>
        <a:xfrm rot="17280000">
          <a:off x="1950749" y="1055100"/>
          <a:ext cx="1097615" cy="32579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5113565"/>
            <a:satOff val="6095"/>
            <a:lumOff val="49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81AF7F-D727-41BC-83DA-C47A35482F30}">
      <dsp:nvSpPr>
        <dsp:cNvPr id="0" name=""/>
        <dsp:cNvSpPr/>
      </dsp:nvSpPr>
      <dsp:spPr>
        <a:xfrm>
          <a:off x="2269047" y="375971"/>
          <a:ext cx="800200" cy="640160"/>
        </a:xfrm>
        <a:prstGeom prst="roundRect">
          <a:avLst>
            <a:gd name="adj" fmla="val 10000"/>
          </a:avLst>
        </a:prstGeom>
        <a:solidFill>
          <a:schemeClr val="accent5">
            <a:hueOff val="-5113565"/>
            <a:satOff val="6095"/>
            <a:lumOff val="494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</a:rPr>
            <a:t>SURAT KABAR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2287797" y="394721"/>
        <a:ext cx="762700" cy="602660"/>
      </dsp:txXfrm>
    </dsp:sp>
    <dsp:sp modelId="{D19B4CCC-D9CD-41D9-85A3-8A65BC2AC862}">
      <dsp:nvSpPr>
        <dsp:cNvPr id="0" name=""/>
        <dsp:cNvSpPr/>
      </dsp:nvSpPr>
      <dsp:spPr>
        <a:xfrm rot="19440000">
          <a:off x="2542880" y="1485308"/>
          <a:ext cx="1097615" cy="32579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6818087"/>
            <a:satOff val="8126"/>
            <a:lumOff val="65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278E2E-B880-4EF8-AA9D-9D52D3A4D4EE}">
      <dsp:nvSpPr>
        <dsp:cNvPr id="0" name=""/>
        <dsp:cNvSpPr/>
      </dsp:nvSpPr>
      <dsp:spPr>
        <a:xfrm>
          <a:off x="3135582" y="1005545"/>
          <a:ext cx="800200" cy="640160"/>
        </a:xfrm>
        <a:prstGeom prst="roundRect">
          <a:avLst>
            <a:gd name="adj" fmla="val 10000"/>
          </a:avLst>
        </a:prstGeom>
        <a:solidFill>
          <a:schemeClr val="accent5">
            <a:hueOff val="-6818087"/>
            <a:satOff val="8126"/>
            <a:lumOff val="658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</a:rPr>
            <a:t>FILM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3154332" y="1024295"/>
        <a:ext cx="762700" cy="602660"/>
      </dsp:txXfrm>
    </dsp:sp>
    <dsp:sp modelId="{4187ACD1-4DEB-43A2-A405-B4E65F497677}">
      <dsp:nvSpPr>
        <dsp:cNvPr id="0" name=""/>
        <dsp:cNvSpPr/>
      </dsp:nvSpPr>
      <dsp:spPr>
        <a:xfrm>
          <a:off x="2769053" y="2181400"/>
          <a:ext cx="1097615" cy="32579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8522608"/>
            <a:satOff val="10158"/>
            <a:lumOff val="823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73B954-9AB9-46B4-8A20-DA34CF37E854}">
      <dsp:nvSpPr>
        <dsp:cNvPr id="0" name=""/>
        <dsp:cNvSpPr/>
      </dsp:nvSpPr>
      <dsp:spPr>
        <a:xfrm>
          <a:off x="3466568" y="2024218"/>
          <a:ext cx="800200" cy="640160"/>
        </a:xfrm>
        <a:prstGeom prst="roundRect">
          <a:avLst>
            <a:gd name="adj" fmla="val 10000"/>
          </a:avLst>
        </a:prstGeom>
        <a:solidFill>
          <a:schemeClr val="accent5">
            <a:hueOff val="-8522608"/>
            <a:satOff val="10158"/>
            <a:lumOff val="823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</a:rPr>
            <a:t>BUKU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3485318" y="2042968"/>
        <a:ext cx="762700" cy="6026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935F0-C45F-4EB6-B73F-FE00934C3D42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99F8F-EC90-4167-A8E4-6AC02CA312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21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512" y="1828800"/>
            <a:ext cx="4914888" cy="3886200"/>
          </a:xfrm>
        </p:spPr>
        <p:txBody>
          <a:bodyPr>
            <a:normAutofit/>
          </a:bodyPr>
          <a:lstStyle/>
          <a:p>
            <a:pPr algn="r"/>
            <a:r>
              <a:rPr lang="en-US" b="1" dirty="0" smtClean="0"/>
              <a:t>MANAJEMEN </a:t>
            </a:r>
            <a:r>
              <a:rPr lang="en-US" b="1" dirty="0" smtClean="0"/>
              <a:t>MEDIA</a:t>
            </a: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 smtClean="0"/>
              <a:t/>
            </a:r>
            <a:br>
              <a:rPr lang="en-US" sz="6000" b="1" dirty="0" smtClean="0"/>
            </a:br>
            <a:endParaRPr lang="en-US" sz="3100" b="1" dirty="0"/>
          </a:p>
        </p:txBody>
      </p:sp>
      <p:pic>
        <p:nvPicPr>
          <p:cNvPr id="6" name="Picture 4" descr="C:\Users\user\Downloads\PEMANC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133600"/>
            <a:ext cx="1714512" cy="2585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14597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0040"/>
            <a:ext cx="7543800" cy="150876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REFERENSI</a:t>
            </a:r>
            <a:endParaRPr lang="en-US" b="1" dirty="0"/>
          </a:p>
        </p:txBody>
      </p:sp>
      <p:pic>
        <p:nvPicPr>
          <p:cNvPr id="4" name="Picture 2" descr="C:\Users\user\Downloads\Postkomodifikasi Med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506066"/>
            <a:ext cx="1295400" cy="19897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76400"/>
            <a:ext cx="6770740" cy="3603812"/>
          </a:xfrm>
        </p:spPr>
        <p:txBody>
          <a:bodyPr>
            <a:noAutofit/>
          </a:bodyPr>
          <a:lstStyle/>
          <a:p>
            <a:pPr lvl="0"/>
            <a:r>
              <a:rPr lang="id-ID" sz="1200" dirty="0" smtClean="0"/>
              <a:t> </a:t>
            </a:r>
            <a:r>
              <a:rPr lang="en-US" sz="1200" dirty="0" err="1"/>
              <a:t>Anggoro</a:t>
            </a:r>
            <a:r>
              <a:rPr lang="en-US" sz="1200" dirty="0"/>
              <a:t>, A. </a:t>
            </a:r>
            <a:r>
              <a:rPr lang="en-US" sz="1200" dirty="0" err="1"/>
              <a:t>Sapto</a:t>
            </a:r>
            <a:r>
              <a:rPr lang="en-US" sz="1200" dirty="0"/>
              <a:t>. 2012. </a:t>
            </a:r>
            <a:r>
              <a:rPr lang="en-US" sz="1200" i="1" dirty="0" err="1"/>
              <a:t>Detikcom</a:t>
            </a:r>
            <a:r>
              <a:rPr lang="en-US" sz="1200" i="1" dirty="0"/>
              <a:t>: </a:t>
            </a:r>
            <a:r>
              <a:rPr lang="en-US" sz="1200" i="1" dirty="0" err="1"/>
              <a:t>Legenda</a:t>
            </a:r>
            <a:r>
              <a:rPr lang="en-US" sz="1200" i="1" dirty="0"/>
              <a:t> Media Online</a:t>
            </a:r>
            <a:r>
              <a:rPr lang="en-US" sz="1200" dirty="0"/>
              <a:t>. Jakarta: </a:t>
            </a:r>
            <a:r>
              <a:rPr lang="en-US" sz="1200" dirty="0" err="1"/>
              <a:t>Buku</a:t>
            </a:r>
            <a:r>
              <a:rPr lang="en-US" sz="1200" dirty="0"/>
              <a:t> Kita.</a:t>
            </a:r>
          </a:p>
          <a:p>
            <a:pPr lvl="0"/>
            <a:r>
              <a:rPr lang="en-US" sz="1200" dirty="0" err="1"/>
              <a:t>Danesi</a:t>
            </a:r>
            <a:r>
              <a:rPr lang="en-US" sz="1200" dirty="0"/>
              <a:t>, Marcel. 2010. </a:t>
            </a:r>
            <a:r>
              <a:rPr lang="en-US" sz="1200" i="1" dirty="0" err="1"/>
              <a:t>Pengantar</a:t>
            </a:r>
            <a:r>
              <a:rPr lang="en-US" sz="1200" i="1" dirty="0"/>
              <a:t> </a:t>
            </a:r>
            <a:r>
              <a:rPr lang="en-US" sz="1200" i="1" dirty="0" err="1"/>
              <a:t>Memahami</a:t>
            </a:r>
            <a:r>
              <a:rPr lang="en-US" sz="1200" i="1" dirty="0"/>
              <a:t> </a:t>
            </a:r>
            <a:r>
              <a:rPr lang="en-US" sz="1200" i="1" dirty="0" err="1"/>
              <a:t>Semiotika</a:t>
            </a:r>
            <a:r>
              <a:rPr lang="en-US" sz="1200" i="1" dirty="0"/>
              <a:t> Media.</a:t>
            </a:r>
            <a:r>
              <a:rPr lang="en-US" sz="1200" dirty="0"/>
              <a:t> Yogyakarta: </a:t>
            </a:r>
            <a:r>
              <a:rPr lang="en-US" sz="1200" dirty="0" err="1"/>
              <a:t>Jalasutra</a:t>
            </a:r>
            <a:r>
              <a:rPr lang="en-US" sz="1200" dirty="0"/>
              <a:t>.</a:t>
            </a:r>
          </a:p>
          <a:p>
            <a:pPr lvl="0"/>
            <a:r>
              <a:rPr lang="id-ID" sz="1200" dirty="0"/>
              <a:t>Halim, Syaiful</a:t>
            </a:r>
            <a:r>
              <a:rPr lang="en-US" sz="1200" dirty="0"/>
              <a:t>. 2014. </a:t>
            </a:r>
            <a:r>
              <a:rPr lang="en-US" sz="1200" i="1" dirty="0" err="1"/>
              <a:t>Postkomodifikasi</a:t>
            </a:r>
            <a:r>
              <a:rPr lang="en-US" sz="1200" i="1" dirty="0"/>
              <a:t> Media</a:t>
            </a:r>
            <a:r>
              <a:rPr lang="en-US" sz="1200" dirty="0"/>
              <a:t>. Yogyakarta: </a:t>
            </a:r>
            <a:r>
              <a:rPr lang="en-US" sz="1200" dirty="0" err="1"/>
              <a:t>Jalasutra</a:t>
            </a:r>
            <a:r>
              <a:rPr lang="en-US" sz="1200" dirty="0"/>
              <a:t>.</a:t>
            </a:r>
          </a:p>
          <a:p>
            <a:pPr lvl="0"/>
            <a:r>
              <a:rPr lang="en-US" sz="1200" dirty="0" err="1"/>
              <a:t>Heryanto</a:t>
            </a:r>
            <a:r>
              <a:rPr lang="en-US" sz="1200" dirty="0"/>
              <a:t>, Ariel. 2015. </a:t>
            </a:r>
            <a:r>
              <a:rPr lang="en-US" sz="1200" i="1" dirty="0" err="1"/>
              <a:t>Identitas</a:t>
            </a:r>
            <a:r>
              <a:rPr lang="en-US" sz="1200" i="1" dirty="0"/>
              <a:t> </a:t>
            </a:r>
            <a:r>
              <a:rPr lang="en-US" sz="1200" i="1" dirty="0" err="1"/>
              <a:t>dan</a:t>
            </a:r>
            <a:r>
              <a:rPr lang="en-US" sz="1200" i="1" dirty="0"/>
              <a:t> </a:t>
            </a:r>
            <a:r>
              <a:rPr lang="en-US" sz="1200" i="1" dirty="0" err="1"/>
              <a:t>Kenikmatan</a:t>
            </a:r>
            <a:r>
              <a:rPr lang="en-US" sz="1200" i="1" dirty="0"/>
              <a:t>: </a:t>
            </a:r>
            <a:r>
              <a:rPr lang="en-US" sz="1200" i="1" dirty="0" err="1"/>
              <a:t>Politik</a:t>
            </a:r>
            <a:r>
              <a:rPr lang="en-US" sz="1200" i="1" dirty="0"/>
              <a:t> </a:t>
            </a:r>
            <a:r>
              <a:rPr lang="en-US" sz="1200" i="1" dirty="0" err="1"/>
              <a:t>Budaya</a:t>
            </a:r>
            <a:r>
              <a:rPr lang="en-US" sz="1200" i="1" dirty="0"/>
              <a:t> </a:t>
            </a:r>
            <a:r>
              <a:rPr lang="en-US" sz="1200" i="1" dirty="0" err="1"/>
              <a:t>Layar</a:t>
            </a:r>
            <a:r>
              <a:rPr lang="en-US" sz="1200" i="1" dirty="0"/>
              <a:t> Indonesia.</a:t>
            </a:r>
            <a:r>
              <a:rPr lang="en-US" sz="1200" dirty="0"/>
              <a:t> Jakarta: </a:t>
            </a:r>
            <a:r>
              <a:rPr lang="en-US" sz="1200" dirty="0" err="1"/>
              <a:t>Gramedia</a:t>
            </a:r>
            <a:r>
              <a:rPr lang="en-US" sz="1200" dirty="0"/>
              <a:t>.</a:t>
            </a:r>
          </a:p>
          <a:p>
            <a:pPr lvl="0"/>
            <a:r>
              <a:rPr lang="en-US" sz="1200" dirty="0" err="1"/>
              <a:t>Morissan</a:t>
            </a:r>
            <a:r>
              <a:rPr lang="en-US" sz="1200" dirty="0"/>
              <a:t>. 2009. </a:t>
            </a:r>
            <a:r>
              <a:rPr lang="en-US" sz="1200" i="1" dirty="0" err="1"/>
              <a:t>Manajemen</a:t>
            </a:r>
            <a:r>
              <a:rPr lang="en-US" sz="1200" i="1" dirty="0"/>
              <a:t> Media </a:t>
            </a:r>
            <a:r>
              <a:rPr lang="en-US" sz="1200" i="1" dirty="0" err="1"/>
              <a:t>Penyiaran</a:t>
            </a:r>
            <a:r>
              <a:rPr lang="en-US" sz="1200" i="1" dirty="0"/>
              <a:t>: </a:t>
            </a:r>
            <a:r>
              <a:rPr lang="en-US" sz="1200" i="1" dirty="0" err="1"/>
              <a:t>Strategi</a:t>
            </a:r>
            <a:r>
              <a:rPr lang="en-US" sz="1200" i="1" dirty="0"/>
              <a:t> </a:t>
            </a:r>
            <a:r>
              <a:rPr lang="en-US" sz="1200" i="1" dirty="0" err="1"/>
              <a:t>Mengelola</a:t>
            </a:r>
            <a:r>
              <a:rPr lang="en-US" sz="1200" i="1" dirty="0"/>
              <a:t> Radio &amp; </a:t>
            </a:r>
            <a:r>
              <a:rPr lang="en-US" sz="1200" i="1" dirty="0" err="1"/>
              <a:t>Televisi</a:t>
            </a:r>
            <a:r>
              <a:rPr lang="en-US" sz="1200" dirty="0"/>
              <a:t>. Jakarta: </a:t>
            </a:r>
            <a:r>
              <a:rPr lang="en-US" sz="1200" dirty="0" err="1"/>
              <a:t>Kencana</a:t>
            </a:r>
            <a:r>
              <a:rPr lang="en-US" sz="1200" dirty="0"/>
              <a:t> </a:t>
            </a:r>
            <a:r>
              <a:rPr lang="en-US" sz="1200" dirty="0" err="1"/>
              <a:t>Prenada</a:t>
            </a:r>
            <a:r>
              <a:rPr lang="en-US" sz="1200" dirty="0"/>
              <a:t> Media Group.</a:t>
            </a:r>
          </a:p>
          <a:p>
            <a:pPr lvl="0"/>
            <a:r>
              <a:rPr lang="en-US" sz="1200" dirty="0" err="1"/>
              <a:t>Mosco</a:t>
            </a:r>
            <a:r>
              <a:rPr lang="en-US" sz="1200" dirty="0"/>
              <a:t>, Vincent. 2009. </a:t>
            </a:r>
            <a:r>
              <a:rPr lang="en-US" sz="1200" i="1" dirty="0"/>
              <a:t>The </a:t>
            </a:r>
            <a:r>
              <a:rPr lang="en-US" sz="1200" i="1" dirty="0" err="1"/>
              <a:t>Policial</a:t>
            </a:r>
            <a:r>
              <a:rPr lang="en-US" sz="1200" i="1" dirty="0"/>
              <a:t> Economy of Communication</a:t>
            </a:r>
            <a:r>
              <a:rPr lang="en-US" sz="1200" dirty="0"/>
              <a:t>. London: Sage Publication.</a:t>
            </a:r>
          </a:p>
          <a:p>
            <a:pPr lvl="0"/>
            <a:r>
              <a:rPr lang="en-US" sz="1200" dirty="0" err="1"/>
              <a:t>Pustaka</a:t>
            </a:r>
            <a:r>
              <a:rPr lang="en-US" sz="1200" dirty="0"/>
              <a:t> LP3ES Indonesia. 2006. </a:t>
            </a:r>
            <a:r>
              <a:rPr lang="en-US" sz="1200" i="1" dirty="0" err="1"/>
              <a:t>Jurnalisme</a:t>
            </a:r>
            <a:r>
              <a:rPr lang="en-US" sz="1200" i="1" dirty="0"/>
              <a:t> </a:t>
            </a:r>
            <a:r>
              <a:rPr lang="en-US" sz="1200" i="1" dirty="0" err="1"/>
              <a:t>Liputan</a:t>
            </a:r>
            <a:r>
              <a:rPr lang="en-US" sz="1200" i="1" dirty="0"/>
              <a:t> 6: </a:t>
            </a:r>
            <a:r>
              <a:rPr lang="en-US" sz="1200" i="1" dirty="0" err="1"/>
              <a:t>Antara</a:t>
            </a:r>
            <a:r>
              <a:rPr lang="en-US" sz="1200" i="1" dirty="0"/>
              <a:t> </a:t>
            </a:r>
            <a:r>
              <a:rPr lang="en-US" sz="1200" i="1" dirty="0" err="1"/>
              <a:t>Peristiwa</a:t>
            </a:r>
            <a:r>
              <a:rPr lang="en-US" sz="1200" i="1" dirty="0"/>
              <a:t> </a:t>
            </a:r>
            <a:r>
              <a:rPr lang="en-US" sz="1200" i="1" dirty="0" err="1"/>
              <a:t>dan</a:t>
            </a:r>
            <a:r>
              <a:rPr lang="en-US" sz="1200" i="1" dirty="0"/>
              <a:t> </a:t>
            </a:r>
            <a:r>
              <a:rPr lang="en-US" sz="1200" i="1" dirty="0" err="1"/>
              <a:t>Ruang</a:t>
            </a:r>
            <a:r>
              <a:rPr lang="en-US" sz="1200" i="1" dirty="0"/>
              <a:t> </a:t>
            </a:r>
            <a:r>
              <a:rPr lang="en-US" sz="1200" i="1" dirty="0" err="1"/>
              <a:t>Publik</a:t>
            </a:r>
            <a:r>
              <a:rPr lang="en-US" sz="1200" dirty="0"/>
              <a:t>. Jakarta: LP3ES.</a:t>
            </a:r>
          </a:p>
          <a:p>
            <a:pPr lvl="0"/>
            <a:r>
              <a:rPr lang="en-US" sz="1200" dirty="0"/>
              <a:t>Rivers, William L.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kawan-kawan</a:t>
            </a:r>
            <a:r>
              <a:rPr lang="en-US" sz="1200" dirty="0"/>
              <a:t>. 2008. </a:t>
            </a:r>
            <a:r>
              <a:rPr lang="en-US" sz="1200" i="1" dirty="0"/>
              <a:t>Media Massa &amp; </a:t>
            </a:r>
            <a:r>
              <a:rPr lang="en-US" sz="1200" i="1" dirty="0" err="1"/>
              <a:t>Masyarakat</a:t>
            </a:r>
            <a:r>
              <a:rPr lang="en-US" sz="1200" i="1" dirty="0"/>
              <a:t> Modern</a:t>
            </a:r>
            <a:r>
              <a:rPr lang="en-US" sz="1200" dirty="0"/>
              <a:t>. Jakarta: </a:t>
            </a:r>
            <a:r>
              <a:rPr lang="en-US" sz="1200" dirty="0" err="1"/>
              <a:t>Kencana</a:t>
            </a:r>
            <a:r>
              <a:rPr lang="en-US" sz="1200" dirty="0"/>
              <a:t> </a:t>
            </a:r>
            <a:r>
              <a:rPr lang="en-US" sz="1200" dirty="0" err="1"/>
              <a:t>Prenada</a:t>
            </a:r>
            <a:r>
              <a:rPr lang="en-US" sz="1200" dirty="0"/>
              <a:t> Media Group.</a:t>
            </a:r>
          </a:p>
          <a:p>
            <a:pPr lvl="0"/>
            <a:r>
              <a:rPr lang="en-US" sz="1200" dirty="0" err="1"/>
              <a:t>Stoner,AF</a:t>
            </a:r>
            <a:r>
              <a:rPr lang="en-US" sz="1200" dirty="0"/>
              <a:t> James </a:t>
            </a:r>
            <a:r>
              <a:rPr lang="en-US" sz="1200" dirty="0" err="1"/>
              <a:t>dkk</a:t>
            </a:r>
            <a:r>
              <a:rPr lang="en-US" sz="1200" dirty="0"/>
              <a:t>. 1996. </a:t>
            </a:r>
            <a:r>
              <a:rPr lang="en-US" sz="1200" i="1" dirty="0" err="1"/>
              <a:t>Manajemen</a:t>
            </a:r>
            <a:r>
              <a:rPr lang="en-US" sz="1200" i="1" dirty="0"/>
              <a:t>: </a:t>
            </a:r>
            <a:r>
              <a:rPr lang="en-US" sz="1200" i="1" dirty="0" err="1"/>
              <a:t>Jilid</a:t>
            </a:r>
            <a:r>
              <a:rPr lang="en-US" sz="1200" i="1" dirty="0"/>
              <a:t> 1</a:t>
            </a:r>
            <a:r>
              <a:rPr lang="en-US" sz="1200" dirty="0"/>
              <a:t>. Jakarta: </a:t>
            </a:r>
            <a:r>
              <a:rPr lang="en-US" sz="1200" dirty="0" err="1"/>
              <a:t>Prehalindo</a:t>
            </a:r>
            <a:r>
              <a:rPr lang="en-US" sz="1200" dirty="0"/>
              <a:t>.</a:t>
            </a:r>
          </a:p>
          <a:p>
            <a:pPr lvl="0"/>
            <a:r>
              <a:rPr lang="en-US" sz="1200" dirty="0" err="1"/>
              <a:t>Sudibyo</a:t>
            </a:r>
            <a:r>
              <a:rPr lang="en-US" sz="1200" dirty="0"/>
              <a:t>, </a:t>
            </a:r>
            <a:r>
              <a:rPr lang="en-US" sz="1200" dirty="0" err="1"/>
              <a:t>Agus</a:t>
            </a:r>
            <a:r>
              <a:rPr lang="en-US" sz="1200" dirty="0"/>
              <a:t>. 2004. </a:t>
            </a:r>
            <a:r>
              <a:rPr lang="en-US" sz="1200" i="1" dirty="0" err="1"/>
              <a:t>Ekonomi</a:t>
            </a:r>
            <a:r>
              <a:rPr lang="en-US" sz="1200" i="1" dirty="0"/>
              <a:t> </a:t>
            </a:r>
            <a:r>
              <a:rPr lang="en-US" sz="1200" i="1" dirty="0" err="1"/>
              <a:t>Politik</a:t>
            </a:r>
            <a:r>
              <a:rPr lang="en-US" sz="1200" i="1" dirty="0"/>
              <a:t> Media </a:t>
            </a:r>
            <a:r>
              <a:rPr lang="en-US" sz="1200" i="1" dirty="0" err="1"/>
              <a:t>Penyiaran</a:t>
            </a:r>
            <a:r>
              <a:rPr lang="en-US" sz="1200" dirty="0"/>
              <a:t>. Yogyakarta: </a:t>
            </a:r>
            <a:r>
              <a:rPr lang="en-US" sz="1200" dirty="0" err="1"/>
              <a:t>LKiS</a:t>
            </a:r>
            <a:r>
              <a:rPr lang="en-US" sz="1200" dirty="0"/>
              <a:t>.</a:t>
            </a:r>
          </a:p>
          <a:p>
            <a:pPr lvl="0"/>
            <a:r>
              <a:rPr lang="en-US" sz="1200" dirty="0"/>
              <a:t>___________. 2009. </a:t>
            </a:r>
            <a:r>
              <a:rPr lang="en-US" sz="1200" i="1" dirty="0" err="1"/>
              <a:t>Politik</a:t>
            </a:r>
            <a:r>
              <a:rPr lang="en-US" sz="1200" i="1" dirty="0"/>
              <a:t> Media </a:t>
            </a:r>
            <a:r>
              <a:rPr lang="en-US" sz="1200" i="1" dirty="0" err="1"/>
              <a:t>dan</a:t>
            </a:r>
            <a:r>
              <a:rPr lang="en-US" sz="1200" i="1" dirty="0"/>
              <a:t> </a:t>
            </a:r>
            <a:r>
              <a:rPr lang="en-US" sz="1200" i="1" dirty="0" err="1"/>
              <a:t>Pertarungan</a:t>
            </a:r>
            <a:r>
              <a:rPr lang="en-US" sz="1200" i="1" dirty="0"/>
              <a:t> </a:t>
            </a:r>
            <a:r>
              <a:rPr lang="en-US" sz="1200" i="1" dirty="0" err="1"/>
              <a:t>Wacana</a:t>
            </a:r>
            <a:r>
              <a:rPr lang="en-US" sz="1200" dirty="0"/>
              <a:t>. Yogyakarta: </a:t>
            </a:r>
            <a:r>
              <a:rPr lang="en-US" sz="1200" dirty="0" err="1"/>
              <a:t>LKiS</a:t>
            </a:r>
            <a:r>
              <a:rPr lang="en-US" sz="1200" dirty="0"/>
              <a:t>.</a:t>
            </a:r>
          </a:p>
          <a:p>
            <a:pPr lvl="0"/>
            <a:r>
              <a:rPr lang="en-US" sz="1200" dirty="0" err="1"/>
              <a:t>Sutamat</a:t>
            </a:r>
            <a:r>
              <a:rPr lang="en-US" sz="1200" dirty="0"/>
              <a:t>, </a:t>
            </a:r>
            <a:r>
              <a:rPr lang="en-US" sz="1200" dirty="0" err="1"/>
              <a:t>Mamak</a:t>
            </a:r>
            <a:r>
              <a:rPr lang="en-US" sz="1200" dirty="0"/>
              <a:t>. 2012. </a:t>
            </a:r>
            <a:r>
              <a:rPr lang="en-US" sz="1200" i="1" dirty="0" err="1"/>
              <a:t>Kompas</a:t>
            </a:r>
            <a:r>
              <a:rPr lang="en-US" sz="1200" i="1" dirty="0"/>
              <a:t>: </a:t>
            </a:r>
            <a:r>
              <a:rPr lang="en-US" sz="1200" i="1" dirty="0" err="1"/>
              <a:t>Menjadi</a:t>
            </a:r>
            <a:r>
              <a:rPr lang="en-US" sz="1200" i="1" dirty="0"/>
              <a:t> Perkasa </a:t>
            </a:r>
            <a:r>
              <a:rPr lang="en-US" sz="1200" i="1" dirty="0" err="1"/>
              <a:t>Karena</a:t>
            </a:r>
            <a:r>
              <a:rPr lang="en-US" sz="1200" i="1" dirty="0"/>
              <a:t> Kata. </a:t>
            </a:r>
            <a:r>
              <a:rPr lang="en-US" sz="1200" dirty="0"/>
              <a:t>Yogyakarta: </a:t>
            </a:r>
            <a:r>
              <a:rPr lang="en-US" sz="1200" dirty="0" err="1"/>
              <a:t>Galangpress</a:t>
            </a:r>
            <a:r>
              <a:rPr lang="en-US" sz="1200" dirty="0"/>
              <a:t>.</a:t>
            </a:r>
          </a:p>
          <a:p>
            <a:pPr lvl="0"/>
            <a:r>
              <a:rPr lang="en-US" sz="1200" dirty="0"/>
              <a:t>Tempo. 2011. </a:t>
            </a:r>
            <a:r>
              <a:rPr lang="en-US" sz="1200" i="1" dirty="0" err="1"/>
              <a:t>Cerita</a:t>
            </a:r>
            <a:r>
              <a:rPr lang="en-US" sz="1200" i="1" dirty="0"/>
              <a:t> Di </a:t>
            </a:r>
            <a:r>
              <a:rPr lang="en-US" sz="1200" i="1" dirty="0" err="1"/>
              <a:t>Balik</a:t>
            </a:r>
            <a:r>
              <a:rPr lang="en-US" sz="1200" i="1" dirty="0"/>
              <a:t> </a:t>
            </a:r>
            <a:r>
              <a:rPr lang="en-US" sz="1200" i="1" dirty="0" err="1"/>
              <a:t>Dapur</a:t>
            </a:r>
            <a:r>
              <a:rPr lang="en-US" sz="1200" i="1" dirty="0"/>
              <a:t> Tempo.</a:t>
            </a:r>
            <a:r>
              <a:rPr lang="en-US" sz="1200" dirty="0"/>
              <a:t> Jakarta: </a:t>
            </a:r>
            <a:r>
              <a:rPr lang="en-US" sz="1200" dirty="0" err="1"/>
              <a:t>Gramedia</a:t>
            </a:r>
            <a:r>
              <a:rPr lang="en-US" sz="1200" dirty="0" smtClean="0"/>
              <a:t>.</a:t>
            </a:r>
          </a:p>
          <a:p>
            <a:r>
              <a:rPr lang="en-US" sz="1200" dirty="0" err="1"/>
              <a:t>Triharyanto</a:t>
            </a:r>
            <a:r>
              <a:rPr lang="en-US" sz="1200" dirty="0"/>
              <a:t>, Basil (</a:t>
            </a:r>
            <a:r>
              <a:rPr lang="en-US" sz="1200" dirty="0" err="1"/>
              <a:t>ed</a:t>
            </a:r>
            <a:r>
              <a:rPr lang="en-US" sz="1200" dirty="0"/>
              <a:t>). 2013. </a:t>
            </a:r>
            <a:r>
              <a:rPr lang="en-US" sz="1200" i="1" dirty="0" err="1"/>
              <a:t>Dapur</a:t>
            </a:r>
            <a:r>
              <a:rPr lang="en-US" sz="1200" i="1" dirty="0"/>
              <a:t> Media.</a:t>
            </a:r>
            <a:r>
              <a:rPr lang="en-US" sz="1200" dirty="0"/>
              <a:t> Jakarta: </a:t>
            </a:r>
            <a:r>
              <a:rPr lang="en-US" sz="1200" dirty="0" err="1"/>
              <a:t>Yayasan</a:t>
            </a:r>
            <a:r>
              <a:rPr lang="en-US" sz="1200" dirty="0"/>
              <a:t> </a:t>
            </a:r>
            <a:r>
              <a:rPr lang="en-US" sz="1200" dirty="0" err="1"/>
              <a:t>Pantau</a:t>
            </a:r>
            <a:r>
              <a:rPr lang="en-US" sz="1200"/>
              <a:t>.</a:t>
            </a:r>
          </a:p>
          <a:p>
            <a:pPr lvl="0"/>
            <a:endParaRPr lang="en-US" sz="1200" dirty="0"/>
          </a:p>
        </p:txBody>
      </p:sp>
      <p:pic>
        <p:nvPicPr>
          <p:cNvPr id="5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7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tr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752600"/>
            <a:ext cx="5828466" cy="3200400"/>
          </a:xfrm>
          <a:prstGeom prst="rect">
            <a:avLst/>
          </a:prstGeom>
        </p:spPr>
      </p:pic>
      <p:pic>
        <p:nvPicPr>
          <p:cNvPr id="3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512" y="1828800"/>
            <a:ext cx="4914888" cy="3886200"/>
          </a:xfrm>
        </p:spPr>
        <p:txBody>
          <a:bodyPr>
            <a:normAutofit/>
          </a:bodyPr>
          <a:lstStyle/>
          <a:p>
            <a:pPr algn="r"/>
            <a:r>
              <a:rPr lang="en-US" b="1" dirty="0" smtClean="0"/>
              <a:t>INDUSTRI MEDIA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 </a:t>
            </a: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 smtClean="0"/>
              <a:t/>
            </a:r>
            <a:br>
              <a:rPr lang="en-US" sz="6000" b="1" dirty="0" smtClean="0"/>
            </a:br>
            <a:endParaRPr lang="en-US" sz="3100" b="1" dirty="0"/>
          </a:p>
        </p:txBody>
      </p:sp>
      <p:pic>
        <p:nvPicPr>
          <p:cNvPr id="6" name="Picture 4" descr="C:\Users\user\Downloads\PEMANC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133600"/>
            <a:ext cx="1714512" cy="2585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048000" y="3886200"/>
            <a:ext cx="4724400" cy="1374422"/>
          </a:xfrm>
        </p:spPr>
        <p:txBody>
          <a:bodyPr>
            <a:normAutofit/>
          </a:bodyPr>
          <a:lstStyle/>
          <a:p>
            <a:pPr algn="r"/>
            <a:r>
              <a:rPr lang="en-US" sz="1600" dirty="0" err="1"/>
              <a:t>Fenomena</a:t>
            </a:r>
            <a:r>
              <a:rPr lang="en-US" sz="1600" dirty="0"/>
              <a:t> </a:t>
            </a:r>
            <a:r>
              <a:rPr lang="en-US" sz="1600" dirty="0" err="1"/>
              <a:t>pertumbuhan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perkembangan</a:t>
            </a:r>
            <a:r>
              <a:rPr lang="en-US" sz="1600" dirty="0"/>
              <a:t> </a:t>
            </a:r>
            <a:r>
              <a:rPr lang="en-US" sz="1600" dirty="0" err="1"/>
              <a:t>industri</a:t>
            </a:r>
            <a:r>
              <a:rPr lang="en-US" sz="1600" dirty="0"/>
              <a:t> media, </a:t>
            </a:r>
            <a:r>
              <a:rPr lang="en-US" sz="1600" dirty="0" err="1"/>
              <a:t>khususnya</a:t>
            </a:r>
            <a:r>
              <a:rPr lang="en-US" sz="1600" dirty="0"/>
              <a:t> media </a:t>
            </a:r>
            <a:r>
              <a:rPr lang="en-US" sz="1600" dirty="0" err="1"/>
              <a:t>televisi</a:t>
            </a:r>
            <a:r>
              <a:rPr lang="en-US" sz="1600" dirty="0"/>
              <a:t>,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masa</a:t>
            </a:r>
            <a:r>
              <a:rPr lang="en-US" sz="1600" dirty="0"/>
              <a:t> </a:t>
            </a:r>
            <a:r>
              <a:rPr lang="en-US" sz="1600" dirty="0" err="1"/>
              <a:t>ke</a:t>
            </a:r>
            <a:r>
              <a:rPr lang="en-US" sz="1600" dirty="0"/>
              <a:t> </a:t>
            </a:r>
            <a:r>
              <a:rPr lang="en-US" sz="1600" dirty="0" err="1"/>
              <a:t>masa</a:t>
            </a:r>
            <a:r>
              <a:rPr lang="en-US" sz="1600" dirty="0"/>
              <a:t>, </a:t>
            </a:r>
            <a:r>
              <a:rPr lang="en-US" sz="1600" dirty="0" err="1"/>
              <a:t>baik</a:t>
            </a:r>
            <a:r>
              <a:rPr lang="en-US" sz="1600" dirty="0"/>
              <a:t> di </a:t>
            </a:r>
            <a:r>
              <a:rPr lang="en-US" sz="1600" dirty="0" err="1"/>
              <a:t>dunia</a:t>
            </a:r>
            <a:r>
              <a:rPr lang="en-US" sz="1600" dirty="0"/>
              <a:t> </a:t>
            </a:r>
            <a:r>
              <a:rPr lang="en-US" sz="1600" dirty="0" err="1"/>
              <a:t>maupun</a:t>
            </a:r>
            <a:r>
              <a:rPr lang="en-US" sz="1600" dirty="0"/>
              <a:t> di Indonesia.</a:t>
            </a:r>
          </a:p>
        </p:txBody>
      </p:sp>
      <p:pic>
        <p:nvPicPr>
          <p:cNvPr id="5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89692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I:\TITIP\FOTO-FOTO\SINGKAWANG\IMG_31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828800"/>
            <a:ext cx="5694759" cy="37965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0040"/>
            <a:ext cx="7543800" cy="150876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MEDIA MASSA</a:t>
            </a:r>
            <a:endParaRPr lang="en-US" sz="36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990600" y="1902542"/>
            <a:ext cx="2514600" cy="175505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MEDIA MASSA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19600" y="1905000"/>
            <a:ext cx="32004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MEDIA CETAK</a:t>
            </a:r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4419600" y="2541639"/>
            <a:ext cx="32004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MEDIA ELEKTRONIK</a:t>
            </a:r>
            <a:endParaRPr lang="en-US" sz="1400" dirty="0"/>
          </a:p>
        </p:txBody>
      </p:sp>
      <p:sp>
        <p:nvSpPr>
          <p:cNvPr id="17" name="Rectangle 16"/>
          <p:cNvSpPr/>
          <p:nvPr/>
        </p:nvSpPr>
        <p:spPr>
          <a:xfrm>
            <a:off x="4419600" y="3200400"/>
            <a:ext cx="32004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MEDIA FILM</a:t>
            </a:r>
            <a:endParaRPr lang="en-US" sz="1400" dirty="0"/>
          </a:p>
        </p:txBody>
      </p:sp>
      <p:sp>
        <p:nvSpPr>
          <p:cNvPr id="19" name="Rectangle 18"/>
          <p:cNvSpPr/>
          <p:nvPr/>
        </p:nvSpPr>
        <p:spPr>
          <a:xfrm>
            <a:off x="4404852" y="3886200"/>
            <a:ext cx="32004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MEDIA ONLINE</a:t>
            </a:r>
            <a:endParaRPr lang="en-US" sz="14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657600" y="21336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962400" y="2770239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964858" y="34290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964858" y="41148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2133600"/>
            <a:ext cx="2458" cy="1981200"/>
          </a:xfrm>
          <a:prstGeom prst="lin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pic>
        <p:nvPicPr>
          <p:cNvPr id="15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25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0040"/>
            <a:ext cx="7543800" cy="150876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MODEL MEDIA TV</a:t>
            </a:r>
            <a:endParaRPr lang="en-US" sz="3600" b="1" dirty="0"/>
          </a:p>
        </p:txBody>
      </p:sp>
      <p:pic>
        <p:nvPicPr>
          <p:cNvPr id="13" name="Picture 2" descr="I:\TITIP\FOTO-FOTO\SINGKAWANG\IMG_31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828800"/>
            <a:ext cx="5694759" cy="37965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5" name="Rectangle 14"/>
          <p:cNvSpPr/>
          <p:nvPr/>
        </p:nvSpPr>
        <p:spPr>
          <a:xfrm>
            <a:off x="838200" y="1752600"/>
            <a:ext cx="1600200" cy="914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MEDIA TELEVISI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819400" y="2971800"/>
            <a:ext cx="1752600" cy="685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SEJARAH 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2819400" y="4038600"/>
            <a:ext cx="17526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FILOSOFIS</a:t>
            </a:r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2819400" y="5181600"/>
            <a:ext cx="17526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REALITAS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5410200" y="2895600"/>
            <a:ext cx="17526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TEKNOLOGI DAN PADAT MODAL</a:t>
            </a:r>
            <a:endParaRPr lang="en-US" sz="1200" dirty="0"/>
          </a:p>
        </p:txBody>
      </p:sp>
      <p:sp>
        <p:nvSpPr>
          <p:cNvPr id="28" name="Rectangle 27"/>
          <p:cNvSpPr/>
          <p:nvPr/>
        </p:nvSpPr>
        <p:spPr>
          <a:xfrm>
            <a:off x="5410200" y="3962400"/>
            <a:ext cx="17526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METAFORA MEDIA</a:t>
            </a:r>
            <a:endParaRPr lang="en-US" sz="1200" dirty="0"/>
          </a:p>
        </p:txBody>
      </p:sp>
      <p:sp>
        <p:nvSpPr>
          <p:cNvPr id="29" name="Rectangle 28"/>
          <p:cNvSpPr/>
          <p:nvPr/>
        </p:nvSpPr>
        <p:spPr>
          <a:xfrm>
            <a:off x="5410200" y="5029200"/>
            <a:ext cx="17526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KEBUTUHAN KHALAYAK</a:t>
            </a:r>
            <a:endParaRPr lang="en-US" sz="1200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600200" y="3352800"/>
            <a:ext cx="1143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600200" y="4419600"/>
            <a:ext cx="1143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600200" y="5562600"/>
            <a:ext cx="1143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648200" y="33528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648200" y="44196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648200" y="55626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190500" y="4152900"/>
            <a:ext cx="2819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49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0040"/>
            <a:ext cx="7543800" cy="120396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KHALAYAK MEDIA TV</a:t>
            </a:r>
            <a:endParaRPr lang="en-US" sz="3600" b="1" dirty="0"/>
          </a:p>
        </p:txBody>
      </p:sp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3665" y="3259857"/>
            <a:ext cx="4397698" cy="3293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Content Placeholder 2"/>
          <p:cNvSpPr txBox="1">
            <a:spLocks/>
          </p:cNvSpPr>
          <p:nvPr/>
        </p:nvSpPr>
        <p:spPr>
          <a:xfrm>
            <a:off x="838200" y="1508760"/>
            <a:ext cx="5715000" cy="443484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Sekitar</a:t>
            </a:r>
            <a:r>
              <a:rPr lang="en-US" dirty="0" smtClean="0"/>
              <a:t> 3,5 </a:t>
            </a:r>
            <a:r>
              <a:rPr lang="en-US" dirty="0" err="1" smtClean="0"/>
              <a:t>milyar</a:t>
            </a:r>
            <a:r>
              <a:rPr lang="en-US" dirty="0" smtClean="0"/>
              <a:t> jam </a:t>
            </a:r>
            <a:r>
              <a:rPr lang="en-US" dirty="0" err="1" smtClean="0"/>
              <a:t>dihabiskan</a:t>
            </a:r>
            <a:r>
              <a:rPr lang="en-US" dirty="0" smtClean="0"/>
              <a:t> </a:t>
            </a:r>
            <a:r>
              <a:rPr lang="en-US" dirty="0" err="1" smtClean="0"/>
              <a:t>warga</a:t>
            </a:r>
            <a:r>
              <a:rPr lang="en-US" dirty="0" smtClean="0"/>
              <a:t> </a:t>
            </a:r>
            <a:r>
              <a:rPr lang="en-US" dirty="0" err="1" smtClean="0"/>
              <a:t>Desa</a:t>
            </a:r>
            <a:r>
              <a:rPr lang="en-US" dirty="0" smtClean="0"/>
              <a:t> Global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menonton</a:t>
            </a:r>
            <a:r>
              <a:rPr lang="en-US" dirty="0" smtClean="0"/>
              <a:t> </a:t>
            </a:r>
            <a:r>
              <a:rPr lang="en-US" dirty="0" err="1" smtClean="0"/>
              <a:t>televisi</a:t>
            </a:r>
            <a:r>
              <a:rPr lang="en-US" dirty="0" smtClean="0"/>
              <a:t> [</a:t>
            </a:r>
            <a:r>
              <a:rPr lang="en-US" dirty="0" err="1" smtClean="0"/>
              <a:t>Kubey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Csikszentmihalyi</a:t>
            </a:r>
            <a:r>
              <a:rPr lang="en-US" dirty="0" smtClean="0"/>
              <a:t> (1990:1)]</a:t>
            </a:r>
          </a:p>
          <a:p>
            <a:r>
              <a:rPr lang="en-US" dirty="0" err="1" smtClean="0"/>
              <a:t>Warga</a:t>
            </a:r>
            <a:r>
              <a:rPr lang="en-US" dirty="0" smtClean="0"/>
              <a:t> </a:t>
            </a:r>
            <a:r>
              <a:rPr lang="en-US" dirty="0" err="1" smtClean="0"/>
              <a:t>Inggris</a:t>
            </a:r>
            <a:r>
              <a:rPr lang="en-US" dirty="0" smtClean="0"/>
              <a:t> rata-rata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sepertiga</a:t>
            </a:r>
            <a:r>
              <a:rPr lang="en-US" dirty="0" smtClean="0"/>
              <a:t> jam </a:t>
            </a:r>
            <a:r>
              <a:rPr lang="en-US" dirty="0" err="1" smtClean="0"/>
              <a:t>terjaganya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menonton</a:t>
            </a:r>
            <a:r>
              <a:rPr lang="en-US" dirty="0" smtClean="0"/>
              <a:t> </a:t>
            </a:r>
            <a:r>
              <a:rPr lang="en-US" dirty="0" err="1" smtClean="0"/>
              <a:t>televisi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Warga</a:t>
            </a:r>
            <a:r>
              <a:rPr lang="en-US" dirty="0" smtClean="0"/>
              <a:t> AS rata-rata </a:t>
            </a:r>
            <a:r>
              <a:rPr lang="en-US" dirty="0" err="1" smtClean="0"/>
              <a:t>dua</a:t>
            </a:r>
            <a:r>
              <a:rPr lang="en-US" dirty="0" smtClean="0"/>
              <a:t> kali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dibandingkan</a:t>
            </a:r>
            <a:r>
              <a:rPr lang="en-US" dirty="0" smtClean="0"/>
              <a:t> </a:t>
            </a:r>
            <a:r>
              <a:rPr lang="en-US" dirty="0" err="1" smtClean="0"/>
              <a:t>warga</a:t>
            </a:r>
            <a:r>
              <a:rPr lang="en-US" dirty="0" smtClean="0"/>
              <a:t> </a:t>
            </a:r>
            <a:r>
              <a:rPr lang="en-US" dirty="0" err="1" smtClean="0"/>
              <a:t>Ingris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menonton</a:t>
            </a:r>
            <a:r>
              <a:rPr lang="en-US" dirty="0" smtClean="0"/>
              <a:t> </a:t>
            </a:r>
            <a:r>
              <a:rPr lang="en-US" dirty="0" err="1" smtClean="0"/>
              <a:t>televisi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Warga</a:t>
            </a:r>
            <a:r>
              <a:rPr lang="en-US" dirty="0" smtClean="0"/>
              <a:t> Indonesia?</a:t>
            </a:r>
            <a:endParaRPr lang="en-US" dirty="0"/>
          </a:p>
        </p:txBody>
      </p:sp>
      <p:pic>
        <p:nvPicPr>
          <p:cNvPr id="5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20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0040"/>
            <a:ext cx="7543800" cy="135636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/>
              <a:t>PERTUMBUHAN INDUSTRI MEDIA</a:t>
            </a:r>
            <a:br>
              <a:rPr lang="en-US" sz="2800" b="1" dirty="0" smtClean="0"/>
            </a:br>
            <a:r>
              <a:rPr lang="en-US" sz="2800" b="1" dirty="0" smtClean="0"/>
              <a:t>DI INDONESIA</a:t>
            </a:r>
            <a:endParaRPr lang="en-US" sz="2800" b="1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838200" y="1981200"/>
            <a:ext cx="7162800" cy="396240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 smtClean="0"/>
              <a:t>Jumlah</a:t>
            </a:r>
            <a:r>
              <a:rPr lang="en-US" dirty="0" smtClean="0"/>
              <a:t> media di Indonesia </a:t>
            </a:r>
            <a:r>
              <a:rPr lang="en-US" dirty="0" err="1" smtClean="0"/>
              <a:t>pasca</a:t>
            </a:r>
            <a:r>
              <a:rPr lang="en-US" dirty="0" smtClean="0"/>
              <a:t> </a:t>
            </a:r>
            <a:r>
              <a:rPr lang="en-US" dirty="0" err="1" smtClean="0"/>
              <a:t>Orde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: </a:t>
            </a:r>
          </a:p>
          <a:p>
            <a:r>
              <a:rPr lang="en-US" dirty="0" smtClean="0"/>
              <a:t>media </a:t>
            </a:r>
            <a:r>
              <a:rPr lang="en-US" dirty="0" err="1" smtClean="0"/>
              <a:t>berizin</a:t>
            </a:r>
            <a:r>
              <a:rPr lang="en-US" dirty="0" smtClean="0"/>
              <a:t>, 289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1000;</a:t>
            </a:r>
          </a:p>
          <a:p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televisi</a:t>
            </a:r>
            <a:r>
              <a:rPr lang="en-US" dirty="0" smtClean="0"/>
              <a:t> </a:t>
            </a:r>
            <a:r>
              <a:rPr lang="en-US" dirty="0" err="1" smtClean="0"/>
              <a:t>lokal</a:t>
            </a:r>
            <a:r>
              <a:rPr lang="en-US" dirty="0" smtClean="0"/>
              <a:t>: 415 (2013);</a:t>
            </a:r>
          </a:p>
          <a:p>
            <a:r>
              <a:rPr lang="en-US" dirty="0" smtClean="0"/>
              <a:t>90% </a:t>
            </a:r>
            <a:r>
              <a:rPr lang="en-US" dirty="0" err="1" smtClean="0"/>
              <a:t>penduduk</a:t>
            </a:r>
            <a:r>
              <a:rPr lang="en-US" dirty="0" smtClean="0"/>
              <a:t> Indonesia </a:t>
            </a:r>
            <a:r>
              <a:rPr lang="en-US" dirty="0" err="1" smtClean="0"/>
              <a:t>berusia</a:t>
            </a:r>
            <a:r>
              <a:rPr lang="en-US" dirty="0" smtClean="0"/>
              <a:t> di </a:t>
            </a:r>
            <a:r>
              <a:rPr lang="en-US" dirty="0" err="1" smtClean="0"/>
              <a:t>atas</a:t>
            </a:r>
            <a:r>
              <a:rPr lang="en-US" dirty="0" smtClean="0"/>
              <a:t> 10 </a:t>
            </a:r>
            <a:r>
              <a:rPr lang="en-US" dirty="0" err="1" smtClean="0"/>
              <a:t>tahun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penonton</a:t>
            </a:r>
            <a:r>
              <a:rPr lang="en-US" dirty="0" smtClean="0"/>
              <a:t> TV; 15% di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penonton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TV </a:t>
            </a:r>
            <a:r>
              <a:rPr lang="en-US" dirty="0" err="1" smtClean="0"/>
              <a:t>kabel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Sekitar</a:t>
            </a:r>
            <a:r>
              <a:rPr lang="en-US" dirty="0" smtClean="0"/>
              <a:t> 70% program </a:t>
            </a:r>
            <a:r>
              <a:rPr lang="en-US" dirty="0" err="1" smtClean="0"/>
              <a:t>televisi</a:t>
            </a:r>
            <a:r>
              <a:rPr lang="en-US" dirty="0" smtClean="0"/>
              <a:t> di </a:t>
            </a:r>
            <a:r>
              <a:rPr lang="en-US" dirty="0" err="1" smtClean="0"/>
              <a:t>Tanar</a:t>
            </a:r>
            <a:r>
              <a:rPr lang="en-US" dirty="0" smtClean="0"/>
              <a:t> Air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hiburan</a:t>
            </a:r>
            <a:r>
              <a:rPr lang="en-US" smtClean="0"/>
              <a:t>.</a:t>
            </a:r>
            <a:endParaRPr lang="en-US" dirty="0" smtClean="0"/>
          </a:p>
        </p:txBody>
      </p:sp>
      <p:pic>
        <p:nvPicPr>
          <p:cNvPr id="4" name="Picture 2" descr="D:\upj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69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0040"/>
            <a:ext cx="7543800" cy="150876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MODEL HUBUNGAN MEDIA</a:t>
            </a:r>
            <a:endParaRPr lang="en-US" sz="3600" b="1" dirty="0"/>
          </a:p>
        </p:txBody>
      </p:sp>
      <p:graphicFrame>
        <p:nvGraphicFramePr>
          <p:cNvPr id="3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1154155"/>
              </p:ext>
            </p:extLst>
          </p:nvPr>
        </p:nvGraphicFramePr>
        <p:xfrm>
          <a:off x="304800" y="2743200"/>
          <a:ext cx="4267200" cy="3291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3"/>
          <p:cNvSpPr txBox="1">
            <a:spLocks/>
          </p:cNvSpPr>
          <p:nvPr/>
        </p:nvSpPr>
        <p:spPr>
          <a:xfrm>
            <a:off x="4038600" y="1600200"/>
            <a:ext cx="4191000" cy="466344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r>
              <a:rPr lang="en-US" dirty="0" smtClean="0"/>
              <a:t>“Orang </a:t>
            </a:r>
            <a:r>
              <a:rPr lang="en-US" dirty="0" err="1" smtClean="0"/>
              <a:t>cenderung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surat</a:t>
            </a:r>
            <a:r>
              <a:rPr lang="en-US" dirty="0" smtClean="0"/>
              <a:t> </a:t>
            </a:r>
            <a:r>
              <a:rPr lang="en-US" dirty="0" err="1" smtClean="0"/>
              <a:t>kabar</a:t>
            </a:r>
            <a:r>
              <a:rPr lang="en-US" dirty="0" smtClean="0"/>
              <a:t>, radio,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televisi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menghubungkan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, </a:t>
            </a:r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film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sejenak</a:t>
            </a:r>
            <a:r>
              <a:rPr lang="en-US" dirty="0" smtClean="0"/>
              <a:t> </a:t>
            </a:r>
            <a:r>
              <a:rPr lang="en-US" dirty="0" err="1" smtClean="0"/>
              <a:t>melarikan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realitas</a:t>
            </a:r>
            <a:r>
              <a:rPr lang="en-US" dirty="0" smtClean="0"/>
              <a:t> (</a:t>
            </a:r>
            <a:r>
              <a:rPr lang="en-US" i="1" dirty="0" smtClean="0"/>
              <a:t>escape from reality</a:t>
            </a:r>
            <a:r>
              <a:rPr lang="en-US" dirty="0" smtClean="0"/>
              <a:t>). Orang yang </a:t>
            </a:r>
            <a:r>
              <a:rPr lang="en-US" dirty="0" err="1" smtClean="0"/>
              <a:t>berpendidikan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cenderung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media </a:t>
            </a:r>
            <a:r>
              <a:rPr lang="en-US" dirty="0" err="1" smtClean="0"/>
              <a:t>cetak</a:t>
            </a:r>
            <a:r>
              <a:rPr lang="en-US" dirty="0" smtClean="0"/>
              <a:t>; </a:t>
            </a:r>
            <a:r>
              <a:rPr lang="en-US" dirty="0" err="1" smtClean="0"/>
              <a:t>mereka</a:t>
            </a:r>
            <a:r>
              <a:rPr lang="en-US" dirty="0" smtClean="0"/>
              <a:t> yang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berpendidikan</a:t>
            </a:r>
            <a:r>
              <a:rPr lang="en-US" dirty="0" smtClean="0"/>
              <a:t> </a:t>
            </a:r>
            <a:r>
              <a:rPr lang="en-US" dirty="0" err="1" smtClean="0"/>
              <a:t>cenderung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media </a:t>
            </a:r>
            <a:r>
              <a:rPr lang="en-US" dirty="0" err="1" smtClean="0"/>
              <a:t>elektronik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visual.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medium yang paling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memperbaiki</a:t>
            </a:r>
            <a:r>
              <a:rPr lang="en-US" dirty="0" smtClean="0"/>
              <a:t> </a:t>
            </a:r>
            <a:r>
              <a:rPr lang="en-US" dirty="0" err="1" smtClean="0"/>
              <a:t>pemahaman</a:t>
            </a:r>
            <a:r>
              <a:rPr lang="en-US" dirty="0" smtClean="0"/>
              <a:t> </a:t>
            </a:r>
            <a:r>
              <a:rPr lang="en-US" dirty="0" err="1" smtClean="0"/>
              <a:t>seseorang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dirinya</a:t>
            </a:r>
            <a:r>
              <a:rPr lang="en-US" dirty="0" smtClean="0"/>
              <a:t>,” </a:t>
            </a:r>
            <a:r>
              <a:rPr lang="en-US" dirty="0" err="1" smtClean="0"/>
              <a:t>jelas</a:t>
            </a:r>
            <a:r>
              <a:rPr lang="en-US" dirty="0" smtClean="0"/>
              <a:t> Katz, </a:t>
            </a:r>
            <a:r>
              <a:rPr lang="en-US" dirty="0" err="1" smtClean="0"/>
              <a:t>Gurevitch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Hass (1973) </a:t>
            </a:r>
            <a:r>
              <a:rPr lang="en-US" dirty="0" err="1" smtClean="0"/>
              <a:t>tentang</a:t>
            </a:r>
            <a:r>
              <a:rPr lang="en-US" dirty="0" smtClean="0"/>
              <a:t> model </a:t>
            </a:r>
            <a:r>
              <a:rPr lang="en-US" dirty="0" err="1" smtClean="0"/>
              <a:t>hubungan</a:t>
            </a:r>
            <a:r>
              <a:rPr lang="en-US" dirty="0" smtClean="0"/>
              <a:t> medias [Katz, </a:t>
            </a:r>
            <a:r>
              <a:rPr lang="en-US" dirty="0" err="1" smtClean="0"/>
              <a:t>Gurevuitch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Hass (1973)].</a:t>
            </a:r>
          </a:p>
        </p:txBody>
      </p:sp>
      <p:pic>
        <p:nvPicPr>
          <p:cNvPr id="5" name="Picture 2" descr="D:\upj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61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0040"/>
            <a:ext cx="7543800" cy="135636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/>
              <a:t>MEDIA PENYIARAN DI RANAH PUBLIK</a:t>
            </a:r>
            <a:endParaRPr lang="en-US" sz="2800" b="1" dirty="0"/>
          </a:p>
        </p:txBody>
      </p:sp>
      <p:pic>
        <p:nvPicPr>
          <p:cNvPr id="3" name="Picture 2" descr="I:\TITIP\FOTO-FOTO\SINGKAWANG\IMG_30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" y="1905000"/>
            <a:ext cx="6355080" cy="42367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609600" y="3352800"/>
            <a:ext cx="1752600" cy="12192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MEDIA PENYIARAN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52800" y="3505200"/>
            <a:ext cx="2514600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WACANA BER”MAKNA”</a:t>
            </a:r>
            <a:endParaRPr lang="en-US" b="1" dirty="0"/>
          </a:p>
        </p:txBody>
      </p:sp>
      <p:sp>
        <p:nvSpPr>
          <p:cNvPr id="6" name="Rounded Rectangle 5"/>
          <p:cNvSpPr/>
          <p:nvPr/>
        </p:nvSpPr>
        <p:spPr>
          <a:xfrm>
            <a:off x="6934200" y="3505200"/>
            <a:ext cx="1752600" cy="838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KHALAYAK</a:t>
            </a:r>
            <a:endParaRPr lang="en-US" b="1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438400" y="39624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943600" y="39624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685800" y="2209800"/>
            <a:ext cx="1447800" cy="762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HEGEMONI</a:t>
            </a:r>
            <a:endParaRPr lang="en-US" sz="1100" b="1" dirty="0"/>
          </a:p>
        </p:txBody>
      </p:sp>
      <p:sp>
        <p:nvSpPr>
          <p:cNvPr id="10" name="Oval 9"/>
          <p:cNvSpPr/>
          <p:nvPr/>
        </p:nvSpPr>
        <p:spPr>
          <a:xfrm>
            <a:off x="609600" y="5105400"/>
            <a:ext cx="1676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EKONOMI POLITIK MEDIA</a:t>
            </a:r>
            <a:endParaRPr lang="en-US" sz="1100" b="1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1334294" y="4837906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1334294" y="3161506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505200" y="2133600"/>
            <a:ext cx="228600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PENGUBAH INTEGRASI SOSIAL, REPRODUKSI BUDAYA, DAN PARTISIPASI POLITIK</a:t>
            </a:r>
            <a:endParaRPr lang="en-US" sz="1100" dirty="0"/>
          </a:p>
        </p:txBody>
      </p:sp>
      <p:sp>
        <p:nvSpPr>
          <p:cNvPr id="14" name="Rectangle 13"/>
          <p:cNvSpPr/>
          <p:nvPr/>
        </p:nvSpPr>
        <p:spPr>
          <a:xfrm>
            <a:off x="3505200" y="5181600"/>
            <a:ext cx="228600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KOMODIFIKASI, SPASIALISASI, DAN STRUKTURISASI</a:t>
            </a:r>
            <a:endParaRPr lang="en-US" sz="1100" dirty="0"/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4305300" y="3162300"/>
            <a:ext cx="53419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4306094" y="4837906"/>
            <a:ext cx="53260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7010400" y="2133600"/>
            <a:ext cx="1600200" cy="6858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SILENT MAJORITIES</a:t>
            </a:r>
            <a:endParaRPr lang="en-US" sz="1100" dirty="0"/>
          </a:p>
        </p:txBody>
      </p:sp>
      <p:sp>
        <p:nvSpPr>
          <p:cNvPr id="18" name="Rounded Rectangle 17"/>
          <p:cNvSpPr/>
          <p:nvPr/>
        </p:nvSpPr>
        <p:spPr>
          <a:xfrm>
            <a:off x="6934200" y="5181600"/>
            <a:ext cx="1676400" cy="6096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MASYARAKAT KONSUMEN</a:t>
            </a:r>
            <a:endParaRPr lang="en-US" sz="1100" dirty="0"/>
          </a:p>
        </p:txBody>
      </p:sp>
      <p:cxnSp>
        <p:nvCxnSpPr>
          <p:cNvPr id="19" name="Straight Arrow Connector 18"/>
          <p:cNvCxnSpPr/>
          <p:nvPr/>
        </p:nvCxnSpPr>
        <p:spPr>
          <a:xfrm rot="5400000">
            <a:off x="7506494" y="31615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7506494" y="47617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286000" y="2514600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867400" y="2438400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362200" y="54864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867400" y="556260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Down Arrow Callout 24"/>
          <p:cNvSpPr/>
          <p:nvPr/>
        </p:nvSpPr>
        <p:spPr>
          <a:xfrm>
            <a:off x="685800" y="1447800"/>
            <a:ext cx="1447800" cy="6858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ETIKA KOMUNIKASI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6" name="Up Arrow Callout 25"/>
          <p:cNvSpPr/>
          <p:nvPr/>
        </p:nvSpPr>
        <p:spPr>
          <a:xfrm>
            <a:off x="685800" y="5867400"/>
            <a:ext cx="1447800" cy="7620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rgbClr val="FF0000"/>
                </a:solidFill>
              </a:rPr>
              <a:t>REGULASI PENYIARAN</a:t>
            </a:r>
            <a:endParaRPr lang="en-US" sz="1100" b="1" dirty="0">
              <a:solidFill>
                <a:srgbClr val="FF0000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2286000" y="1676400"/>
            <a:ext cx="5486400" cy="1588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286000" y="6324600"/>
            <a:ext cx="5486400" cy="1588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>
            <a:off x="7620000" y="1828800"/>
            <a:ext cx="304800" cy="1588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 flipH="1" flipV="1">
            <a:off x="7543800" y="6096000"/>
            <a:ext cx="457200" cy="1588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61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0040"/>
            <a:ext cx="7543800" cy="150876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PREMIS ETIKA KOMUNIKASI </a:t>
            </a:r>
            <a:r>
              <a:rPr lang="en-US" sz="2800" b="1" dirty="0" smtClean="0"/>
              <a:t>[</a:t>
            </a:r>
            <a:r>
              <a:rPr lang="en-US" sz="2800" b="1" dirty="0"/>
              <a:t>Boris </a:t>
            </a:r>
            <a:r>
              <a:rPr lang="en-US" sz="2800" b="1" dirty="0" err="1"/>
              <a:t>Libois</a:t>
            </a:r>
            <a:r>
              <a:rPr lang="en-US" sz="2800" b="1" dirty="0"/>
              <a:t>, 1994: 3] </a:t>
            </a:r>
          </a:p>
        </p:txBody>
      </p:sp>
      <p:pic>
        <p:nvPicPr>
          <p:cNvPr id="3" name="Picture 2" descr="I:\TITIP\FOTO-FOTO\SINGKAWANG\IMG_30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915" y="2425700"/>
            <a:ext cx="4591050" cy="30607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Oval 3"/>
          <p:cNvSpPr/>
          <p:nvPr/>
        </p:nvSpPr>
        <p:spPr>
          <a:xfrm>
            <a:off x="152400" y="2819400"/>
            <a:ext cx="2133600" cy="21336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MEDIA MASSA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95600" y="3429000"/>
            <a:ext cx="2286000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kekuasaan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efek</a:t>
            </a:r>
            <a:r>
              <a:rPr lang="en-US" b="1" dirty="0" smtClean="0"/>
              <a:t> </a:t>
            </a:r>
            <a:r>
              <a:rPr lang="en-US" b="1" dirty="0" err="1" smtClean="0"/>
              <a:t>dasyat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6" name="Rounded Rectangle 5"/>
          <p:cNvSpPr/>
          <p:nvPr/>
        </p:nvSpPr>
        <p:spPr>
          <a:xfrm>
            <a:off x="6248400" y="3352800"/>
            <a:ext cx="2667000" cy="1143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menjaga</a:t>
            </a:r>
            <a:r>
              <a:rPr lang="en-US" b="1" dirty="0" smtClean="0"/>
              <a:t> </a:t>
            </a:r>
            <a:r>
              <a:rPr lang="en-US" b="1" dirty="0" err="1" smtClean="0"/>
              <a:t>keseimbangan</a:t>
            </a:r>
            <a:r>
              <a:rPr lang="en-US" b="1" dirty="0" smtClean="0"/>
              <a:t> </a:t>
            </a:r>
            <a:r>
              <a:rPr lang="en-US" b="1" dirty="0" err="1" smtClean="0"/>
              <a:t>antara</a:t>
            </a:r>
            <a:r>
              <a:rPr lang="en-US" b="1" dirty="0" smtClean="0"/>
              <a:t> </a:t>
            </a:r>
            <a:r>
              <a:rPr lang="en-US" b="1" dirty="0" err="1" smtClean="0"/>
              <a:t>berekspresi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tanggung</a:t>
            </a:r>
            <a:r>
              <a:rPr lang="en-US" b="1" dirty="0" smtClean="0"/>
              <a:t> </a:t>
            </a:r>
            <a:r>
              <a:rPr lang="en-US" b="1" dirty="0" err="1" smtClean="0"/>
              <a:t>jawab</a:t>
            </a:r>
            <a:endParaRPr lang="en-US" b="1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362200" y="38862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257800" y="38862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6248400" y="1905000"/>
            <a:ext cx="2590800" cy="1143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melindungi</a:t>
            </a:r>
            <a:r>
              <a:rPr lang="en-US" b="1" dirty="0" smtClean="0"/>
              <a:t> </a:t>
            </a:r>
            <a:r>
              <a:rPr lang="en-US" b="1" dirty="0" err="1" smtClean="0"/>
              <a:t>khalayak</a:t>
            </a:r>
            <a:r>
              <a:rPr lang="en-US" b="1" dirty="0" smtClean="0"/>
              <a:t> yang </a:t>
            </a:r>
            <a:r>
              <a:rPr lang="en-US" b="1" dirty="0" err="1" smtClean="0"/>
              <a:t>lemah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6248400" y="4876800"/>
            <a:ext cx="2667000" cy="1143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menghindari</a:t>
            </a:r>
            <a:r>
              <a:rPr lang="en-US" b="1" dirty="0" smtClean="0"/>
              <a:t> </a:t>
            </a:r>
            <a:r>
              <a:rPr lang="en-US" b="1" dirty="0" err="1" smtClean="0"/>
              <a:t>dampak</a:t>
            </a:r>
            <a:r>
              <a:rPr lang="en-US" b="1" dirty="0" smtClean="0"/>
              <a:t> </a:t>
            </a:r>
            <a:r>
              <a:rPr lang="en-US" b="1" dirty="0" err="1" smtClean="0"/>
              <a:t>negatif</a:t>
            </a:r>
            <a:r>
              <a:rPr lang="en-US" b="1" dirty="0" smtClean="0"/>
              <a:t> </a:t>
            </a:r>
            <a:r>
              <a:rPr lang="en-US" b="1" dirty="0" err="1" smtClean="0"/>
              <a:t>logika</a:t>
            </a:r>
            <a:r>
              <a:rPr lang="en-US" b="1" dirty="0" smtClean="0"/>
              <a:t> </a:t>
            </a:r>
            <a:r>
              <a:rPr lang="en-US" b="1" dirty="0" err="1" smtClean="0"/>
              <a:t>instrumentalia</a:t>
            </a:r>
            <a:endParaRPr lang="en-US" b="1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038600" y="5486400"/>
            <a:ext cx="2133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038600" y="2438400"/>
            <a:ext cx="2133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3619500" y="2857500"/>
            <a:ext cx="838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3543300" y="4991100"/>
            <a:ext cx="990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61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422</TotalTime>
  <Words>584</Words>
  <Application>Microsoft Office PowerPoint</Application>
  <PresentationFormat>On-screen Show (4:3)</PresentationFormat>
  <Paragraphs>70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Pushpin</vt:lpstr>
      <vt:lpstr>MANAJEMEN MEDIA  </vt:lpstr>
      <vt:lpstr>INDUSTRI MEDIA    </vt:lpstr>
      <vt:lpstr>MEDIA MASSA</vt:lpstr>
      <vt:lpstr>MODEL MEDIA TV</vt:lpstr>
      <vt:lpstr>KHALAYAK MEDIA TV</vt:lpstr>
      <vt:lpstr>PERTUMBUHAN INDUSTRI MEDIA DI INDONESIA</vt:lpstr>
      <vt:lpstr>MODEL HUBUNGAN MEDIA</vt:lpstr>
      <vt:lpstr>MEDIA PENYIARAN DI RANAH PUBLIK</vt:lpstr>
      <vt:lpstr>PREMIS ETIKA KOMUNIKASI [Boris Libois, 1994: 3] </vt:lpstr>
      <vt:lpstr>REFERENSI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TEKNIK PRODUKSI TELEVISI</dc:title>
  <dc:creator>U53R</dc:creator>
  <cp:lastModifiedBy>user</cp:lastModifiedBy>
  <cp:revision>59</cp:revision>
  <dcterms:created xsi:type="dcterms:W3CDTF">2010-01-13T02:45:16Z</dcterms:created>
  <dcterms:modified xsi:type="dcterms:W3CDTF">2017-11-12T02:58:52Z</dcterms:modified>
</cp:coreProperties>
</file>