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248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446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6400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489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8189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613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28858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2722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450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789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978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426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74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356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72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76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14818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54364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1295400"/>
            <a:ext cx="8227060" cy="32143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"Apa yang Anda lakukan </a:t>
            </a:r>
            <a:r>
              <a:rPr sz="2600" spc="-5" dirty="0">
                <a:latin typeface="Trebuchet MS"/>
                <a:cs typeface="Trebuchet MS"/>
              </a:rPr>
              <a:t>dalam </a:t>
            </a:r>
            <a:r>
              <a:rPr sz="2600" dirty="0">
                <a:latin typeface="Trebuchet MS"/>
                <a:cs typeface="Trebuchet MS"/>
              </a:rPr>
              <a:t>jurnalisme  semacam </a:t>
            </a:r>
            <a:r>
              <a:rPr sz="2600" spc="-5" dirty="0">
                <a:latin typeface="Trebuchet MS"/>
                <a:cs typeface="Trebuchet MS"/>
              </a:rPr>
              <a:t>bertanya,Ini mencoba untuk  membangun sedekat </a:t>
            </a:r>
            <a:r>
              <a:rPr sz="2600" dirty="0">
                <a:latin typeface="Trebuchet MS"/>
                <a:cs typeface="Trebuchet MS"/>
              </a:rPr>
              <a:t>mungkin </a:t>
            </a:r>
            <a:r>
              <a:rPr sz="2600" spc="-5" dirty="0">
                <a:latin typeface="Trebuchet MS"/>
                <a:cs typeface="Trebuchet MS"/>
              </a:rPr>
              <a:t>dengan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 kebenaran </a:t>
            </a:r>
            <a:r>
              <a:rPr sz="2600" spc="-5" dirty="0">
                <a:latin typeface="Trebuchet MS"/>
                <a:cs typeface="Trebuchet MS"/>
              </a:rPr>
              <a:t>dari apa yang telah terjadi dan  </a:t>
            </a:r>
            <a:r>
              <a:rPr sz="2600" dirty="0">
                <a:latin typeface="Trebuchet MS"/>
                <a:cs typeface="Trebuchet MS"/>
              </a:rPr>
              <a:t>untuk </a:t>
            </a:r>
            <a:r>
              <a:rPr sz="2600" spc="-5" dirty="0">
                <a:latin typeface="Trebuchet MS"/>
                <a:cs typeface="Trebuchet MS"/>
              </a:rPr>
              <a:t>melakukan itu bukan </a:t>
            </a:r>
            <a:r>
              <a:rPr sz="2600" dirty="0">
                <a:latin typeface="Trebuchet MS"/>
                <a:cs typeface="Trebuchet MS"/>
              </a:rPr>
              <a:t>hanya </a:t>
            </a:r>
            <a:r>
              <a:rPr sz="2600" spc="-5" dirty="0">
                <a:latin typeface="Trebuchet MS"/>
                <a:cs typeface="Trebuchet MS"/>
              </a:rPr>
              <a:t>masalah  </a:t>
            </a:r>
            <a:r>
              <a:rPr sz="2600" dirty="0">
                <a:latin typeface="Trebuchet MS"/>
                <a:cs typeface="Trebuchet MS"/>
              </a:rPr>
              <a:t>mengumpulkan </a:t>
            </a:r>
            <a:r>
              <a:rPr sz="2600" spc="-5" dirty="0">
                <a:latin typeface="Trebuchet MS"/>
                <a:cs typeface="Trebuchet MS"/>
              </a:rPr>
              <a:t>data </a:t>
            </a:r>
            <a:r>
              <a:rPr sz="2600" dirty="0">
                <a:latin typeface="Trebuchet MS"/>
                <a:cs typeface="Trebuchet MS"/>
              </a:rPr>
              <a:t>statistik </a:t>
            </a:r>
            <a:r>
              <a:rPr sz="2600" spc="-5" dirty="0">
                <a:latin typeface="Trebuchet MS"/>
                <a:cs typeface="Trebuchet MS"/>
              </a:rPr>
              <a:t>tetapi </a:t>
            </a:r>
            <a:r>
              <a:rPr sz="2600" dirty="0">
                <a:latin typeface="Trebuchet MS"/>
                <a:cs typeface="Trebuchet MS"/>
              </a:rPr>
              <a:t>juga </a:t>
            </a:r>
            <a:r>
              <a:rPr sz="2600" dirty="0">
                <a:solidFill>
                  <a:srgbClr val="B14D1D"/>
                </a:solidFill>
                <a:latin typeface="Trebuchet MS"/>
                <a:cs typeface="Trebuchet MS"/>
              </a:rPr>
              <a:t>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kesaksian orang dan peristiwa yang teramati  dan, dari banyak pengalaman dan  keterlibatan orang dlm </a:t>
            </a:r>
            <a:r>
              <a:rPr sz="2600" dirty="0">
                <a:solidFill>
                  <a:srgbClr val="B14D1D"/>
                </a:solidFill>
                <a:latin typeface="Trebuchet MS"/>
                <a:cs typeface="Trebuchet MS"/>
              </a:rPr>
              <a:t>suatu </a:t>
            </a:r>
            <a:r>
              <a:rPr sz="2600" spc="-5" dirty="0">
                <a:solidFill>
                  <a:srgbClr val="B14D1D"/>
                </a:solidFill>
                <a:latin typeface="Trebuchet MS"/>
                <a:cs typeface="Trebuchet MS"/>
              </a:rPr>
              <a:t>kejadian</a:t>
            </a:r>
            <a:r>
              <a:rPr sz="2600" spc="-5" dirty="0">
                <a:latin typeface="Trebuchet MS"/>
                <a:cs typeface="Trebuchet MS"/>
              </a:rPr>
              <a:t>”  Marshall </a:t>
            </a:r>
            <a:r>
              <a:rPr sz="2600" dirty="0">
                <a:latin typeface="Trebuchet MS"/>
                <a:cs typeface="Trebuchet MS"/>
              </a:rPr>
              <a:t>Allen, </a:t>
            </a:r>
            <a:r>
              <a:rPr sz="2600" spc="-40" dirty="0">
                <a:latin typeface="Trebuchet MS"/>
                <a:cs typeface="Trebuchet MS"/>
              </a:rPr>
              <a:t>Pro</a:t>
            </a:r>
            <a:r>
              <a:rPr sz="2600" spc="-17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Publica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8522" y="3091942"/>
            <a:ext cx="6463665" cy="161390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0" marR="5080" indent="-10795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Jika </a:t>
            </a:r>
            <a:r>
              <a:rPr sz="2600" dirty="0">
                <a:latin typeface="Trebuchet MS"/>
                <a:cs typeface="Trebuchet MS"/>
              </a:rPr>
              <a:t>saya </a:t>
            </a:r>
            <a:r>
              <a:rPr sz="2600" spc="-5" dirty="0">
                <a:latin typeface="Trebuchet MS"/>
                <a:cs typeface="Trebuchet MS"/>
              </a:rPr>
              <a:t>harus memberikan </a:t>
            </a:r>
            <a:r>
              <a:rPr sz="2600" dirty="0">
                <a:latin typeface="Trebuchet MS"/>
                <a:cs typeface="Trebuchet MS"/>
              </a:rPr>
              <a:t>saran </a:t>
            </a:r>
            <a:r>
              <a:rPr sz="2600" spc="-5" dirty="0">
                <a:latin typeface="Trebuchet MS"/>
                <a:cs typeface="Trebuchet MS"/>
              </a:rPr>
              <a:t>untuk  </a:t>
            </a:r>
            <a:r>
              <a:rPr sz="2600" dirty="0">
                <a:latin typeface="Trebuchet MS"/>
                <a:cs typeface="Trebuchet MS"/>
              </a:rPr>
              <a:t>seseorang </a:t>
            </a:r>
            <a:r>
              <a:rPr sz="2600" spc="-5" dirty="0">
                <a:latin typeface="Trebuchet MS"/>
                <a:cs typeface="Trebuchet MS"/>
              </a:rPr>
              <a:t>yang </a:t>
            </a:r>
            <a:r>
              <a:rPr sz="2600" dirty="0">
                <a:latin typeface="Trebuchet MS"/>
                <a:cs typeface="Trebuchet MS"/>
              </a:rPr>
              <a:t>ingin </a:t>
            </a:r>
            <a:r>
              <a:rPr sz="2600" spc="-5" dirty="0">
                <a:latin typeface="Trebuchet MS"/>
                <a:cs typeface="Trebuchet MS"/>
              </a:rPr>
              <a:t>melakukan</a:t>
            </a:r>
            <a:r>
              <a:rPr sz="2600" spc="-7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pekerjaan</a:t>
            </a:r>
            <a:endParaRPr sz="2600" dirty="0">
              <a:latin typeface="Trebuchet MS"/>
              <a:cs typeface="Trebuchet MS"/>
            </a:endParaRPr>
          </a:p>
          <a:p>
            <a:pPr marL="644525">
              <a:lnSpc>
                <a:spcPct val="100000"/>
              </a:lnSpc>
            </a:pPr>
            <a:r>
              <a:rPr lang="id-ID" sz="2600" spc="-5" dirty="0" smtClean="0">
                <a:latin typeface="Trebuchet MS"/>
                <a:cs typeface="Trebuchet MS"/>
              </a:rPr>
              <a:t>I</a:t>
            </a:r>
            <a:r>
              <a:rPr sz="2600" spc="-5" dirty="0" err="1" smtClean="0">
                <a:latin typeface="Trebuchet MS"/>
                <a:cs typeface="Trebuchet MS"/>
              </a:rPr>
              <a:t>nvestigasi</a:t>
            </a:r>
            <a:r>
              <a:rPr sz="2600" spc="-5" dirty="0" smtClean="0">
                <a:latin typeface="Trebuchet MS"/>
                <a:cs typeface="Trebuchet MS"/>
              </a:rPr>
              <a:t>/</a:t>
            </a:r>
            <a:r>
              <a:rPr sz="2600" spc="-5" dirty="0" err="1" smtClean="0">
                <a:latin typeface="Trebuchet MS"/>
                <a:cs typeface="Trebuchet MS"/>
              </a:rPr>
              <a:t>pelaporan</a:t>
            </a:r>
            <a:r>
              <a:rPr sz="2600" spc="-5" dirty="0" smtClean="0">
                <a:latin typeface="Trebuchet MS"/>
                <a:cs typeface="Trebuchet MS"/>
              </a:rPr>
              <a:t>, </a:t>
            </a:r>
            <a:r>
              <a:rPr sz="2600" spc="-5" dirty="0">
                <a:latin typeface="Trebuchet MS"/>
                <a:cs typeface="Trebuchet MS"/>
              </a:rPr>
              <a:t>maka mulai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lakukanlah.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 txBox="1"/>
          <p:nvPr/>
        </p:nvSpPr>
        <p:spPr>
          <a:xfrm>
            <a:off x="535940" y="1632331"/>
            <a:ext cx="7018655" cy="4781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Dalam historiografi, </a:t>
            </a:r>
            <a:r>
              <a:rPr sz="2600" dirty="0">
                <a:latin typeface="Trebuchet MS"/>
                <a:cs typeface="Trebuchet MS"/>
              </a:rPr>
              <a:t>sumber </a:t>
            </a:r>
            <a:r>
              <a:rPr sz="2600" spc="-5" dirty="0">
                <a:latin typeface="Trebuchet MS"/>
                <a:cs typeface="Trebuchet MS"/>
              </a:rPr>
              <a:t>primer adalah  </a:t>
            </a:r>
            <a:r>
              <a:rPr sz="2600" dirty="0">
                <a:latin typeface="Trebuchet MS"/>
                <a:cs typeface="Trebuchet MS"/>
              </a:rPr>
              <a:t>suatu </a:t>
            </a:r>
            <a:r>
              <a:rPr sz="2600" spc="-5" dirty="0">
                <a:latin typeface="Trebuchet MS"/>
                <a:cs typeface="Trebuchet MS"/>
              </a:rPr>
              <a:t>dokumen atau </a:t>
            </a:r>
            <a:r>
              <a:rPr sz="2600" dirty="0">
                <a:latin typeface="Trebuchet MS"/>
                <a:cs typeface="Trebuchet MS"/>
              </a:rPr>
              <a:t>sumber informasi lain  </a:t>
            </a:r>
            <a:r>
              <a:rPr sz="2600" spc="-5" dirty="0">
                <a:latin typeface="Trebuchet MS"/>
                <a:cs typeface="Trebuchet MS"/>
              </a:rPr>
              <a:t>yang diciptakan pada atau di </a:t>
            </a:r>
            <a:r>
              <a:rPr sz="2600" dirty="0">
                <a:latin typeface="Trebuchet MS"/>
                <a:cs typeface="Trebuchet MS"/>
              </a:rPr>
              <a:t>sekitar </a:t>
            </a:r>
            <a:r>
              <a:rPr sz="2600" spc="-5" dirty="0">
                <a:latin typeface="Trebuchet MS"/>
                <a:cs typeface="Trebuchet MS"/>
              </a:rPr>
              <a:t>waktu  yang </a:t>
            </a:r>
            <a:r>
              <a:rPr sz="2600" dirty="0">
                <a:latin typeface="Trebuchet MS"/>
                <a:cs typeface="Trebuchet MS"/>
              </a:rPr>
              <a:t>sedang </a:t>
            </a:r>
            <a:r>
              <a:rPr sz="2600" spc="-5" dirty="0">
                <a:latin typeface="Trebuchet MS"/>
                <a:cs typeface="Trebuchet MS"/>
              </a:rPr>
              <a:t>dipelajari, </a:t>
            </a:r>
            <a:r>
              <a:rPr sz="2600" dirty="0">
                <a:latin typeface="Trebuchet MS"/>
                <a:cs typeface="Trebuchet MS"/>
              </a:rPr>
              <a:t>sering </a:t>
            </a:r>
            <a:r>
              <a:rPr sz="2600" spc="-5" dirty="0">
                <a:latin typeface="Trebuchet MS"/>
                <a:cs typeface="Trebuchet MS"/>
              </a:rPr>
              <a:t>kali oleh orang  yang </a:t>
            </a:r>
            <a:r>
              <a:rPr sz="2600" dirty="0">
                <a:latin typeface="Trebuchet MS"/>
                <a:cs typeface="Trebuchet MS"/>
              </a:rPr>
              <a:t>sedang </a:t>
            </a:r>
            <a:r>
              <a:rPr sz="2600" spc="-5" dirty="0">
                <a:latin typeface="Trebuchet MS"/>
                <a:cs typeface="Trebuchet MS"/>
              </a:rPr>
              <a:t>dipelajari. </a:t>
            </a:r>
            <a:r>
              <a:rPr sz="2600" dirty="0">
                <a:latin typeface="Trebuchet MS"/>
                <a:cs typeface="Trebuchet MS"/>
              </a:rPr>
              <a:t>Kata </a:t>
            </a:r>
            <a:r>
              <a:rPr sz="2600" spc="-5" dirty="0">
                <a:latin typeface="Trebuchet MS"/>
                <a:cs typeface="Trebuchet MS"/>
              </a:rPr>
              <a:t>"primer" dalam  hal ini bukan berarti </a:t>
            </a:r>
            <a:r>
              <a:rPr sz="2600" spc="-45" dirty="0">
                <a:latin typeface="Trebuchet MS"/>
                <a:cs typeface="Trebuchet MS"/>
              </a:rPr>
              <a:t>superior, </a:t>
            </a:r>
            <a:r>
              <a:rPr sz="2600" spc="-5" dirty="0">
                <a:latin typeface="Trebuchet MS"/>
                <a:cs typeface="Trebuchet MS"/>
              </a:rPr>
              <a:t>melainkan  merujuk pada kenyataan bahwa </a:t>
            </a:r>
            <a:r>
              <a:rPr sz="2600" dirty="0">
                <a:latin typeface="Trebuchet MS"/>
                <a:cs typeface="Trebuchet MS"/>
              </a:rPr>
              <a:t>sumber  </a:t>
            </a:r>
            <a:r>
              <a:rPr sz="2600" spc="-5" dirty="0">
                <a:latin typeface="Trebuchet MS"/>
                <a:cs typeface="Trebuchet MS"/>
              </a:rPr>
              <a:t>tersebut dibuat oleh </a:t>
            </a:r>
            <a:r>
              <a:rPr sz="2600" dirty="0">
                <a:latin typeface="Trebuchet MS"/>
                <a:cs typeface="Trebuchet MS"/>
              </a:rPr>
              <a:t>pelaku </a:t>
            </a:r>
            <a:r>
              <a:rPr sz="2600" spc="-55" dirty="0">
                <a:latin typeface="Trebuchet MS"/>
                <a:cs typeface="Trebuchet MS"/>
              </a:rPr>
              <a:t>primer. </a:t>
            </a:r>
            <a:r>
              <a:rPr sz="2600" dirty="0">
                <a:latin typeface="Trebuchet MS"/>
                <a:cs typeface="Trebuchet MS"/>
              </a:rPr>
              <a:t>Sumber  semacam </a:t>
            </a:r>
            <a:r>
              <a:rPr sz="2600" spc="-5" dirty="0">
                <a:latin typeface="Trebuchet MS"/>
                <a:cs typeface="Trebuchet MS"/>
              </a:rPr>
              <a:t>ini dibedakan dari </a:t>
            </a:r>
            <a:r>
              <a:rPr sz="2600" dirty="0">
                <a:latin typeface="Trebuchet MS"/>
                <a:cs typeface="Trebuchet MS"/>
              </a:rPr>
              <a:t>sumber  </a:t>
            </a:r>
            <a:r>
              <a:rPr sz="2600" spc="-40" dirty="0">
                <a:latin typeface="Trebuchet MS"/>
                <a:cs typeface="Trebuchet MS"/>
              </a:rPr>
              <a:t>sekunder, </a:t>
            </a:r>
            <a:r>
              <a:rPr sz="2600" spc="-5" dirty="0">
                <a:latin typeface="Trebuchet MS"/>
                <a:cs typeface="Trebuchet MS"/>
              </a:rPr>
              <a:t>yang merupakan karya historis,  seperti buku atau artikel, yang dibuat  berdasarkan </a:t>
            </a:r>
            <a:r>
              <a:rPr sz="2600" dirty="0">
                <a:latin typeface="Trebuchet MS"/>
                <a:cs typeface="Trebuchet MS"/>
              </a:rPr>
              <a:t>sumber-sumber</a:t>
            </a:r>
            <a:r>
              <a:rPr sz="2600" spc="-40" dirty="0">
                <a:latin typeface="Trebuchet MS"/>
                <a:cs typeface="Trebuchet MS"/>
              </a:rPr>
              <a:t> </a:t>
            </a:r>
            <a:r>
              <a:rPr sz="2600" spc="-55" dirty="0">
                <a:latin typeface="Trebuchet MS"/>
                <a:cs typeface="Trebuchet MS"/>
              </a:rPr>
              <a:t>primer.</a:t>
            </a:r>
            <a:endParaRPr sz="2600">
              <a:latin typeface="Trebuchet MS"/>
              <a:cs typeface="Trebuchet M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5800" y="533400"/>
            <a:ext cx="6261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b="1" dirty="0" smtClean="0"/>
              <a:t>MENGENAL SUMBER PRIMER</a:t>
            </a:r>
            <a:endParaRPr lang="id-ID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7268209" cy="2800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Jenis-jenis sumber </a:t>
            </a:r>
            <a:r>
              <a:rPr sz="2600" spc="-5" dirty="0">
                <a:latin typeface="Trebuchet MS"/>
                <a:cs typeface="Trebuchet MS"/>
              </a:rPr>
              <a:t>primer tergantung pada  masalah </a:t>
            </a:r>
            <a:r>
              <a:rPr sz="2600" dirty="0">
                <a:latin typeface="Trebuchet MS"/>
                <a:cs typeface="Trebuchet MS"/>
              </a:rPr>
              <a:t>sejarah </a:t>
            </a:r>
            <a:r>
              <a:rPr sz="2600" spc="-5" dirty="0">
                <a:latin typeface="Trebuchet MS"/>
                <a:cs typeface="Trebuchet MS"/>
              </a:rPr>
              <a:t>yang </a:t>
            </a:r>
            <a:r>
              <a:rPr sz="2600" dirty="0">
                <a:latin typeface="Trebuchet MS"/>
                <a:cs typeface="Trebuchet MS"/>
              </a:rPr>
              <a:t>sedang </a:t>
            </a:r>
            <a:r>
              <a:rPr sz="2600" spc="-5" dirty="0">
                <a:latin typeface="Trebuchet MS"/>
                <a:cs typeface="Trebuchet MS"/>
              </a:rPr>
              <a:t>dipelajari. Dalam  </a:t>
            </a:r>
            <a:r>
              <a:rPr sz="2600" dirty="0">
                <a:latin typeface="Trebuchet MS"/>
                <a:cs typeface="Trebuchet MS"/>
              </a:rPr>
              <a:t>sejarah </a:t>
            </a:r>
            <a:r>
              <a:rPr sz="2600" spc="-5" dirty="0">
                <a:latin typeface="Trebuchet MS"/>
                <a:cs typeface="Trebuchet MS"/>
              </a:rPr>
              <a:t>politik, </a:t>
            </a:r>
            <a:r>
              <a:rPr sz="2600" dirty="0">
                <a:latin typeface="Trebuchet MS"/>
                <a:cs typeface="Trebuchet MS"/>
              </a:rPr>
              <a:t>sumber </a:t>
            </a:r>
            <a:r>
              <a:rPr sz="2600" spc="-5" dirty="0">
                <a:latin typeface="Trebuchet MS"/>
                <a:cs typeface="Trebuchet MS"/>
              </a:rPr>
              <a:t>primer utama yang  terpenting adalah dokumen seperti laporan  </a:t>
            </a:r>
            <a:r>
              <a:rPr sz="2600" dirty="0">
                <a:latin typeface="Trebuchet MS"/>
                <a:cs typeface="Trebuchet MS"/>
              </a:rPr>
              <a:t>resmi, </a:t>
            </a:r>
            <a:r>
              <a:rPr sz="2600" spc="-5" dirty="0">
                <a:latin typeface="Trebuchet MS"/>
                <a:cs typeface="Trebuchet MS"/>
              </a:rPr>
              <a:t>pidato, </a:t>
            </a:r>
            <a:r>
              <a:rPr sz="2600" dirty="0">
                <a:latin typeface="Trebuchet MS"/>
                <a:cs typeface="Trebuchet MS"/>
              </a:rPr>
              <a:t>surat </a:t>
            </a:r>
            <a:r>
              <a:rPr sz="2600" spc="-5" dirty="0">
                <a:latin typeface="Trebuchet MS"/>
                <a:cs typeface="Trebuchet MS"/>
              </a:rPr>
              <a:t>dan catatan harian oleh  partisipan, laporan </a:t>
            </a:r>
            <a:r>
              <a:rPr sz="2600" dirty="0">
                <a:latin typeface="Trebuchet MS"/>
                <a:cs typeface="Trebuchet MS"/>
              </a:rPr>
              <a:t>saksi </a:t>
            </a:r>
            <a:r>
              <a:rPr sz="2600" spc="-5" dirty="0">
                <a:latin typeface="Trebuchet MS"/>
                <a:cs typeface="Trebuchet MS"/>
              </a:rPr>
              <a:t>mata (contohnya </a:t>
            </a:r>
            <a:r>
              <a:rPr sz="2600" dirty="0">
                <a:latin typeface="Trebuchet MS"/>
                <a:cs typeface="Trebuchet MS"/>
              </a:rPr>
              <a:t>oleh  seorang jurnalis </a:t>
            </a:r>
            <a:r>
              <a:rPr sz="2600" spc="-5" dirty="0">
                <a:latin typeface="Trebuchet MS"/>
                <a:cs typeface="Trebuchet MS"/>
              </a:rPr>
              <a:t>yang ada pada </a:t>
            </a:r>
            <a:r>
              <a:rPr sz="2600" dirty="0">
                <a:latin typeface="Trebuchet MS"/>
                <a:cs typeface="Trebuchet MS"/>
              </a:rPr>
              <a:t>saat</a:t>
            </a:r>
            <a:r>
              <a:rPr sz="2600" spc="-8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itu).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7048500" cy="438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Dalam </a:t>
            </a:r>
            <a:r>
              <a:rPr sz="2600" dirty="0">
                <a:latin typeface="Trebuchet MS"/>
                <a:cs typeface="Trebuchet MS"/>
              </a:rPr>
              <a:t>sejarah </a:t>
            </a:r>
            <a:r>
              <a:rPr sz="2600" spc="-5" dirty="0">
                <a:latin typeface="Trebuchet MS"/>
                <a:cs typeface="Trebuchet MS"/>
              </a:rPr>
              <a:t>ide atau </a:t>
            </a:r>
            <a:r>
              <a:rPr sz="2600" dirty="0">
                <a:latin typeface="Trebuchet MS"/>
                <a:cs typeface="Trebuchet MS"/>
              </a:rPr>
              <a:t>sejarah </a:t>
            </a:r>
            <a:r>
              <a:rPr sz="2600" spc="-5" dirty="0">
                <a:latin typeface="Trebuchet MS"/>
                <a:cs typeface="Trebuchet MS"/>
              </a:rPr>
              <a:t>intelektual,  </a:t>
            </a:r>
            <a:r>
              <a:rPr sz="2600" dirty="0">
                <a:latin typeface="Trebuchet MS"/>
                <a:cs typeface="Trebuchet MS"/>
              </a:rPr>
              <a:t>sumber </a:t>
            </a:r>
            <a:r>
              <a:rPr sz="2600" spc="-5" dirty="0">
                <a:latin typeface="Trebuchet MS"/>
                <a:cs typeface="Trebuchet MS"/>
              </a:rPr>
              <a:t>primer utama </a:t>
            </a:r>
            <a:r>
              <a:rPr sz="2600" dirty="0">
                <a:latin typeface="Trebuchet MS"/>
                <a:cs typeface="Trebuchet MS"/>
              </a:rPr>
              <a:t>mungkin </a:t>
            </a:r>
            <a:r>
              <a:rPr sz="2600" spc="-5" dirty="0">
                <a:latin typeface="Trebuchet MS"/>
                <a:cs typeface="Trebuchet MS"/>
              </a:rPr>
              <a:t>adalah </a:t>
            </a:r>
            <a:r>
              <a:rPr sz="2600" dirty="0">
                <a:latin typeface="Trebuchet MS"/>
                <a:cs typeface="Trebuchet MS"/>
              </a:rPr>
              <a:t>buku-  </a:t>
            </a:r>
            <a:r>
              <a:rPr sz="2600" spc="-5" dirty="0">
                <a:latin typeface="Trebuchet MS"/>
                <a:cs typeface="Trebuchet MS"/>
              </a:rPr>
              <a:t>buku literatur </a:t>
            </a:r>
            <a:r>
              <a:rPr sz="2600" dirty="0">
                <a:latin typeface="Trebuchet MS"/>
                <a:cs typeface="Trebuchet MS"/>
              </a:rPr>
              <a:t>filsafat </a:t>
            </a:r>
            <a:r>
              <a:rPr sz="2600" spc="-5" dirty="0">
                <a:latin typeface="Trebuchet MS"/>
                <a:cs typeface="Trebuchet MS"/>
              </a:rPr>
              <a:t>atau ilmiah. </a:t>
            </a:r>
            <a:r>
              <a:rPr sz="2600" dirty="0">
                <a:latin typeface="Trebuchet MS"/>
                <a:cs typeface="Trebuchet MS"/>
              </a:rPr>
              <a:t>Suatu  studi sejarah </a:t>
            </a:r>
            <a:r>
              <a:rPr sz="2600" spc="-5" dirty="0">
                <a:latin typeface="Trebuchet MS"/>
                <a:cs typeface="Trebuchet MS"/>
              </a:rPr>
              <a:t>budaya dapat memasukkan  </a:t>
            </a:r>
            <a:r>
              <a:rPr sz="2600" dirty="0">
                <a:latin typeface="Trebuchet MS"/>
                <a:cs typeface="Trebuchet MS"/>
              </a:rPr>
              <a:t>sumber fiksi </a:t>
            </a:r>
            <a:r>
              <a:rPr sz="2600" spc="-5" dirty="0">
                <a:latin typeface="Trebuchet MS"/>
                <a:cs typeface="Trebuchet MS"/>
              </a:rPr>
              <a:t>seperti novel atau lakon. Dalam  arti </a:t>
            </a:r>
            <a:r>
              <a:rPr sz="2600" dirty="0">
                <a:latin typeface="Trebuchet MS"/>
                <a:cs typeface="Trebuchet MS"/>
              </a:rPr>
              <a:t>luas, sumber </a:t>
            </a:r>
            <a:r>
              <a:rPr sz="2600" spc="-5" dirty="0">
                <a:latin typeface="Trebuchet MS"/>
                <a:cs typeface="Trebuchet MS"/>
              </a:rPr>
              <a:t>primer </a:t>
            </a:r>
            <a:r>
              <a:rPr sz="2600" dirty="0">
                <a:latin typeface="Trebuchet MS"/>
                <a:cs typeface="Trebuchet MS"/>
              </a:rPr>
              <a:t>juga </a:t>
            </a:r>
            <a:r>
              <a:rPr sz="2600" spc="-5" dirty="0">
                <a:latin typeface="Trebuchet MS"/>
                <a:cs typeface="Trebuchet MS"/>
              </a:rPr>
              <a:t>dapat  mencakup </a:t>
            </a:r>
            <a:r>
              <a:rPr sz="2600" dirty="0">
                <a:latin typeface="Trebuchet MS"/>
                <a:cs typeface="Trebuchet MS"/>
              </a:rPr>
              <a:t>objek fisik </a:t>
            </a:r>
            <a:r>
              <a:rPr sz="2600" spc="-5" dirty="0">
                <a:latin typeface="Trebuchet MS"/>
                <a:cs typeface="Trebuchet MS"/>
              </a:rPr>
              <a:t>seperti foto, film, koin,  </a:t>
            </a:r>
            <a:r>
              <a:rPr sz="2600" dirty="0">
                <a:latin typeface="Trebuchet MS"/>
                <a:cs typeface="Trebuchet MS"/>
              </a:rPr>
              <a:t>lukisan, </a:t>
            </a:r>
            <a:r>
              <a:rPr sz="2600" spc="-5" dirty="0">
                <a:latin typeface="Trebuchet MS"/>
                <a:cs typeface="Trebuchet MS"/>
              </a:rPr>
              <a:t>atau </a:t>
            </a:r>
            <a:r>
              <a:rPr sz="2600" dirty="0">
                <a:latin typeface="Trebuchet MS"/>
                <a:cs typeface="Trebuchet MS"/>
              </a:rPr>
              <a:t>bangunan </a:t>
            </a:r>
            <a:r>
              <a:rPr sz="2600" spc="-5" dirty="0">
                <a:latin typeface="Trebuchet MS"/>
                <a:cs typeface="Trebuchet MS"/>
              </a:rPr>
              <a:t>yang diciptakan pada  </a:t>
            </a:r>
            <a:r>
              <a:rPr sz="2600" dirty="0">
                <a:latin typeface="Trebuchet MS"/>
                <a:cs typeface="Trebuchet MS"/>
              </a:rPr>
              <a:t>saat </a:t>
            </a:r>
            <a:r>
              <a:rPr sz="2600" spc="-5" dirty="0">
                <a:latin typeface="Trebuchet MS"/>
                <a:cs typeface="Trebuchet MS"/>
              </a:rPr>
              <a:t>itu. Sejarawan dapat pula mengambil  artifak arkeologis dan </a:t>
            </a:r>
            <a:r>
              <a:rPr sz="2600" dirty="0">
                <a:latin typeface="Trebuchet MS"/>
                <a:cs typeface="Trebuchet MS"/>
              </a:rPr>
              <a:t>laporan lisan serta  </a:t>
            </a:r>
            <a:r>
              <a:rPr sz="2600" spc="-5" dirty="0">
                <a:latin typeface="Trebuchet MS"/>
                <a:cs typeface="Trebuchet MS"/>
              </a:rPr>
              <a:t>wawancara </a:t>
            </a:r>
            <a:r>
              <a:rPr sz="2600" dirty="0">
                <a:latin typeface="Trebuchet MS"/>
                <a:cs typeface="Trebuchet MS"/>
              </a:rPr>
              <a:t>sebagai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pertimbangan.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6634480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Sumber </a:t>
            </a:r>
            <a:r>
              <a:rPr sz="2600" spc="-5" dirty="0">
                <a:latin typeface="Trebuchet MS"/>
                <a:cs typeface="Trebuchet MS"/>
              </a:rPr>
              <a:t>naratif atau </a:t>
            </a:r>
            <a:r>
              <a:rPr sz="2600" dirty="0">
                <a:latin typeface="Trebuchet MS"/>
                <a:cs typeface="Trebuchet MS"/>
              </a:rPr>
              <a:t>literatur; </a:t>
            </a:r>
            <a:r>
              <a:rPr sz="2600" spc="-5" dirty="0">
                <a:latin typeface="Trebuchet MS"/>
                <a:cs typeface="Trebuchet MS"/>
              </a:rPr>
              <a:t>yang  menyampaikan </a:t>
            </a:r>
            <a:r>
              <a:rPr sz="2600" dirty="0">
                <a:latin typeface="Trebuchet MS"/>
                <a:cs typeface="Trebuchet MS"/>
              </a:rPr>
              <a:t>suatu </a:t>
            </a:r>
            <a:r>
              <a:rPr sz="2600" spc="-5" dirty="0">
                <a:latin typeface="Trebuchet MS"/>
                <a:cs typeface="Trebuchet MS"/>
              </a:rPr>
              <a:t>cerita atau pesan.  </a:t>
            </a:r>
            <a:r>
              <a:rPr sz="2600" dirty="0">
                <a:latin typeface="Trebuchet MS"/>
                <a:cs typeface="Trebuchet MS"/>
              </a:rPr>
              <a:t>Sumber-sumber </a:t>
            </a:r>
            <a:r>
              <a:rPr sz="2600" spc="-5" dirty="0">
                <a:latin typeface="Trebuchet MS"/>
                <a:cs typeface="Trebuchet MS"/>
              </a:rPr>
              <a:t>ini tidak dibatasi pada  </a:t>
            </a:r>
            <a:r>
              <a:rPr sz="2600" dirty="0">
                <a:latin typeface="Trebuchet MS"/>
                <a:cs typeface="Trebuchet MS"/>
              </a:rPr>
              <a:t>sumber fiksi, </a:t>
            </a:r>
            <a:r>
              <a:rPr sz="2600" spc="-5" dirty="0">
                <a:latin typeface="Trebuchet MS"/>
                <a:cs typeface="Trebuchet MS"/>
              </a:rPr>
              <a:t>tetapi </a:t>
            </a:r>
            <a:r>
              <a:rPr sz="2600" dirty="0">
                <a:latin typeface="Trebuchet MS"/>
                <a:cs typeface="Trebuchet MS"/>
              </a:rPr>
              <a:t>juga </a:t>
            </a:r>
            <a:r>
              <a:rPr sz="2600" spc="-5" dirty="0">
                <a:latin typeface="Trebuchet MS"/>
                <a:cs typeface="Trebuchet MS"/>
              </a:rPr>
              <a:t>termasuk</a:t>
            </a:r>
            <a:r>
              <a:rPr sz="2600" spc="-1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catatan  harian, </a:t>
            </a:r>
            <a:r>
              <a:rPr sz="2600" dirty="0">
                <a:latin typeface="Trebuchet MS"/>
                <a:cs typeface="Trebuchet MS"/>
              </a:rPr>
              <a:t>film, </a:t>
            </a:r>
            <a:r>
              <a:rPr sz="2600" spc="-5" dirty="0">
                <a:latin typeface="Trebuchet MS"/>
                <a:cs typeface="Trebuchet MS"/>
              </a:rPr>
              <a:t>biografi, karya ilmiah,</a:t>
            </a:r>
            <a:r>
              <a:rPr sz="2600" spc="-65" dirty="0">
                <a:latin typeface="Trebuchet MS"/>
                <a:cs typeface="Trebuchet MS"/>
              </a:rPr>
              <a:t> </a:t>
            </a:r>
            <a:r>
              <a:rPr sz="2600" dirty="0">
                <a:latin typeface="Trebuchet MS"/>
                <a:cs typeface="Trebuchet MS"/>
              </a:rPr>
              <a:t>dll.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2331"/>
            <a:ext cx="6826250" cy="2480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Sumber </a:t>
            </a:r>
            <a:r>
              <a:rPr sz="2600" spc="-5" dirty="0">
                <a:latin typeface="Trebuchet MS"/>
                <a:cs typeface="Trebuchet MS"/>
              </a:rPr>
              <a:t>diplomatik; termasuk piagam dan  dokumen </a:t>
            </a:r>
            <a:r>
              <a:rPr sz="2600" dirty="0">
                <a:latin typeface="Trebuchet MS"/>
                <a:cs typeface="Trebuchet MS"/>
              </a:rPr>
              <a:t>legal lain </a:t>
            </a:r>
            <a:r>
              <a:rPr sz="2600" spc="-5" dirty="0">
                <a:latin typeface="Trebuchet MS"/>
                <a:cs typeface="Trebuchet MS"/>
              </a:rPr>
              <a:t>yang biasanya mengikuti  </a:t>
            </a:r>
            <a:r>
              <a:rPr sz="2600" dirty="0">
                <a:latin typeface="Trebuchet MS"/>
                <a:cs typeface="Trebuchet MS"/>
              </a:rPr>
              <a:t>suatu format</a:t>
            </a:r>
            <a:r>
              <a:rPr sz="2600" spc="-1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tertentu.</a:t>
            </a:r>
            <a:endParaRPr sz="2600">
              <a:latin typeface="Trebuchet MS"/>
              <a:cs typeface="Trebuchet MS"/>
            </a:endParaRPr>
          </a:p>
          <a:p>
            <a:pPr marL="287020" marR="266700" indent="-274320" algn="just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Dokumen </a:t>
            </a:r>
            <a:r>
              <a:rPr sz="2600" dirty="0">
                <a:latin typeface="Trebuchet MS"/>
                <a:cs typeface="Trebuchet MS"/>
              </a:rPr>
              <a:t>sosial; </a:t>
            </a:r>
            <a:r>
              <a:rPr sz="2600" spc="-5" dirty="0">
                <a:latin typeface="Trebuchet MS"/>
                <a:cs typeface="Trebuchet MS"/>
              </a:rPr>
              <a:t>catatan yang dibuat oleh  organisasi, seperti akta kelahiran, catatan  pajak,</a:t>
            </a:r>
            <a:r>
              <a:rPr sz="2600" spc="-3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dll.</a:t>
            </a:r>
            <a:endParaRPr sz="2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 txBox="1"/>
          <p:nvPr/>
        </p:nvSpPr>
        <p:spPr>
          <a:xfrm>
            <a:off x="535940" y="1592707"/>
            <a:ext cx="6897370" cy="472694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7020" marR="147320" indent="-274320">
              <a:lnSpc>
                <a:spcPts val="2810"/>
              </a:lnSpc>
              <a:spcBef>
                <a:spcPts val="45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Authority - </a:t>
            </a:r>
            <a:r>
              <a:rPr sz="2600" spc="-5" dirty="0">
                <a:latin typeface="Trebuchet MS"/>
                <a:cs typeface="Trebuchet MS"/>
              </a:rPr>
              <a:t>Who is the author? </a:t>
            </a:r>
            <a:r>
              <a:rPr sz="2600" dirty="0">
                <a:latin typeface="Trebuchet MS"/>
                <a:cs typeface="Trebuchet MS"/>
              </a:rPr>
              <a:t>What </a:t>
            </a:r>
            <a:r>
              <a:rPr sz="2600" spc="-5" dirty="0">
                <a:latin typeface="Trebuchet MS"/>
                <a:cs typeface="Trebuchet MS"/>
              </a:rPr>
              <a:t>is their  point </a:t>
            </a:r>
            <a:r>
              <a:rPr sz="2600" dirty="0">
                <a:latin typeface="Trebuchet MS"/>
                <a:cs typeface="Trebuchet MS"/>
              </a:rPr>
              <a:t>of</a:t>
            </a:r>
            <a:r>
              <a:rPr sz="2600" spc="-1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view?</a:t>
            </a:r>
            <a:endParaRPr sz="2600" dirty="0">
              <a:latin typeface="Trebuchet MS"/>
              <a:cs typeface="Trebuchet MS"/>
            </a:endParaRPr>
          </a:p>
          <a:p>
            <a:pPr marL="287020" marR="84455" indent="-274320">
              <a:lnSpc>
                <a:spcPts val="281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Purpose - </a:t>
            </a:r>
            <a:r>
              <a:rPr sz="2600" spc="-5" dirty="0">
                <a:latin typeface="Trebuchet MS"/>
                <a:cs typeface="Trebuchet MS"/>
              </a:rPr>
              <a:t>Why was the </a:t>
            </a:r>
            <a:r>
              <a:rPr sz="2600" dirty="0">
                <a:latin typeface="Trebuchet MS"/>
                <a:cs typeface="Trebuchet MS"/>
              </a:rPr>
              <a:t>source </a:t>
            </a:r>
            <a:r>
              <a:rPr sz="2600" spc="-5" dirty="0">
                <a:latin typeface="Trebuchet MS"/>
                <a:cs typeface="Trebuchet MS"/>
              </a:rPr>
              <a:t>created? Who  is the intended</a:t>
            </a:r>
            <a:r>
              <a:rPr sz="2600" spc="-4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audience?</a:t>
            </a:r>
            <a:endParaRPr sz="2600" dirty="0">
              <a:latin typeface="Trebuchet MS"/>
              <a:cs typeface="Trebuchet MS"/>
            </a:endParaRPr>
          </a:p>
          <a:p>
            <a:pPr marL="287020" marR="1254760" indent="-274320">
              <a:lnSpc>
                <a:spcPts val="281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dirty="0">
                <a:latin typeface="Trebuchet MS"/>
                <a:cs typeface="Trebuchet MS"/>
              </a:rPr>
              <a:t>Publication &amp; </a:t>
            </a:r>
            <a:r>
              <a:rPr sz="2600" spc="-5" dirty="0">
                <a:latin typeface="Trebuchet MS"/>
                <a:cs typeface="Trebuchet MS"/>
              </a:rPr>
              <a:t>format </a:t>
            </a:r>
            <a:r>
              <a:rPr sz="2600" dirty="0">
                <a:latin typeface="Trebuchet MS"/>
                <a:cs typeface="Trebuchet MS"/>
              </a:rPr>
              <a:t>- </a:t>
            </a:r>
            <a:r>
              <a:rPr sz="2600" spc="-5" dirty="0">
                <a:latin typeface="Trebuchet MS"/>
                <a:cs typeface="Trebuchet MS"/>
              </a:rPr>
              <a:t>Where was it  </a:t>
            </a:r>
            <a:r>
              <a:rPr sz="2600" dirty="0">
                <a:latin typeface="Trebuchet MS"/>
                <a:cs typeface="Trebuchet MS"/>
              </a:rPr>
              <a:t>published? </a:t>
            </a:r>
            <a:r>
              <a:rPr sz="2600" spc="-5" dirty="0">
                <a:latin typeface="Trebuchet MS"/>
                <a:cs typeface="Trebuchet MS"/>
              </a:rPr>
              <a:t>In what</a:t>
            </a:r>
            <a:r>
              <a:rPr sz="2600" spc="-5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medium?</a:t>
            </a:r>
            <a:endParaRPr sz="2600" dirty="0">
              <a:latin typeface="Trebuchet MS"/>
              <a:cs typeface="Trebuchet MS"/>
            </a:endParaRPr>
          </a:p>
          <a:p>
            <a:pPr marL="287020" marR="1010919" indent="-274320">
              <a:lnSpc>
                <a:spcPts val="281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20" dirty="0">
                <a:latin typeface="Trebuchet MS"/>
                <a:cs typeface="Trebuchet MS"/>
              </a:rPr>
              <a:t>Relevance </a:t>
            </a:r>
            <a:r>
              <a:rPr sz="2600" dirty="0">
                <a:latin typeface="Trebuchet MS"/>
                <a:cs typeface="Trebuchet MS"/>
              </a:rPr>
              <a:t>- </a:t>
            </a:r>
            <a:r>
              <a:rPr sz="2600" spc="-5" dirty="0">
                <a:latin typeface="Trebuchet MS"/>
                <a:cs typeface="Trebuchet MS"/>
              </a:rPr>
              <a:t>How is it </a:t>
            </a:r>
            <a:r>
              <a:rPr sz="2600" dirty="0">
                <a:latin typeface="Trebuchet MS"/>
                <a:cs typeface="Trebuchet MS"/>
              </a:rPr>
              <a:t>relevant </a:t>
            </a:r>
            <a:r>
              <a:rPr sz="2600" spc="-5" dirty="0">
                <a:latin typeface="Trebuchet MS"/>
                <a:cs typeface="Trebuchet MS"/>
              </a:rPr>
              <a:t>to your  research? </a:t>
            </a:r>
            <a:r>
              <a:rPr sz="2600" dirty="0">
                <a:latin typeface="Trebuchet MS"/>
                <a:cs typeface="Trebuchet MS"/>
              </a:rPr>
              <a:t>What </a:t>
            </a:r>
            <a:r>
              <a:rPr sz="2600" spc="-5" dirty="0">
                <a:latin typeface="Trebuchet MS"/>
                <a:cs typeface="Trebuchet MS"/>
              </a:rPr>
              <a:t>is its</a:t>
            </a:r>
            <a:r>
              <a:rPr sz="2600" spc="-5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scope?</a:t>
            </a:r>
            <a:endParaRPr sz="2600" dirty="0">
              <a:latin typeface="Trebuchet MS"/>
              <a:cs typeface="Trebuchet MS"/>
            </a:endParaRPr>
          </a:p>
          <a:p>
            <a:pPr marL="287020" marR="325120" indent="-274320">
              <a:lnSpc>
                <a:spcPts val="281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Date </a:t>
            </a:r>
            <a:r>
              <a:rPr sz="2600" spc="-10" dirty="0">
                <a:latin typeface="Trebuchet MS"/>
                <a:cs typeface="Trebuchet MS"/>
              </a:rPr>
              <a:t>of </a:t>
            </a:r>
            <a:r>
              <a:rPr sz="2600" spc="-5" dirty="0">
                <a:latin typeface="Trebuchet MS"/>
                <a:cs typeface="Trebuchet MS"/>
              </a:rPr>
              <a:t>publication </a:t>
            </a:r>
            <a:r>
              <a:rPr sz="2600" dirty="0">
                <a:latin typeface="Trebuchet MS"/>
                <a:cs typeface="Trebuchet MS"/>
              </a:rPr>
              <a:t>- </a:t>
            </a:r>
            <a:r>
              <a:rPr sz="2600" spc="-5" dirty="0">
                <a:latin typeface="Trebuchet MS"/>
                <a:cs typeface="Trebuchet MS"/>
              </a:rPr>
              <a:t>When was it written?  Has it been</a:t>
            </a:r>
            <a:r>
              <a:rPr sz="2600" spc="-35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updated?</a:t>
            </a:r>
            <a:endParaRPr sz="2600" dirty="0">
              <a:latin typeface="Trebuchet MS"/>
              <a:cs typeface="Trebuchet MS"/>
            </a:endParaRPr>
          </a:p>
          <a:p>
            <a:pPr marL="287020" marR="5080" indent="-274320">
              <a:lnSpc>
                <a:spcPts val="2810"/>
              </a:lnSpc>
              <a:spcBef>
                <a:spcPts val="595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Documentation </a:t>
            </a:r>
            <a:r>
              <a:rPr sz="2600" dirty="0">
                <a:latin typeface="Trebuchet MS"/>
                <a:cs typeface="Trebuchet MS"/>
              </a:rPr>
              <a:t>- </a:t>
            </a:r>
            <a:r>
              <a:rPr sz="2600" spc="-5" dirty="0">
                <a:latin typeface="Trebuchet MS"/>
                <a:cs typeface="Trebuchet MS"/>
              </a:rPr>
              <a:t>Did they cite their sources?  </a:t>
            </a:r>
            <a:r>
              <a:rPr sz="2600" dirty="0">
                <a:latin typeface="Trebuchet MS"/>
                <a:cs typeface="Trebuchet MS"/>
              </a:rPr>
              <a:t>Who </a:t>
            </a:r>
            <a:r>
              <a:rPr sz="2600" spc="-5" dirty="0">
                <a:latin typeface="Trebuchet MS"/>
                <a:cs typeface="Trebuchet MS"/>
              </a:rPr>
              <a:t>did they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cite?</a:t>
            </a:r>
            <a:endParaRPr sz="2600" dirty="0">
              <a:latin typeface="Trebuchet MS"/>
              <a:cs typeface="Trebuchet M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35940" y="457200"/>
            <a:ext cx="60308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/>
              <a:t>CARA MENGECEK SUMBER PRIMER</a:t>
            </a:r>
            <a:endParaRPr lang="id-ID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6740"/>
            <a:ext cx="6231890" cy="13665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65" dirty="0">
                <a:latin typeface="Trebuchet MS"/>
                <a:cs typeface="Trebuchet MS"/>
              </a:rPr>
              <a:t>Yang</a:t>
            </a:r>
            <a:r>
              <a:rPr sz="2600" spc="-20" dirty="0">
                <a:latin typeface="Trebuchet MS"/>
                <a:cs typeface="Trebuchet MS"/>
              </a:rPr>
              <a:t> </a:t>
            </a:r>
            <a:r>
              <a:rPr sz="2600" spc="-5" dirty="0">
                <a:latin typeface="Trebuchet MS"/>
                <a:cs typeface="Trebuchet MS"/>
              </a:rPr>
              <a:t>terakhir</a:t>
            </a:r>
            <a:endParaRPr sz="2600" dirty="0">
              <a:latin typeface="Trebuchet MS"/>
              <a:cs typeface="Trebuchet MS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B03E9A"/>
              </a:buClr>
              <a:buSzPct val="73076"/>
              <a:buFont typeface="Wingdings 2"/>
              <a:buChar char=""/>
              <a:tabLst>
                <a:tab pos="287020" algn="l"/>
              </a:tabLst>
            </a:pPr>
            <a:r>
              <a:rPr sz="2600" spc="-5" dirty="0">
                <a:latin typeface="Trebuchet MS"/>
                <a:cs typeface="Trebuchet MS"/>
              </a:rPr>
              <a:t>Lakukan konfirmasi kepada atau dengan  </a:t>
            </a:r>
            <a:r>
              <a:rPr sz="2600" dirty="0">
                <a:latin typeface="Trebuchet MS"/>
                <a:cs typeface="Trebuchet MS"/>
              </a:rPr>
              <a:t>sumber lain (</a:t>
            </a:r>
            <a:r>
              <a:rPr sz="2600" i="1" dirty="0">
                <a:latin typeface="Trebuchet MS"/>
                <a:cs typeface="Trebuchet MS"/>
              </a:rPr>
              <a:t>crossing the</a:t>
            </a:r>
            <a:r>
              <a:rPr sz="2600" i="1" spc="-55" dirty="0">
                <a:latin typeface="Trebuchet MS"/>
                <a:cs typeface="Trebuchet MS"/>
              </a:rPr>
              <a:t> </a:t>
            </a:r>
            <a:r>
              <a:rPr sz="2600" i="1" dirty="0">
                <a:latin typeface="Trebuchet MS"/>
                <a:cs typeface="Trebuchet MS"/>
              </a:rPr>
              <a:t>data</a:t>
            </a:r>
            <a:r>
              <a:rPr sz="2600" dirty="0">
                <a:latin typeface="Trebuchet MS"/>
                <a:cs typeface="Trebuchet MS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448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Century Gothic</vt:lpstr>
      <vt:lpstr>Trebuchet MS</vt:lpstr>
      <vt:lpstr>Wingdings 2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Danis</dc:creator>
  <cp:lastModifiedBy>Danis</cp:lastModifiedBy>
  <cp:revision>2</cp:revision>
  <dcterms:created xsi:type="dcterms:W3CDTF">2019-01-23T15:47:19Z</dcterms:created>
  <dcterms:modified xsi:type="dcterms:W3CDTF">2019-02-21T16:49:38Z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2019-01-23T00:00:00Z</vt:filetime>
  </property>
</Properties>
</file>