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89" r:id="rId2"/>
    <p:sldId id="290" r:id="rId3"/>
    <p:sldId id="291" r:id="rId4"/>
    <p:sldId id="283" r:id="rId5"/>
    <p:sldId id="284" r:id="rId6"/>
    <p:sldId id="285" r:id="rId7"/>
    <p:sldId id="286" r:id="rId8"/>
    <p:sldId id="287" r:id="rId9"/>
    <p:sldId id="288" r:id="rId10"/>
    <p:sldId id="259" r:id="rId11"/>
    <p:sldId id="260" r:id="rId12"/>
    <p:sldId id="261" r:id="rId13"/>
    <p:sldId id="262" r:id="rId14"/>
    <p:sldId id="263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8" r:id="rId28"/>
    <p:sldId id="277" r:id="rId29"/>
  </p:sldIdLst>
  <p:sldSz cx="9144000" cy="6858000" type="screen4x3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1FAA6B-BEF3-4EA3-BD4F-9ECEFCB9475D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6733B98-195F-4006-B7D4-9767E7859B79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KHALAYAK</a:t>
          </a:r>
          <a:endParaRPr lang="en-US" b="1" dirty="0">
            <a:solidFill>
              <a:schemeClr val="tx1"/>
            </a:solidFill>
          </a:endParaRPr>
        </a:p>
      </dgm:t>
    </dgm:pt>
    <dgm:pt modelId="{ACCB6965-820A-462D-983D-D3FDB19ACF08}" type="parTrans" cxnId="{C7136A1F-20B6-4ACE-A06A-CE6CC87EA49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F84DE5A-FCC2-4013-ADC9-3FEB7E5220C5}" type="sibTrans" cxnId="{C7136A1F-20B6-4ACE-A06A-CE6CC87EA49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5D61A06-73E9-4FAD-BB4A-36691E18E9F9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RADIO</a:t>
          </a:r>
          <a:endParaRPr lang="en-US" b="1" dirty="0">
            <a:solidFill>
              <a:srgbClr val="FF0000"/>
            </a:solidFill>
          </a:endParaRPr>
        </a:p>
      </dgm:t>
    </dgm:pt>
    <dgm:pt modelId="{5EB05E9E-D22B-4817-A885-6D0FA92E87A4}" type="parTrans" cxnId="{E8485B96-A22D-4B92-964B-57E9A5B53E3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B3E9AC-CE54-4738-96F6-20662B88B579}" type="sibTrans" cxnId="{E8485B96-A22D-4B92-964B-57E9A5B53E3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6959A71-E69E-4043-9004-7A89711957CF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TELEVISI</a:t>
          </a:r>
          <a:endParaRPr lang="en-US" b="1" dirty="0">
            <a:solidFill>
              <a:srgbClr val="FF0000"/>
            </a:solidFill>
          </a:endParaRPr>
        </a:p>
      </dgm:t>
    </dgm:pt>
    <dgm:pt modelId="{496767D2-7AAD-4943-83C8-81084F8F1D10}" type="parTrans" cxnId="{1E300817-13FA-46E6-A1A6-316DAF8FD39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A1E96A1-E6C3-4652-924B-AE57C1DFDFA8}" type="sibTrans" cxnId="{1E300817-13FA-46E6-A1A6-316DAF8FD39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F3248E0-7C92-4CA1-A229-BFCC2A1DA7EC}">
      <dgm:prSet phldrT="[Text]"/>
      <dgm:spPr/>
      <dgm:t>
        <a:bodyPr/>
        <a:lstStyle/>
        <a:p>
          <a:r>
            <a:rPr lang="en-US" i="1" dirty="0" smtClean="0">
              <a:solidFill>
                <a:schemeClr val="tx1"/>
              </a:solidFill>
            </a:rPr>
            <a:t>CYBER</a:t>
          </a:r>
          <a:endParaRPr lang="en-US" i="1" dirty="0">
            <a:solidFill>
              <a:schemeClr val="tx1"/>
            </a:solidFill>
          </a:endParaRPr>
        </a:p>
      </dgm:t>
    </dgm:pt>
    <dgm:pt modelId="{5713BFCA-019E-4218-8477-671F9AE9283F}" type="parTrans" cxnId="{C0A96467-E636-43AF-98D0-6FDD6BB35CA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50DE23D-A49B-4F7C-AD29-582C906143B5}" type="sibTrans" cxnId="{C0A96467-E636-43AF-98D0-6FDD6BB35CA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200B9CF-AF13-415B-87BF-02B63539E07F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SURAT KABAR</a:t>
          </a:r>
          <a:endParaRPr lang="en-US" dirty="0">
            <a:solidFill>
              <a:schemeClr val="tx1"/>
            </a:solidFill>
          </a:endParaRPr>
        </a:p>
      </dgm:t>
    </dgm:pt>
    <dgm:pt modelId="{0C52BCE8-9747-4407-BF37-432095850A7B}" type="parTrans" cxnId="{19FE9134-3733-4E31-8F05-9D17CBC9D55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1109937-A4F6-4E0B-9D9F-13CB852D2975}" type="sibTrans" cxnId="{19FE9134-3733-4E31-8F05-9D17CBC9D55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098FEB2-B04E-45FA-8F62-B84D0553C925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FILM</a:t>
          </a:r>
          <a:endParaRPr lang="en-US" dirty="0">
            <a:solidFill>
              <a:schemeClr val="tx1"/>
            </a:solidFill>
          </a:endParaRPr>
        </a:p>
      </dgm:t>
    </dgm:pt>
    <dgm:pt modelId="{A2851BD7-F382-482D-BC2D-682527E04841}" type="parTrans" cxnId="{B9A070FD-9FB0-48F2-BFA9-37114C8CF55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4EAD45-4703-4254-8C5C-6C17E63843B6}" type="sibTrans" cxnId="{B9A070FD-9FB0-48F2-BFA9-37114C8CF55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FF78465-97F2-4232-9074-93DE10A80EE3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BUKU</a:t>
          </a:r>
          <a:endParaRPr lang="en-US" dirty="0">
            <a:solidFill>
              <a:schemeClr val="tx1"/>
            </a:solidFill>
          </a:endParaRPr>
        </a:p>
      </dgm:t>
    </dgm:pt>
    <dgm:pt modelId="{A378749C-AF96-4501-A969-A8FEB25A0355}" type="parTrans" cxnId="{471A3D63-36A3-4F27-AF59-79897C2C0A7D}">
      <dgm:prSet/>
      <dgm:spPr/>
      <dgm:t>
        <a:bodyPr/>
        <a:lstStyle/>
        <a:p>
          <a:endParaRPr lang="en-US"/>
        </a:p>
      </dgm:t>
    </dgm:pt>
    <dgm:pt modelId="{D3F6FFE2-D123-4B6C-A4DB-38EA204B418D}" type="sibTrans" cxnId="{471A3D63-36A3-4F27-AF59-79897C2C0A7D}">
      <dgm:prSet/>
      <dgm:spPr/>
      <dgm:t>
        <a:bodyPr/>
        <a:lstStyle/>
        <a:p>
          <a:endParaRPr lang="en-US"/>
        </a:p>
      </dgm:t>
    </dgm:pt>
    <dgm:pt modelId="{EA7FBE9D-1870-4536-91FB-F1E28994AE89}" type="pres">
      <dgm:prSet presAssocID="{3F1FAA6B-BEF3-4EA3-BD4F-9ECEFCB9475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87EB3E-BECB-4D00-BAE9-857A548CE1E8}" type="pres">
      <dgm:prSet presAssocID="{66733B98-195F-4006-B7D4-9767E7859B79}" presName="centerShape" presStyleLbl="node0" presStyleIdx="0" presStyleCnt="1"/>
      <dgm:spPr/>
      <dgm:t>
        <a:bodyPr/>
        <a:lstStyle/>
        <a:p>
          <a:endParaRPr lang="en-US"/>
        </a:p>
      </dgm:t>
    </dgm:pt>
    <dgm:pt modelId="{DC141CFA-74C6-4E27-A61C-7EC827540EBA}" type="pres">
      <dgm:prSet presAssocID="{5EB05E9E-D22B-4817-A885-6D0FA92E87A4}" presName="parTrans" presStyleLbl="bgSibTrans2D1" presStyleIdx="0" presStyleCnt="6"/>
      <dgm:spPr/>
      <dgm:t>
        <a:bodyPr/>
        <a:lstStyle/>
        <a:p>
          <a:endParaRPr lang="en-US"/>
        </a:p>
      </dgm:t>
    </dgm:pt>
    <dgm:pt modelId="{2E0A60DF-C75F-4D48-9AFB-C66EE94E4396}" type="pres">
      <dgm:prSet presAssocID="{15D61A06-73E9-4FAD-BB4A-36691E18E9F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527434-BAC3-4DE0-AB73-5D393B6469F3}" type="pres">
      <dgm:prSet presAssocID="{496767D2-7AAD-4943-83C8-81084F8F1D10}" presName="parTrans" presStyleLbl="bgSibTrans2D1" presStyleIdx="1" presStyleCnt="6"/>
      <dgm:spPr/>
      <dgm:t>
        <a:bodyPr/>
        <a:lstStyle/>
        <a:p>
          <a:endParaRPr lang="en-US"/>
        </a:p>
      </dgm:t>
    </dgm:pt>
    <dgm:pt modelId="{F735B1BB-1698-45E9-AAF5-AE47B931ED31}" type="pres">
      <dgm:prSet presAssocID="{16959A71-E69E-4043-9004-7A89711957C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4B2D40-7CC5-4902-8544-99DC5928CEE9}" type="pres">
      <dgm:prSet presAssocID="{5713BFCA-019E-4218-8477-671F9AE9283F}" presName="parTrans" presStyleLbl="bgSibTrans2D1" presStyleIdx="2" presStyleCnt="6"/>
      <dgm:spPr/>
      <dgm:t>
        <a:bodyPr/>
        <a:lstStyle/>
        <a:p>
          <a:endParaRPr lang="en-US"/>
        </a:p>
      </dgm:t>
    </dgm:pt>
    <dgm:pt modelId="{DEF8A91E-E4C6-4784-A144-38BACF4AE593}" type="pres">
      <dgm:prSet presAssocID="{DF3248E0-7C92-4CA1-A229-BFCC2A1DA7E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1EA94-7ADC-4B83-9147-9A27425ECB20}" type="pres">
      <dgm:prSet presAssocID="{0C52BCE8-9747-4407-BF37-432095850A7B}" presName="parTrans" presStyleLbl="bgSibTrans2D1" presStyleIdx="3" presStyleCnt="6"/>
      <dgm:spPr/>
      <dgm:t>
        <a:bodyPr/>
        <a:lstStyle/>
        <a:p>
          <a:endParaRPr lang="en-US"/>
        </a:p>
      </dgm:t>
    </dgm:pt>
    <dgm:pt modelId="{A881AF7F-D727-41BC-83DA-C47A35482F30}" type="pres">
      <dgm:prSet presAssocID="{A200B9CF-AF13-415B-87BF-02B63539E07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9B4CCC-D9CD-41D9-85A3-8A65BC2AC862}" type="pres">
      <dgm:prSet presAssocID="{A2851BD7-F382-482D-BC2D-682527E04841}" presName="parTrans" presStyleLbl="bgSibTrans2D1" presStyleIdx="4" presStyleCnt="6"/>
      <dgm:spPr/>
      <dgm:t>
        <a:bodyPr/>
        <a:lstStyle/>
        <a:p>
          <a:endParaRPr lang="en-US"/>
        </a:p>
      </dgm:t>
    </dgm:pt>
    <dgm:pt modelId="{1F278E2E-B880-4EF8-AA9D-9D52D3A4D4EE}" type="pres">
      <dgm:prSet presAssocID="{1098FEB2-B04E-45FA-8F62-B84D0553C92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7ACD1-4DEB-43A2-A405-B4E65F497677}" type="pres">
      <dgm:prSet presAssocID="{A378749C-AF96-4501-A969-A8FEB25A0355}" presName="parTrans" presStyleLbl="bgSibTrans2D1" presStyleIdx="5" presStyleCnt="6"/>
      <dgm:spPr/>
      <dgm:t>
        <a:bodyPr/>
        <a:lstStyle/>
        <a:p>
          <a:endParaRPr lang="en-US"/>
        </a:p>
      </dgm:t>
    </dgm:pt>
    <dgm:pt modelId="{AC73B954-9AB9-46B4-8A20-DA34CF37E854}" type="pres">
      <dgm:prSet presAssocID="{3FF78465-97F2-4232-9074-93DE10A80EE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6FBEC2-F104-465A-AE78-253238018B43}" type="presOf" srcId="{496767D2-7AAD-4943-83C8-81084F8F1D10}" destId="{91527434-BAC3-4DE0-AB73-5D393B6469F3}" srcOrd="0" destOrd="0" presId="urn:microsoft.com/office/officeart/2005/8/layout/radial4"/>
    <dgm:cxn modelId="{1E300817-13FA-46E6-A1A6-316DAF8FD393}" srcId="{66733B98-195F-4006-B7D4-9767E7859B79}" destId="{16959A71-E69E-4043-9004-7A89711957CF}" srcOrd="1" destOrd="0" parTransId="{496767D2-7AAD-4943-83C8-81084F8F1D10}" sibTransId="{5A1E96A1-E6C3-4652-924B-AE57C1DFDFA8}"/>
    <dgm:cxn modelId="{B9A070FD-9FB0-48F2-BFA9-37114C8CF557}" srcId="{66733B98-195F-4006-B7D4-9767E7859B79}" destId="{1098FEB2-B04E-45FA-8F62-B84D0553C925}" srcOrd="4" destOrd="0" parTransId="{A2851BD7-F382-482D-BC2D-682527E04841}" sibTransId="{6C4EAD45-4703-4254-8C5C-6C17E63843B6}"/>
    <dgm:cxn modelId="{E15C171C-55D5-4770-9CD7-DC77A2091094}" type="presOf" srcId="{3F1FAA6B-BEF3-4EA3-BD4F-9ECEFCB9475D}" destId="{EA7FBE9D-1870-4536-91FB-F1E28994AE89}" srcOrd="0" destOrd="0" presId="urn:microsoft.com/office/officeart/2005/8/layout/radial4"/>
    <dgm:cxn modelId="{A0E8C471-1ADE-428F-80DD-5F3C0FC2E589}" type="presOf" srcId="{16959A71-E69E-4043-9004-7A89711957CF}" destId="{F735B1BB-1698-45E9-AAF5-AE47B931ED31}" srcOrd="0" destOrd="0" presId="urn:microsoft.com/office/officeart/2005/8/layout/radial4"/>
    <dgm:cxn modelId="{5A7B9749-BC50-438C-975D-0FF94B76A71B}" type="presOf" srcId="{5713BFCA-019E-4218-8477-671F9AE9283F}" destId="{F64B2D40-7CC5-4902-8544-99DC5928CEE9}" srcOrd="0" destOrd="0" presId="urn:microsoft.com/office/officeart/2005/8/layout/radial4"/>
    <dgm:cxn modelId="{19FE9134-3733-4E31-8F05-9D17CBC9D55B}" srcId="{66733B98-195F-4006-B7D4-9767E7859B79}" destId="{A200B9CF-AF13-415B-87BF-02B63539E07F}" srcOrd="3" destOrd="0" parTransId="{0C52BCE8-9747-4407-BF37-432095850A7B}" sibTransId="{51109937-A4F6-4E0B-9D9F-13CB852D2975}"/>
    <dgm:cxn modelId="{7306D284-00F1-4656-AFCE-29DC93793C42}" type="presOf" srcId="{DF3248E0-7C92-4CA1-A229-BFCC2A1DA7EC}" destId="{DEF8A91E-E4C6-4784-A144-38BACF4AE593}" srcOrd="0" destOrd="0" presId="urn:microsoft.com/office/officeart/2005/8/layout/radial4"/>
    <dgm:cxn modelId="{C7136A1F-20B6-4ACE-A06A-CE6CC87EA493}" srcId="{3F1FAA6B-BEF3-4EA3-BD4F-9ECEFCB9475D}" destId="{66733B98-195F-4006-B7D4-9767E7859B79}" srcOrd="0" destOrd="0" parTransId="{ACCB6965-820A-462D-983D-D3FDB19ACF08}" sibTransId="{2F84DE5A-FCC2-4013-ADC9-3FEB7E5220C5}"/>
    <dgm:cxn modelId="{C411F6A7-5A5D-4AB6-9A1D-810E0DC34F52}" type="presOf" srcId="{15D61A06-73E9-4FAD-BB4A-36691E18E9F9}" destId="{2E0A60DF-C75F-4D48-9AFB-C66EE94E4396}" srcOrd="0" destOrd="0" presId="urn:microsoft.com/office/officeart/2005/8/layout/radial4"/>
    <dgm:cxn modelId="{BE0FFEE6-027A-45D7-8CA9-CB37A29A7366}" type="presOf" srcId="{5EB05E9E-D22B-4817-A885-6D0FA92E87A4}" destId="{DC141CFA-74C6-4E27-A61C-7EC827540EBA}" srcOrd="0" destOrd="0" presId="urn:microsoft.com/office/officeart/2005/8/layout/radial4"/>
    <dgm:cxn modelId="{2A85A8FB-8B85-4215-BAF9-4C5920B7D74C}" type="presOf" srcId="{A2851BD7-F382-482D-BC2D-682527E04841}" destId="{D19B4CCC-D9CD-41D9-85A3-8A65BC2AC862}" srcOrd="0" destOrd="0" presId="urn:microsoft.com/office/officeart/2005/8/layout/radial4"/>
    <dgm:cxn modelId="{8A8C3B81-8968-4645-95E7-3B77519B943A}" type="presOf" srcId="{0C52BCE8-9747-4407-BF37-432095850A7B}" destId="{EF91EA94-7ADC-4B83-9147-9A27425ECB20}" srcOrd="0" destOrd="0" presId="urn:microsoft.com/office/officeart/2005/8/layout/radial4"/>
    <dgm:cxn modelId="{1B595336-892B-4992-B2D9-48E1E61AE36B}" type="presOf" srcId="{A200B9CF-AF13-415B-87BF-02B63539E07F}" destId="{A881AF7F-D727-41BC-83DA-C47A35482F30}" srcOrd="0" destOrd="0" presId="urn:microsoft.com/office/officeart/2005/8/layout/radial4"/>
    <dgm:cxn modelId="{471A3D63-36A3-4F27-AF59-79897C2C0A7D}" srcId="{66733B98-195F-4006-B7D4-9767E7859B79}" destId="{3FF78465-97F2-4232-9074-93DE10A80EE3}" srcOrd="5" destOrd="0" parTransId="{A378749C-AF96-4501-A969-A8FEB25A0355}" sibTransId="{D3F6FFE2-D123-4B6C-A4DB-38EA204B418D}"/>
    <dgm:cxn modelId="{388AE121-3083-4900-ABDC-4201F55315EE}" type="presOf" srcId="{66733B98-195F-4006-B7D4-9767E7859B79}" destId="{F787EB3E-BECB-4D00-BAE9-857A548CE1E8}" srcOrd="0" destOrd="0" presId="urn:microsoft.com/office/officeart/2005/8/layout/radial4"/>
    <dgm:cxn modelId="{4FAB7350-2175-42AA-970D-F5B428337699}" type="presOf" srcId="{1098FEB2-B04E-45FA-8F62-B84D0553C925}" destId="{1F278E2E-B880-4EF8-AA9D-9D52D3A4D4EE}" srcOrd="0" destOrd="0" presId="urn:microsoft.com/office/officeart/2005/8/layout/radial4"/>
    <dgm:cxn modelId="{C0A96467-E636-43AF-98D0-6FDD6BB35CAC}" srcId="{66733B98-195F-4006-B7D4-9767E7859B79}" destId="{DF3248E0-7C92-4CA1-A229-BFCC2A1DA7EC}" srcOrd="2" destOrd="0" parTransId="{5713BFCA-019E-4218-8477-671F9AE9283F}" sibTransId="{F50DE23D-A49B-4F7C-AD29-582C906143B5}"/>
    <dgm:cxn modelId="{E8485B96-A22D-4B92-964B-57E9A5B53E35}" srcId="{66733B98-195F-4006-B7D4-9767E7859B79}" destId="{15D61A06-73E9-4FAD-BB4A-36691E18E9F9}" srcOrd="0" destOrd="0" parTransId="{5EB05E9E-D22B-4817-A885-6D0FA92E87A4}" sibTransId="{6CB3E9AC-CE54-4738-96F6-20662B88B579}"/>
    <dgm:cxn modelId="{5A9C1732-DC42-4C07-ABC1-8C8CD690D3F1}" type="presOf" srcId="{3FF78465-97F2-4232-9074-93DE10A80EE3}" destId="{AC73B954-9AB9-46B4-8A20-DA34CF37E854}" srcOrd="0" destOrd="0" presId="urn:microsoft.com/office/officeart/2005/8/layout/radial4"/>
    <dgm:cxn modelId="{24B1B393-9E68-411E-A6A7-7A8567BE3A9C}" type="presOf" srcId="{A378749C-AF96-4501-A969-A8FEB25A0355}" destId="{4187ACD1-4DEB-43A2-A405-B4E65F497677}" srcOrd="0" destOrd="0" presId="urn:microsoft.com/office/officeart/2005/8/layout/radial4"/>
    <dgm:cxn modelId="{46F6FF01-0144-4B61-A07C-BB5D73661E82}" type="presParOf" srcId="{EA7FBE9D-1870-4536-91FB-F1E28994AE89}" destId="{F787EB3E-BECB-4D00-BAE9-857A548CE1E8}" srcOrd="0" destOrd="0" presId="urn:microsoft.com/office/officeart/2005/8/layout/radial4"/>
    <dgm:cxn modelId="{E628959D-BF43-4570-8C9C-F63E8CEAD8FD}" type="presParOf" srcId="{EA7FBE9D-1870-4536-91FB-F1E28994AE89}" destId="{DC141CFA-74C6-4E27-A61C-7EC827540EBA}" srcOrd="1" destOrd="0" presId="urn:microsoft.com/office/officeart/2005/8/layout/radial4"/>
    <dgm:cxn modelId="{7A458A6B-AB8D-49E9-BE0E-A32016977D4D}" type="presParOf" srcId="{EA7FBE9D-1870-4536-91FB-F1E28994AE89}" destId="{2E0A60DF-C75F-4D48-9AFB-C66EE94E4396}" srcOrd="2" destOrd="0" presId="urn:microsoft.com/office/officeart/2005/8/layout/radial4"/>
    <dgm:cxn modelId="{27906C5F-3D34-49B2-8F1F-C044355BD2CF}" type="presParOf" srcId="{EA7FBE9D-1870-4536-91FB-F1E28994AE89}" destId="{91527434-BAC3-4DE0-AB73-5D393B6469F3}" srcOrd="3" destOrd="0" presId="urn:microsoft.com/office/officeart/2005/8/layout/radial4"/>
    <dgm:cxn modelId="{1C6E4660-357D-4DC2-95D6-FC89F8B1C20B}" type="presParOf" srcId="{EA7FBE9D-1870-4536-91FB-F1E28994AE89}" destId="{F735B1BB-1698-45E9-AAF5-AE47B931ED31}" srcOrd="4" destOrd="0" presId="urn:microsoft.com/office/officeart/2005/8/layout/radial4"/>
    <dgm:cxn modelId="{8045DAD3-80E6-4B98-841C-720C0E68334A}" type="presParOf" srcId="{EA7FBE9D-1870-4536-91FB-F1E28994AE89}" destId="{F64B2D40-7CC5-4902-8544-99DC5928CEE9}" srcOrd="5" destOrd="0" presId="urn:microsoft.com/office/officeart/2005/8/layout/radial4"/>
    <dgm:cxn modelId="{26683F90-ECAF-4E38-90A4-D1A17F0C6689}" type="presParOf" srcId="{EA7FBE9D-1870-4536-91FB-F1E28994AE89}" destId="{DEF8A91E-E4C6-4784-A144-38BACF4AE593}" srcOrd="6" destOrd="0" presId="urn:microsoft.com/office/officeart/2005/8/layout/radial4"/>
    <dgm:cxn modelId="{DEEF40B2-068C-487F-AD57-2BCD08AE1044}" type="presParOf" srcId="{EA7FBE9D-1870-4536-91FB-F1E28994AE89}" destId="{EF91EA94-7ADC-4B83-9147-9A27425ECB20}" srcOrd="7" destOrd="0" presId="urn:microsoft.com/office/officeart/2005/8/layout/radial4"/>
    <dgm:cxn modelId="{393AE6F9-594F-4083-B4EE-C418DE821849}" type="presParOf" srcId="{EA7FBE9D-1870-4536-91FB-F1E28994AE89}" destId="{A881AF7F-D727-41BC-83DA-C47A35482F30}" srcOrd="8" destOrd="0" presId="urn:microsoft.com/office/officeart/2005/8/layout/radial4"/>
    <dgm:cxn modelId="{8A1A8E3F-DB9F-4436-B97D-9F251E111EA8}" type="presParOf" srcId="{EA7FBE9D-1870-4536-91FB-F1E28994AE89}" destId="{D19B4CCC-D9CD-41D9-85A3-8A65BC2AC862}" srcOrd="9" destOrd="0" presId="urn:microsoft.com/office/officeart/2005/8/layout/radial4"/>
    <dgm:cxn modelId="{F6D3EFD0-CFD8-4520-A2C1-179A003C97BD}" type="presParOf" srcId="{EA7FBE9D-1870-4536-91FB-F1E28994AE89}" destId="{1F278E2E-B880-4EF8-AA9D-9D52D3A4D4EE}" srcOrd="10" destOrd="0" presId="urn:microsoft.com/office/officeart/2005/8/layout/radial4"/>
    <dgm:cxn modelId="{189EBDAF-CCB5-43AE-A3EC-CB0C77D1D227}" type="presParOf" srcId="{EA7FBE9D-1870-4536-91FB-F1E28994AE89}" destId="{4187ACD1-4DEB-43A2-A405-B4E65F497677}" srcOrd="11" destOrd="0" presId="urn:microsoft.com/office/officeart/2005/8/layout/radial4"/>
    <dgm:cxn modelId="{A38E62E6-6394-4589-A830-45918E59A0F7}" type="presParOf" srcId="{EA7FBE9D-1870-4536-91FB-F1E28994AE89}" destId="{AC73B954-9AB9-46B4-8A20-DA34CF37E854}" srcOrd="12" destOrd="0" presId="urn:microsoft.com/office/officeart/2005/8/layout/radial4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87EB3E-BECB-4D00-BAE9-857A548CE1E8}">
      <dsp:nvSpPr>
        <dsp:cNvPr id="0" name=""/>
        <dsp:cNvSpPr/>
      </dsp:nvSpPr>
      <dsp:spPr>
        <a:xfrm>
          <a:off x="1450455" y="1946548"/>
          <a:ext cx="1061489" cy="106148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KHALAYAK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605906" y="2101999"/>
        <a:ext cx="750587" cy="750587"/>
      </dsp:txXfrm>
    </dsp:sp>
    <dsp:sp modelId="{DC141CFA-74C6-4E27-A61C-7EC827540EBA}">
      <dsp:nvSpPr>
        <dsp:cNvPr id="0" name=""/>
        <dsp:cNvSpPr/>
      </dsp:nvSpPr>
      <dsp:spPr>
        <a:xfrm rot="10800000">
          <a:off x="371921" y="2326031"/>
          <a:ext cx="1019214" cy="302524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0A60DF-C75F-4D48-9AFB-C66EE94E4396}">
      <dsp:nvSpPr>
        <dsp:cNvPr id="0" name=""/>
        <dsp:cNvSpPr/>
      </dsp:nvSpPr>
      <dsp:spPr>
        <a:xfrm>
          <a:off x="400" y="2180076"/>
          <a:ext cx="743042" cy="5944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FF0000"/>
              </a:solidFill>
            </a:rPr>
            <a:t>RADIO</a:t>
          </a:r>
          <a:endParaRPr lang="en-US" sz="1400" b="1" kern="1200" dirty="0">
            <a:solidFill>
              <a:srgbClr val="FF0000"/>
            </a:solidFill>
          </a:endParaRPr>
        </a:p>
      </dsp:txBody>
      <dsp:txXfrm>
        <a:off x="17810" y="2197486"/>
        <a:ext cx="708222" cy="559614"/>
      </dsp:txXfrm>
    </dsp:sp>
    <dsp:sp modelId="{91527434-BAC3-4DE0-AB73-5D393B6469F3}">
      <dsp:nvSpPr>
        <dsp:cNvPr id="0" name=""/>
        <dsp:cNvSpPr/>
      </dsp:nvSpPr>
      <dsp:spPr>
        <a:xfrm rot="12960000">
          <a:off x="581940" y="1679660"/>
          <a:ext cx="1019214" cy="302524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4030852"/>
            <a:satOff val="-1883"/>
            <a:lumOff val="-21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35B1BB-1698-45E9-AAF5-AE47B931ED31}">
      <dsp:nvSpPr>
        <dsp:cNvPr id="0" name=""/>
        <dsp:cNvSpPr/>
      </dsp:nvSpPr>
      <dsp:spPr>
        <a:xfrm>
          <a:off x="307745" y="1234166"/>
          <a:ext cx="743042" cy="594434"/>
        </a:xfrm>
        <a:prstGeom prst="roundRect">
          <a:avLst>
            <a:gd name="adj" fmla="val 10000"/>
          </a:avLst>
        </a:prstGeom>
        <a:solidFill>
          <a:schemeClr val="accent5">
            <a:hueOff val="4030852"/>
            <a:satOff val="-1883"/>
            <a:lumOff val="-2117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FF0000"/>
              </a:solidFill>
            </a:rPr>
            <a:t>TELEVISI</a:t>
          </a:r>
          <a:endParaRPr lang="en-US" sz="1400" b="1" kern="1200" dirty="0">
            <a:solidFill>
              <a:srgbClr val="FF0000"/>
            </a:solidFill>
          </a:endParaRPr>
        </a:p>
      </dsp:txBody>
      <dsp:txXfrm>
        <a:off x="325155" y="1251576"/>
        <a:ext cx="708222" cy="559614"/>
      </dsp:txXfrm>
    </dsp:sp>
    <dsp:sp modelId="{F64B2D40-7CC5-4902-8544-99DC5928CEE9}">
      <dsp:nvSpPr>
        <dsp:cNvPr id="0" name=""/>
        <dsp:cNvSpPr/>
      </dsp:nvSpPr>
      <dsp:spPr>
        <a:xfrm rot="15120000">
          <a:off x="1131775" y="1280181"/>
          <a:ext cx="1019214" cy="302524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8061703"/>
            <a:satOff val="-3767"/>
            <a:lumOff val="-4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F8A91E-E4C6-4784-A144-38BACF4AE593}">
      <dsp:nvSpPr>
        <dsp:cNvPr id="0" name=""/>
        <dsp:cNvSpPr/>
      </dsp:nvSpPr>
      <dsp:spPr>
        <a:xfrm>
          <a:off x="1112384" y="649561"/>
          <a:ext cx="743042" cy="594434"/>
        </a:xfrm>
        <a:prstGeom prst="roundRect">
          <a:avLst>
            <a:gd name="adj" fmla="val 10000"/>
          </a:avLst>
        </a:prstGeom>
        <a:solidFill>
          <a:schemeClr val="accent5">
            <a:hueOff val="8061703"/>
            <a:satOff val="-3767"/>
            <a:lumOff val="-4235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solidFill>
                <a:schemeClr val="tx1"/>
              </a:solidFill>
            </a:rPr>
            <a:t>CYBER</a:t>
          </a:r>
          <a:endParaRPr lang="en-US" sz="1400" i="1" kern="1200" dirty="0">
            <a:solidFill>
              <a:schemeClr val="tx1"/>
            </a:solidFill>
          </a:endParaRPr>
        </a:p>
      </dsp:txBody>
      <dsp:txXfrm>
        <a:off x="1129794" y="666971"/>
        <a:ext cx="708222" cy="559614"/>
      </dsp:txXfrm>
    </dsp:sp>
    <dsp:sp modelId="{EF91EA94-7ADC-4B83-9147-9A27425ECB20}">
      <dsp:nvSpPr>
        <dsp:cNvPr id="0" name=""/>
        <dsp:cNvSpPr/>
      </dsp:nvSpPr>
      <dsp:spPr>
        <a:xfrm rot="17280000">
          <a:off x="1811410" y="1280181"/>
          <a:ext cx="1019214" cy="302524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12092555"/>
            <a:satOff val="-5650"/>
            <a:lumOff val="-63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81AF7F-D727-41BC-83DA-C47A35482F30}">
      <dsp:nvSpPr>
        <dsp:cNvPr id="0" name=""/>
        <dsp:cNvSpPr/>
      </dsp:nvSpPr>
      <dsp:spPr>
        <a:xfrm>
          <a:off x="2106972" y="649561"/>
          <a:ext cx="743042" cy="594434"/>
        </a:xfrm>
        <a:prstGeom prst="roundRect">
          <a:avLst>
            <a:gd name="adj" fmla="val 10000"/>
          </a:avLst>
        </a:prstGeom>
        <a:solidFill>
          <a:schemeClr val="accent5">
            <a:hueOff val="12092555"/>
            <a:satOff val="-5650"/>
            <a:lumOff val="-6352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SURAT KABAR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124382" y="666971"/>
        <a:ext cx="708222" cy="559614"/>
      </dsp:txXfrm>
    </dsp:sp>
    <dsp:sp modelId="{D19B4CCC-D9CD-41D9-85A3-8A65BC2AC862}">
      <dsp:nvSpPr>
        <dsp:cNvPr id="0" name=""/>
        <dsp:cNvSpPr/>
      </dsp:nvSpPr>
      <dsp:spPr>
        <a:xfrm rot="19440000">
          <a:off x="2361245" y="1679660"/>
          <a:ext cx="1019214" cy="302524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16123407"/>
            <a:satOff val="-7534"/>
            <a:lumOff val="-84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278E2E-B880-4EF8-AA9D-9D52D3A4D4EE}">
      <dsp:nvSpPr>
        <dsp:cNvPr id="0" name=""/>
        <dsp:cNvSpPr/>
      </dsp:nvSpPr>
      <dsp:spPr>
        <a:xfrm>
          <a:off x="2911612" y="1234166"/>
          <a:ext cx="743042" cy="594434"/>
        </a:xfrm>
        <a:prstGeom prst="roundRect">
          <a:avLst>
            <a:gd name="adj" fmla="val 10000"/>
          </a:avLst>
        </a:prstGeom>
        <a:solidFill>
          <a:schemeClr val="accent5">
            <a:hueOff val="16123407"/>
            <a:satOff val="-7534"/>
            <a:lumOff val="-847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FILM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929022" y="1251576"/>
        <a:ext cx="708222" cy="559614"/>
      </dsp:txXfrm>
    </dsp:sp>
    <dsp:sp modelId="{4187ACD1-4DEB-43A2-A405-B4E65F497677}">
      <dsp:nvSpPr>
        <dsp:cNvPr id="0" name=""/>
        <dsp:cNvSpPr/>
      </dsp:nvSpPr>
      <dsp:spPr>
        <a:xfrm>
          <a:off x="2571264" y="2326031"/>
          <a:ext cx="1019214" cy="302524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20154258"/>
            <a:satOff val="-9417"/>
            <a:lumOff val="-1058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3B954-9AB9-46B4-8A20-DA34CF37E854}">
      <dsp:nvSpPr>
        <dsp:cNvPr id="0" name=""/>
        <dsp:cNvSpPr/>
      </dsp:nvSpPr>
      <dsp:spPr>
        <a:xfrm>
          <a:off x="3218956" y="2180076"/>
          <a:ext cx="743042" cy="594434"/>
        </a:xfrm>
        <a:prstGeom prst="roundRect">
          <a:avLst>
            <a:gd name="adj" fmla="val 10000"/>
          </a:avLst>
        </a:prstGeom>
        <a:solidFill>
          <a:schemeClr val="accent5">
            <a:hueOff val="20154258"/>
            <a:satOff val="-9417"/>
            <a:lumOff val="-10587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BUKU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236366" y="2197486"/>
        <a:ext cx="708222" cy="559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861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619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26808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9732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23499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2144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9204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6642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579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5355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957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932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055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336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048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1283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7925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30170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ppler.com/indonesia/132525-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WT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838200"/>
            <a:ext cx="7315200" cy="495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8765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535940" y="1632331"/>
            <a:ext cx="7079615" cy="4857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403225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20" dirty="0">
                <a:latin typeface="Trebuchet MS"/>
                <a:cs typeface="Trebuchet MS"/>
              </a:rPr>
              <a:t>Robert </a:t>
            </a:r>
            <a:r>
              <a:rPr sz="2600" spc="-5" dirty="0">
                <a:latin typeface="Trebuchet MS"/>
                <a:cs typeface="Trebuchet MS"/>
              </a:rPr>
              <a:t>Greene dari Newsday memberikan  definisi bahwa investigasi adalah karya  </a:t>
            </a:r>
            <a:r>
              <a:rPr sz="2600" dirty="0">
                <a:latin typeface="Trebuchet MS"/>
                <a:cs typeface="Trebuchet MS"/>
              </a:rPr>
              <a:t>seseorang </a:t>
            </a:r>
            <a:r>
              <a:rPr sz="2600" spc="-5" dirty="0">
                <a:latin typeface="Trebuchet MS"/>
                <a:cs typeface="Trebuchet MS"/>
              </a:rPr>
              <a:t>atau tim </a:t>
            </a:r>
            <a:r>
              <a:rPr sz="2600" dirty="0">
                <a:latin typeface="Trebuchet MS"/>
                <a:cs typeface="Trebuchet MS"/>
              </a:rPr>
              <a:t>untuk </a:t>
            </a:r>
            <a:r>
              <a:rPr sz="2600" spc="-5" dirty="0">
                <a:latin typeface="Trebuchet MS"/>
                <a:cs typeface="Trebuchet MS"/>
              </a:rPr>
              <a:t>menguak </a:t>
            </a:r>
            <a:r>
              <a:rPr sz="2600" dirty="0">
                <a:latin typeface="Trebuchet MS"/>
                <a:cs typeface="Trebuchet MS"/>
              </a:rPr>
              <a:t>sesuatu  </a:t>
            </a:r>
            <a:r>
              <a:rPr sz="2600" spc="-5" dirty="0">
                <a:latin typeface="Trebuchet MS"/>
                <a:cs typeface="Trebuchet MS"/>
              </a:rPr>
              <a:t>yang disembuyikan dari publik demi  kepentingan</a:t>
            </a:r>
            <a:r>
              <a:rPr sz="2600" spc="-3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masyarakat.</a:t>
            </a:r>
            <a:endParaRPr sz="2600">
              <a:latin typeface="Trebuchet MS"/>
              <a:cs typeface="Trebuchet MS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Investigasi/in·ves·ti·ga·si/ /invéstigasi/ </a:t>
            </a:r>
            <a:r>
              <a:rPr sz="2600" dirty="0">
                <a:latin typeface="Trebuchet MS"/>
                <a:cs typeface="Trebuchet MS"/>
              </a:rPr>
              <a:t>n  </a:t>
            </a:r>
            <a:r>
              <a:rPr sz="2600" spc="-5" dirty="0">
                <a:latin typeface="Trebuchet MS"/>
                <a:cs typeface="Trebuchet MS"/>
              </a:rPr>
              <a:t>penyelidikan dengan mencatat atau merekam  </a:t>
            </a:r>
            <a:r>
              <a:rPr sz="2600" dirty="0">
                <a:latin typeface="Trebuchet MS"/>
                <a:cs typeface="Trebuchet MS"/>
              </a:rPr>
              <a:t>fakta melakukan </a:t>
            </a:r>
            <a:r>
              <a:rPr sz="2600" spc="-5" dirty="0">
                <a:latin typeface="Trebuchet MS"/>
                <a:cs typeface="Trebuchet MS"/>
              </a:rPr>
              <a:t>peninjauan, percobaan, dan  </a:t>
            </a:r>
            <a:r>
              <a:rPr sz="2600" dirty="0">
                <a:latin typeface="Trebuchet MS"/>
                <a:cs typeface="Trebuchet MS"/>
              </a:rPr>
              <a:t>sebagainya, </a:t>
            </a:r>
            <a:r>
              <a:rPr sz="2600" spc="-5" dirty="0">
                <a:latin typeface="Trebuchet MS"/>
                <a:cs typeface="Trebuchet MS"/>
              </a:rPr>
              <a:t>dengan tujuan memperoleh  </a:t>
            </a:r>
            <a:r>
              <a:rPr sz="2600" dirty="0">
                <a:latin typeface="Trebuchet MS"/>
                <a:cs typeface="Trebuchet MS"/>
              </a:rPr>
              <a:t>jawaban </a:t>
            </a:r>
            <a:r>
              <a:rPr sz="2600" spc="-5" dirty="0">
                <a:latin typeface="Trebuchet MS"/>
                <a:cs typeface="Trebuchet MS"/>
              </a:rPr>
              <a:t>atas pertanyaan (tentang peristiwa,  </a:t>
            </a:r>
            <a:r>
              <a:rPr sz="2600" dirty="0">
                <a:latin typeface="Trebuchet MS"/>
                <a:cs typeface="Trebuchet MS"/>
              </a:rPr>
              <a:t>sifat </a:t>
            </a:r>
            <a:r>
              <a:rPr sz="2600" spc="-5" dirty="0">
                <a:latin typeface="Trebuchet MS"/>
                <a:cs typeface="Trebuchet MS"/>
              </a:rPr>
              <a:t>atau khasiat </a:t>
            </a:r>
            <a:r>
              <a:rPr sz="2600" dirty="0">
                <a:latin typeface="Trebuchet MS"/>
                <a:cs typeface="Trebuchet MS"/>
              </a:rPr>
              <a:t>suatu zat, </a:t>
            </a:r>
            <a:r>
              <a:rPr sz="2600" spc="-5" dirty="0">
                <a:latin typeface="Trebuchet MS"/>
                <a:cs typeface="Trebuchet MS"/>
              </a:rPr>
              <a:t>dan </a:t>
            </a:r>
            <a:r>
              <a:rPr sz="2600" dirty="0">
                <a:latin typeface="Trebuchet MS"/>
                <a:cs typeface="Trebuchet MS"/>
              </a:rPr>
              <a:t>sebagainya);  </a:t>
            </a:r>
            <a:r>
              <a:rPr sz="2600" spc="-5" dirty="0">
                <a:latin typeface="Trebuchet MS"/>
                <a:cs typeface="Trebuchet MS"/>
              </a:rPr>
              <a:t>penyidikan</a:t>
            </a:r>
            <a:r>
              <a:rPr sz="2600" spc="-2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(KBBI)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" y="457200"/>
            <a:ext cx="23246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400" b="1" dirty="0" smtClean="0"/>
              <a:t>DEFINISI</a:t>
            </a:r>
            <a:endParaRPr lang="id-ID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73100" y="1652070"/>
            <a:ext cx="4660900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86385" algn="l"/>
                <a:tab pos="2134235" algn="l"/>
              </a:tabLst>
            </a:pPr>
            <a:r>
              <a:rPr sz="2400" spc="-5" dirty="0">
                <a:solidFill>
                  <a:srgbClr val="B03E9A"/>
                </a:solidFill>
              </a:rPr>
              <a:t>-	</a:t>
            </a:r>
            <a:r>
              <a:rPr sz="2400" spc="-5" dirty="0"/>
              <a:t>Investi</a:t>
            </a:r>
            <a:r>
              <a:rPr sz="2400" spc="-15" dirty="0"/>
              <a:t>g</a:t>
            </a:r>
            <a:r>
              <a:rPr sz="2400" spc="-5" dirty="0"/>
              <a:t>as</a:t>
            </a:r>
            <a:r>
              <a:rPr sz="2400" dirty="0"/>
              <a:t>i	</a:t>
            </a:r>
            <a:r>
              <a:rPr sz="2400" spc="-5" dirty="0"/>
              <a:t>atau</a:t>
            </a:r>
            <a:endParaRPr sz="2400" dirty="0"/>
          </a:p>
        </p:txBody>
      </p:sp>
      <p:sp>
        <p:nvSpPr>
          <p:cNvPr id="13" name="object 13"/>
          <p:cNvSpPr txBox="1"/>
          <p:nvPr/>
        </p:nvSpPr>
        <p:spPr>
          <a:xfrm>
            <a:off x="3765930" y="1632331"/>
            <a:ext cx="385191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78635" algn="l"/>
                <a:tab pos="2856230" algn="l"/>
              </a:tabLst>
            </a:pPr>
            <a:r>
              <a:rPr sz="2600" spc="-15" dirty="0">
                <a:latin typeface="Trebuchet MS"/>
                <a:cs typeface="Trebuchet MS"/>
              </a:rPr>
              <a:t>p</a:t>
            </a:r>
            <a:r>
              <a:rPr sz="2600" spc="-5" dirty="0">
                <a:latin typeface="Trebuchet MS"/>
                <a:cs typeface="Trebuchet MS"/>
              </a:rPr>
              <a:t>encari</a:t>
            </a:r>
            <a:r>
              <a:rPr sz="2600" spc="-20" dirty="0">
                <a:latin typeface="Trebuchet MS"/>
                <a:cs typeface="Trebuchet MS"/>
              </a:rPr>
              <a:t>a</a:t>
            </a:r>
            <a:r>
              <a:rPr sz="2600" dirty="0">
                <a:latin typeface="Trebuchet MS"/>
                <a:cs typeface="Trebuchet MS"/>
              </a:rPr>
              <a:t>n	fakta	</a:t>
            </a:r>
            <a:r>
              <a:rPr sz="2600" spc="-5" dirty="0">
                <a:latin typeface="Trebuchet MS"/>
                <a:cs typeface="Trebuchet MS"/>
              </a:rPr>
              <a:t>ad</a:t>
            </a:r>
            <a:r>
              <a:rPr sz="2600" spc="-10" dirty="0">
                <a:latin typeface="Trebuchet MS"/>
                <a:cs typeface="Trebuchet MS"/>
              </a:rPr>
              <a:t>a</a:t>
            </a:r>
            <a:r>
              <a:rPr sz="2600" dirty="0">
                <a:latin typeface="Trebuchet MS"/>
                <a:cs typeface="Trebuchet MS"/>
              </a:rPr>
              <a:t>lah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47419" y="2028570"/>
            <a:ext cx="667004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24610" algn="l"/>
                <a:tab pos="3388360" algn="l"/>
                <a:tab pos="4258945" algn="l"/>
                <a:tab pos="5922010" algn="l"/>
              </a:tabLst>
            </a:pPr>
            <a:r>
              <a:rPr sz="2600" spc="-5" dirty="0">
                <a:latin typeface="Trebuchet MS"/>
                <a:cs typeface="Trebuchet MS"/>
              </a:rPr>
              <a:t>metode	penyelidikan	yang	sistematis	</a:t>
            </a:r>
            <a:r>
              <a:rPr sz="2600" spc="-10" dirty="0">
                <a:latin typeface="Trebuchet MS"/>
                <a:cs typeface="Trebuchet MS"/>
              </a:rPr>
              <a:t>lebih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45994" y="2424811"/>
            <a:ext cx="4873625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26695">
              <a:lnSpc>
                <a:spcPct val="100000"/>
              </a:lnSpc>
              <a:spcBef>
                <a:spcPts val="105"/>
              </a:spcBef>
              <a:tabLst>
                <a:tab pos="1017269" algn="l"/>
                <a:tab pos="1113155" algn="l"/>
                <a:tab pos="2898140" algn="l"/>
                <a:tab pos="3197860" algn="l"/>
                <a:tab pos="3877945" algn="l"/>
                <a:tab pos="4094479" algn="l"/>
              </a:tabLst>
            </a:pPr>
            <a:r>
              <a:rPr sz="2600" dirty="0">
                <a:latin typeface="Trebuchet MS"/>
                <a:cs typeface="Trebuchet MS"/>
              </a:rPr>
              <a:t>seni		</a:t>
            </a:r>
            <a:r>
              <a:rPr sz="2600" spc="-5" dirty="0">
                <a:latin typeface="Trebuchet MS"/>
                <a:cs typeface="Trebuchet MS"/>
              </a:rPr>
              <a:t>pene</a:t>
            </a:r>
            <a:r>
              <a:rPr sz="2600" spc="-15" dirty="0">
                <a:latin typeface="Trebuchet MS"/>
                <a:cs typeface="Trebuchet MS"/>
              </a:rPr>
              <a:t>l</a:t>
            </a:r>
            <a:r>
              <a:rPr sz="2600" spc="-5" dirty="0">
                <a:latin typeface="Trebuchet MS"/>
                <a:cs typeface="Trebuchet MS"/>
              </a:rPr>
              <a:t>us</a:t>
            </a:r>
            <a:r>
              <a:rPr sz="2600" spc="5" dirty="0">
                <a:latin typeface="Trebuchet MS"/>
                <a:cs typeface="Trebuchet MS"/>
              </a:rPr>
              <a:t>u</a:t>
            </a:r>
            <a:r>
              <a:rPr sz="2600" spc="-20" dirty="0">
                <a:latin typeface="Trebuchet MS"/>
                <a:cs typeface="Trebuchet MS"/>
              </a:rPr>
              <a:t>r</a:t>
            </a:r>
            <a:r>
              <a:rPr sz="2600" spc="-5" dirty="0">
                <a:latin typeface="Trebuchet MS"/>
                <a:cs typeface="Trebuchet MS"/>
              </a:rPr>
              <a:t>a</a:t>
            </a:r>
            <a:r>
              <a:rPr sz="2600" dirty="0">
                <a:latin typeface="Trebuchet MS"/>
                <a:cs typeface="Trebuchet MS"/>
              </a:rPr>
              <a:t>n	</a:t>
            </a:r>
            <a:r>
              <a:rPr sz="2600" spc="-5" dirty="0">
                <a:latin typeface="Trebuchet MS"/>
                <a:cs typeface="Trebuchet MS"/>
              </a:rPr>
              <a:t>a</a:t>
            </a:r>
            <a:r>
              <a:rPr sz="2600" spc="-15" dirty="0">
                <a:latin typeface="Trebuchet MS"/>
                <a:cs typeface="Trebuchet MS"/>
              </a:rPr>
              <a:t>t</a:t>
            </a:r>
            <a:r>
              <a:rPr sz="2600" spc="-5" dirty="0">
                <a:latin typeface="Trebuchet MS"/>
                <a:cs typeface="Trebuchet MS"/>
              </a:rPr>
              <a:t>a</a:t>
            </a:r>
            <a:r>
              <a:rPr sz="2600" dirty="0">
                <a:latin typeface="Trebuchet MS"/>
                <a:cs typeface="Trebuchet MS"/>
              </a:rPr>
              <a:t>s		fak</a:t>
            </a:r>
            <a:r>
              <a:rPr sz="2600" spc="-20" dirty="0">
                <a:latin typeface="Trebuchet MS"/>
                <a:cs typeface="Trebuchet MS"/>
              </a:rPr>
              <a:t>t</a:t>
            </a:r>
            <a:r>
              <a:rPr sz="2600" dirty="0">
                <a:latin typeface="Trebuchet MS"/>
                <a:cs typeface="Trebuchet MS"/>
              </a:rPr>
              <a:t>a  </a:t>
            </a:r>
            <a:r>
              <a:rPr sz="2600" spc="-5" dirty="0">
                <a:latin typeface="Trebuchet MS"/>
                <a:cs typeface="Trebuchet MS"/>
              </a:rPr>
              <a:t>yan</a:t>
            </a:r>
            <a:r>
              <a:rPr sz="2600" dirty="0">
                <a:latin typeface="Trebuchet MS"/>
                <a:cs typeface="Trebuchet MS"/>
              </a:rPr>
              <a:t>g	</a:t>
            </a:r>
            <a:r>
              <a:rPr sz="2600" spc="10" dirty="0">
                <a:latin typeface="Trebuchet MS"/>
                <a:cs typeface="Trebuchet MS"/>
              </a:rPr>
              <a:t>d</a:t>
            </a:r>
            <a:r>
              <a:rPr sz="2600" spc="-5" dirty="0">
                <a:latin typeface="Trebuchet MS"/>
                <a:cs typeface="Trebuchet MS"/>
              </a:rPr>
              <a:t>il</a:t>
            </a:r>
            <a:r>
              <a:rPr sz="2600" spc="-15" dirty="0">
                <a:latin typeface="Trebuchet MS"/>
                <a:cs typeface="Trebuchet MS"/>
              </a:rPr>
              <a:t>a</a:t>
            </a:r>
            <a:r>
              <a:rPr sz="2600" spc="-5" dirty="0">
                <a:latin typeface="Trebuchet MS"/>
                <a:cs typeface="Trebuchet MS"/>
              </a:rPr>
              <a:t>po</a:t>
            </a:r>
            <a:r>
              <a:rPr sz="2600" spc="-15" dirty="0">
                <a:latin typeface="Trebuchet MS"/>
                <a:cs typeface="Trebuchet MS"/>
              </a:rPr>
              <a:t>r</a:t>
            </a:r>
            <a:r>
              <a:rPr sz="2600" spc="-5" dirty="0">
                <a:latin typeface="Trebuchet MS"/>
                <a:cs typeface="Trebuchet MS"/>
              </a:rPr>
              <a:t>ka</a:t>
            </a:r>
            <a:r>
              <a:rPr sz="2600" dirty="0">
                <a:latin typeface="Trebuchet MS"/>
                <a:cs typeface="Trebuchet MS"/>
              </a:rPr>
              <a:t>n	</a:t>
            </a:r>
            <a:r>
              <a:rPr sz="2600" spc="-5" dirty="0">
                <a:latin typeface="Trebuchet MS"/>
                <a:cs typeface="Trebuchet MS"/>
              </a:rPr>
              <a:t>ata</a:t>
            </a:r>
            <a:r>
              <a:rPr sz="2600" dirty="0">
                <a:latin typeface="Trebuchet MS"/>
                <a:cs typeface="Trebuchet MS"/>
              </a:rPr>
              <a:t>u	</a:t>
            </a:r>
            <a:r>
              <a:rPr sz="2600" spc="-5" dirty="0">
                <a:latin typeface="Trebuchet MS"/>
                <a:cs typeface="Trebuchet MS"/>
              </a:rPr>
              <a:t>didu</a:t>
            </a:r>
            <a:r>
              <a:rPr sz="2600" spc="-15" dirty="0">
                <a:latin typeface="Trebuchet MS"/>
                <a:cs typeface="Trebuchet MS"/>
              </a:rPr>
              <a:t>g</a:t>
            </a:r>
            <a:r>
              <a:rPr sz="2600" dirty="0">
                <a:latin typeface="Trebuchet MS"/>
                <a:cs typeface="Trebuchet MS"/>
              </a:rPr>
              <a:t>a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47419" y="2424811"/>
            <a:ext cx="1767205" cy="1215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600" spc="-5" dirty="0">
                <a:latin typeface="Trebuchet MS"/>
                <a:cs typeface="Trebuchet MS"/>
              </a:rPr>
              <a:t>me</a:t>
            </a:r>
            <a:r>
              <a:rPr sz="2600" spc="5" dirty="0">
                <a:latin typeface="Trebuchet MS"/>
                <a:cs typeface="Trebuchet MS"/>
              </a:rPr>
              <a:t>n</a:t>
            </a:r>
            <a:r>
              <a:rPr sz="2600" spc="-5" dirty="0">
                <a:latin typeface="Trebuchet MS"/>
                <a:cs typeface="Trebuchet MS"/>
              </a:rPr>
              <a:t>yeru</a:t>
            </a:r>
            <a:r>
              <a:rPr sz="2600" spc="5" dirty="0">
                <a:latin typeface="Trebuchet MS"/>
                <a:cs typeface="Trebuchet MS"/>
              </a:rPr>
              <a:t>p</a:t>
            </a:r>
            <a:r>
              <a:rPr sz="2600" spc="-5" dirty="0">
                <a:latin typeface="Trebuchet MS"/>
                <a:cs typeface="Trebuchet MS"/>
              </a:rPr>
              <a:t>ai  kejahatan  terjadi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47419" y="3693033"/>
            <a:ext cx="667067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rebuchet MS"/>
                <a:cs typeface="Trebuchet MS"/>
              </a:rPr>
              <a:t>Charles R. Swanson (et.al), </a:t>
            </a:r>
            <a:r>
              <a:rPr sz="2000" i="1" dirty="0">
                <a:latin typeface="Trebuchet MS"/>
                <a:cs typeface="Trebuchet MS"/>
              </a:rPr>
              <a:t>Criminal </a:t>
            </a:r>
            <a:r>
              <a:rPr sz="2000" i="1" spc="-5" dirty="0">
                <a:latin typeface="Trebuchet MS"/>
                <a:cs typeface="Trebuchet MS"/>
              </a:rPr>
              <a:t>Investigation </a:t>
            </a:r>
            <a:r>
              <a:rPr sz="2000" dirty="0">
                <a:latin typeface="Trebuchet MS"/>
                <a:cs typeface="Trebuchet MS"/>
              </a:rPr>
              <a:t>(USA:  </a:t>
            </a:r>
            <a:r>
              <a:rPr sz="2000" spc="-5" dirty="0">
                <a:latin typeface="Trebuchet MS"/>
                <a:cs typeface="Trebuchet MS"/>
              </a:rPr>
              <a:t>McGraw-Hill,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1992)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8200" y="488039"/>
            <a:ext cx="23246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400" b="1" dirty="0" smtClean="0"/>
              <a:t>DEFINISI</a:t>
            </a:r>
            <a:endParaRPr lang="id-ID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535940" y="1632331"/>
            <a:ext cx="3125470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Laporan Investigasi  Majalah</a:t>
            </a:r>
            <a:r>
              <a:rPr sz="2600" spc="-80" dirty="0">
                <a:latin typeface="Trebuchet MS"/>
                <a:cs typeface="Trebuchet MS"/>
              </a:rPr>
              <a:t> </a:t>
            </a:r>
            <a:r>
              <a:rPr sz="2600" spc="-70" dirty="0">
                <a:latin typeface="Trebuchet MS"/>
                <a:cs typeface="Trebuchet MS"/>
              </a:rPr>
              <a:t>Tempo</a:t>
            </a:r>
            <a:endParaRPr sz="2600" dirty="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283964" y="156971"/>
            <a:ext cx="3691128" cy="6560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1123" y="2528314"/>
            <a:ext cx="3250691" cy="42214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470670" y="304800"/>
            <a:ext cx="35904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tabLst>
                <a:tab pos="287020" algn="l"/>
              </a:tabLst>
            </a:pPr>
            <a:r>
              <a:rPr lang="id-ID" sz="2800" spc="-5" dirty="0" smtClean="0">
                <a:latin typeface="Trebuchet MS"/>
                <a:cs typeface="Trebuchet MS"/>
              </a:rPr>
              <a:t>CONTOH INVESTIGASI</a:t>
            </a:r>
            <a:endParaRPr lang="id-ID" sz="2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/>
          <p:nvPr/>
        </p:nvSpPr>
        <p:spPr>
          <a:xfrm>
            <a:off x="179831" y="1700783"/>
            <a:ext cx="7680959" cy="4988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Rectangle 38"/>
          <p:cNvSpPr/>
          <p:nvPr/>
        </p:nvSpPr>
        <p:spPr>
          <a:xfrm>
            <a:off x="179831" y="609600"/>
            <a:ext cx="71128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600" b="1" dirty="0" smtClean="0"/>
              <a:t>HTTP://INVESTIGASI.TEMPO.CO/</a:t>
            </a:r>
            <a:endParaRPr lang="id-ID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402336" y="1898904"/>
            <a:ext cx="7409688" cy="47518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Rectangle 27"/>
          <p:cNvSpPr/>
          <p:nvPr/>
        </p:nvSpPr>
        <p:spPr>
          <a:xfrm>
            <a:off x="228600" y="685800"/>
            <a:ext cx="72154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400" b="1" dirty="0" smtClean="0"/>
              <a:t>LIPUTAN INVESTIGASI CNN</a:t>
            </a:r>
            <a:endParaRPr lang="id-ID" sz="4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idx="1"/>
          </p:nvPr>
        </p:nvSpPr>
        <p:spPr>
          <a:xfrm>
            <a:off x="152400" y="1905000"/>
            <a:ext cx="9269763" cy="37375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85090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Arial"/>
              <a:buChar char="•"/>
              <a:tabLst>
                <a:tab pos="286385" algn="l"/>
                <a:tab pos="287020" algn="l"/>
                <a:tab pos="2972435" algn="l"/>
                <a:tab pos="4275455" algn="l"/>
              </a:tabLst>
            </a:pPr>
            <a:r>
              <a:rPr sz="2400" spc="-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Mengungkapkan</a:t>
            </a:r>
            <a:r>
              <a:rPr sz="2400" spc="-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sz="240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mendalam</a:t>
            </a:r>
            <a:r>
              <a:rPr sz="2400" spc="-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400" spc="-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kejadian</a:t>
            </a:r>
            <a:r>
              <a:rPr sz="2400" spc="-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2400" spc="-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kejahatan</a:t>
            </a:r>
            <a:r>
              <a:rPr sz="2400" spc="-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 telah</a:t>
            </a:r>
            <a:r>
              <a:rPr sz="2400" spc="-5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terjadi.</a:t>
            </a:r>
          </a:p>
          <a:p>
            <a:pPr marL="287020" indent="-274320">
              <a:lnSpc>
                <a:spcPct val="100000"/>
              </a:lnSpc>
              <a:spcBef>
                <a:spcPts val="595"/>
              </a:spcBef>
              <a:buClr>
                <a:srgbClr val="B03E9A"/>
              </a:buClr>
              <a:buSzPct val="73076"/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Mencari 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 </a:t>
            </a:r>
            <a:r>
              <a:rPr sz="240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mengidentifikasi</a:t>
            </a:r>
            <a:r>
              <a:rPr sz="2400" spc="-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pelaku.</a:t>
            </a:r>
          </a:p>
          <a:p>
            <a:pPr marL="287020" marR="5080" indent="-274320">
              <a:lnSpc>
                <a:spcPct val="100000"/>
              </a:lnSpc>
              <a:spcBef>
                <a:spcPts val="605"/>
              </a:spcBef>
              <a:buClr>
                <a:srgbClr val="B03E9A"/>
              </a:buClr>
              <a:buSzPct val="73076"/>
              <a:buFont typeface="Arial"/>
              <a:buChar char="•"/>
              <a:tabLst>
                <a:tab pos="286385" algn="l"/>
                <a:tab pos="287020" algn="l"/>
                <a:tab pos="1707514" algn="l"/>
                <a:tab pos="3775710" algn="l"/>
                <a:tab pos="4865370" algn="l"/>
                <a:tab pos="5815330" algn="l"/>
              </a:tabLst>
            </a:pPr>
            <a:r>
              <a:rPr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400" spc="-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</a:t>
            </a:r>
            <a:r>
              <a:rPr sz="2400" spc="-1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bukt</a:t>
            </a:r>
            <a:r>
              <a:rPr sz="2400" spc="-1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2400" spc="-1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sz="2400" spc="-2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/o</a:t>
            </a:r>
            <a:r>
              <a:rPr sz="2400" spc="-1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sz="2400" spc="-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</a:t>
            </a:r>
            <a:r>
              <a:rPr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40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2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rlib</a:t>
            </a:r>
            <a:r>
              <a:rPr sz="2400" spc="-2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 </a:t>
            </a:r>
            <a:r>
              <a:rPr sz="240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kejahatan.</a:t>
            </a:r>
          </a:p>
          <a:p>
            <a:pPr marL="287020" marR="6985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Arial"/>
              <a:buChar char="•"/>
              <a:tabLst>
                <a:tab pos="286385" algn="l"/>
                <a:tab pos="287020" algn="l"/>
                <a:tab pos="2329180" algn="l"/>
                <a:tab pos="3771265" algn="l"/>
                <a:tab pos="6391275" algn="l"/>
              </a:tabLst>
            </a:pPr>
            <a:r>
              <a:rPr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400" spc="-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embant</a:t>
            </a:r>
            <a:r>
              <a:rPr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</a:t>
            </a:r>
            <a:r>
              <a:rPr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pengungkapa</a:t>
            </a:r>
            <a:r>
              <a:rPr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penegakan</a:t>
            </a:r>
            <a:r>
              <a:rPr sz="2400" spc="-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hukum </a:t>
            </a:r>
            <a:r>
              <a:rPr sz="240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 aparat</a:t>
            </a:r>
            <a:r>
              <a:rPr sz="2400" spc="-4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</a:p>
          <a:p>
            <a:pPr marL="287020" marR="5080" indent="-274320" algn="just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Arial"/>
              <a:buChar char="•"/>
              <a:tabLst>
                <a:tab pos="287020" algn="l"/>
              </a:tabLst>
            </a:pPr>
            <a:r>
              <a:rPr sz="240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Memberikan bantuan cepat 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serta  penyembuhan </a:t>
            </a:r>
            <a:r>
              <a:rPr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0" algn="just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None/>
              <a:tabLst>
                <a:tab pos="287020" algn="l"/>
              </a:tabLst>
            </a:pPr>
            <a:r>
              <a:rPr lang="x-none" sz="2400" spc="-1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400" spc="-1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2400" spc="-1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rehabilitasi</a:t>
            </a:r>
            <a:r>
              <a:rPr sz="2400" spc="-1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korban serta  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pembuatan </a:t>
            </a:r>
            <a:r>
              <a:rPr sz="240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rekam</a:t>
            </a:r>
            <a:r>
              <a:rPr sz="2400" spc="-4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sejarah.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800" y="762000"/>
            <a:ext cx="54809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400" b="1" dirty="0" smtClean="0"/>
              <a:t>TUJUAN DAN FAKTA</a:t>
            </a:r>
            <a:endParaRPr lang="id-ID" sz="4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52"/>
          <p:cNvSpPr txBox="1"/>
          <p:nvPr/>
        </p:nvSpPr>
        <p:spPr>
          <a:xfrm>
            <a:off x="535940" y="1592707"/>
            <a:ext cx="4521835" cy="477901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87020" marR="5080" indent="-274320">
              <a:lnSpc>
                <a:spcPct val="90000"/>
              </a:lnSpc>
              <a:spcBef>
                <a:spcPts val="41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All </a:t>
            </a:r>
            <a:r>
              <a:rPr sz="2600" spc="-15" dirty="0">
                <a:latin typeface="Trebuchet MS"/>
                <a:cs typeface="Trebuchet MS"/>
              </a:rPr>
              <a:t>President </a:t>
            </a:r>
            <a:r>
              <a:rPr sz="2600" spc="-5" dirty="0">
                <a:latin typeface="Trebuchet MS"/>
                <a:cs typeface="Trebuchet MS"/>
              </a:rPr>
              <a:t>men di</a:t>
            </a:r>
            <a:r>
              <a:rPr sz="2600" spc="-55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lakukan  </a:t>
            </a:r>
            <a:r>
              <a:rPr sz="2600" spc="-5" dirty="0">
                <a:latin typeface="Trebuchet MS"/>
                <a:cs typeface="Trebuchet MS"/>
              </a:rPr>
              <a:t>dalam </a:t>
            </a:r>
            <a:r>
              <a:rPr sz="2600" dirty="0">
                <a:latin typeface="Trebuchet MS"/>
                <a:cs typeface="Trebuchet MS"/>
              </a:rPr>
              <a:t>2 </a:t>
            </a:r>
            <a:r>
              <a:rPr sz="2600" spc="-5" dirty="0">
                <a:latin typeface="Trebuchet MS"/>
                <a:cs typeface="Trebuchet MS"/>
              </a:rPr>
              <a:t>tahun, </a:t>
            </a:r>
            <a:r>
              <a:rPr sz="2600" dirty="0">
                <a:latin typeface="Trebuchet MS"/>
                <a:cs typeface="Trebuchet MS"/>
              </a:rPr>
              <a:t>Bob  </a:t>
            </a:r>
            <a:r>
              <a:rPr sz="2600" spc="-20" dirty="0">
                <a:latin typeface="Trebuchet MS"/>
                <a:cs typeface="Trebuchet MS"/>
              </a:rPr>
              <a:t>Woodward </a:t>
            </a:r>
            <a:r>
              <a:rPr sz="2600" spc="-5" dirty="0">
                <a:latin typeface="Trebuchet MS"/>
                <a:cs typeface="Trebuchet MS"/>
              </a:rPr>
              <a:t>dan Carl  </a:t>
            </a:r>
            <a:r>
              <a:rPr sz="2600" dirty="0">
                <a:latin typeface="Trebuchet MS"/>
                <a:cs typeface="Trebuchet MS"/>
              </a:rPr>
              <a:t>Bernstein </a:t>
            </a:r>
            <a:r>
              <a:rPr sz="2600" spc="-5" dirty="0">
                <a:latin typeface="Trebuchet MS"/>
                <a:cs typeface="Trebuchet MS"/>
              </a:rPr>
              <a:t>dari </a:t>
            </a:r>
            <a:r>
              <a:rPr sz="2600" i="1" spc="-15" dirty="0">
                <a:latin typeface="Trebuchet MS"/>
                <a:cs typeface="Trebuchet MS"/>
              </a:rPr>
              <a:t>Washington  </a:t>
            </a:r>
            <a:r>
              <a:rPr sz="2600" i="1" spc="-5" dirty="0">
                <a:latin typeface="Trebuchet MS"/>
                <a:cs typeface="Trebuchet MS"/>
              </a:rPr>
              <a:t>Post </a:t>
            </a:r>
            <a:r>
              <a:rPr sz="2600" spc="-5" dirty="0">
                <a:latin typeface="Trebuchet MS"/>
                <a:cs typeface="Trebuchet MS"/>
              </a:rPr>
              <a:t>berhasil mengkaitkan  maling yang memasang alat  penyadap </a:t>
            </a:r>
            <a:r>
              <a:rPr sz="2600" dirty="0">
                <a:latin typeface="Trebuchet MS"/>
                <a:cs typeface="Trebuchet MS"/>
              </a:rPr>
              <a:t>di </a:t>
            </a:r>
            <a:r>
              <a:rPr sz="2600" spc="-5" dirty="0">
                <a:latin typeface="Trebuchet MS"/>
                <a:cs typeface="Trebuchet MS"/>
              </a:rPr>
              <a:t>kantor  </a:t>
            </a:r>
            <a:r>
              <a:rPr sz="2600" spc="-20" dirty="0">
                <a:latin typeface="Trebuchet MS"/>
                <a:cs typeface="Trebuchet MS"/>
              </a:rPr>
              <a:t>Watergates </a:t>
            </a:r>
            <a:r>
              <a:rPr sz="2600" dirty="0">
                <a:latin typeface="Trebuchet MS"/>
                <a:cs typeface="Trebuchet MS"/>
              </a:rPr>
              <a:t>(1972) </a:t>
            </a:r>
            <a:r>
              <a:rPr sz="2600" spc="-5" dirty="0">
                <a:latin typeface="Trebuchet MS"/>
                <a:cs typeface="Trebuchet MS"/>
              </a:rPr>
              <a:t>kepada  </a:t>
            </a:r>
            <a:r>
              <a:rPr sz="2600" spc="-15" dirty="0">
                <a:latin typeface="Trebuchet MS"/>
                <a:cs typeface="Trebuchet MS"/>
              </a:rPr>
              <a:t>Presiden </a:t>
            </a:r>
            <a:r>
              <a:rPr sz="2600" spc="-5" dirty="0">
                <a:latin typeface="Trebuchet MS"/>
                <a:cs typeface="Trebuchet MS"/>
              </a:rPr>
              <a:t>Richard Nixon  </a:t>
            </a:r>
            <a:r>
              <a:rPr sz="2600" dirty="0">
                <a:latin typeface="Trebuchet MS"/>
                <a:cs typeface="Trebuchet MS"/>
              </a:rPr>
              <a:t>sehingga </a:t>
            </a:r>
            <a:r>
              <a:rPr sz="2600" spc="-5" dirty="0">
                <a:latin typeface="Trebuchet MS"/>
                <a:cs typeface="Trebuchet MS"/>
              </a:rPr>
              <a:t>Nixon mundur  </a:t>
            </a:r>
            <a:r>
              <a:rPr sz="2600" dirty="0">
                <a:latin typeface="Trebuchet MS"/>
                <a:cs typeface="Trebuchet MS"/>
              </a:rPr>
              <a:t>(1974)</a:t>
            </a:r>
          </a:p>
          <a:p>
            <a:pPr marL="287020" marR="631825" indent="-274320">
              <a:lnSpc>
                <a:spcPts val="2810"/>
              </a:lnSpc>
              <a:spcBef>
                <a:spcPts val="64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Buku </a:t>
            </a:r>
            <a:r>
              <a:rPr sz="2600" spc="-5" dirty="0">
                <a:latin typeface="Trebuchet MS"/>
                <a:cs typeface="Trebuchet MS"/>
              </a:rPr>
              <a:t>In Cold Blood milik  Capote berapa </a:t>
            </a:r>
            <a:r>
              <a:rPr sz="2600" dirty="0">
                <a:latin typeface="Trebuchet MS"/>
                <a:cs typeface="Trebuchet MS"/>
              </a:rPr>
              <a:t>lama</a:t>
            </a:r>
            <a:r>
              <a:rPr sz="2600" spc="-55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?</a:t>
            </a:r>
          </a:p>
        </p:txBody>
      </p:sp>
      <p:sp>
        <p:nvSpPr>
          <p:cNvPr id="53" name="object 53"/>
          <p:cNvSpPr/>
          <p:nvPr/>
        </p:nvSpPr>
        <p:spPr>
          <a:xfrm>
            <a:off x="5076444" y="2001011"/>
            <a:ext cx="2923031" cy="45247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Rectangle 53"/>
          <p:cNvSpPr/>
          <p:nvPr/>
        </p:nvSpPr>
        <p:spPr>
          <a:xfrm>
            <a:off x="762000" y="0"/>
            <a:ext cx="776045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400" b="1" dirty="0" smtClean="0"/>
              <a:t>INVESTIGASI DILAKUKAN </a:t>
            </a:r>
          </a:p>
          <a:p>
            <a:r>
              <a:rPr lang="id-ID" sz="4400" b="1" dirty="0" smtClean="0"/>
              <a:t>DALAM WAKTU YANG LAMA</a:t>
            </a:r>
            <a:endParaRPr lang="id-ID" sz="4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52"/>
          <p:cNvSpPr txBox="1"/>
          <p:nvPr/>
        </p:nvSpPr>
        <p:spPr>
          <a:xfrm>
            <a:off x="535940" y="2104770"/>
            <a:ext cx="7047230" cy="406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707514">
              <a:lnSpc>
                <a:spcPct val="100000"/>
              </a:lnSpc>
              <a:spcBef>
                <a:spcPts val="105"/>
              </a:spcBef>
            </a:pPr>
            <a:r>
              <a:rPr sz="2600" spc="-5" dirty="0">
                <a:latin typeface="Trebuchet MS"/>
                <a:cs typeface="Trebuchet MS"/>
              </a:rPr>
              <a:t>Lamanya proses mencari, dokumen,  menganalisis </a:t>
            </a:r>
            <a:r>
              <a:rPr sz="2600" dirty="0">
                <a:solidFill>
                  <a:srgbClr val="B14D1D"/>
                </a:solidFill>
                <a:latin typeface="Trebuchet MS"/>
                <a:cs typeface="Trebuchet MS"/>
              </a:rPr>
              <a:t>sendiri </a:t>
            </a:r>
            <a:r>
              <a:rPr sz="2600" spc="-5" dirty="0">
                <a:solidFill>
                  <a:srgbClr val="B14D1D"/>
                </a:solidFill>
                <a:latin typeface="Trebuchet MS"/>
                <a:cs typeface="Trebuchet MS"/>
              </a:rPr>
              <a:t>bersama</a:t>
            </a:r>
            <a:r>
              <a:rPr sz="2600" spc="-80" dirty="0">
                <a:solidFill>
                  <a:srgbClr val="B14D1D"/>
                </a:solidFill>
                <a:latin typeface="Trebuchet MS"/>
                <a:cs typeface="Trebuchet MS"/>
              </a:rPr>
              <a:t> </a:t>
            </a:r>
            <a:r>
              <a:rPr sz="2600" spc="-5" dirty="0">
                <a:solidFill>
                  <a:srgbClr val="B14D1D"/>
                </a:solidFill>
                <a:latin typeface="Trebuchet MS"/>
                <a:cs typeface="Trebuchet MS"/>
              </a:rPr>
              <a:t>tim</a:t>
            </a:r>
            <a:endParaRPr sz="26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2600" spc="-5" dirty="0">
                <a:latin typeface="Trebuchet MS"/>
                <a:cs typeface="Trebuchet MS"/>
              </a:rPr>
              <a:t>"Jangan terpikat oleh </a:t>
            </a:r>
            <a:r>
              <a:rPr sz="2600" dirty="0">
                <a:latin typeface="Trebuchet MS"/>
                <a:cs typeface="Trebuchet MS"/>
              </a:rPr>
              <a:t>gagasan </a:t>
            </a:r>
            <a:r>
              <a:rPr sz="2600" spc="-5" dirty="0">
                <a:latin typeface="Trebuchet MS"/>
                <a:cs typeface="Trebuchet MS"/>
              </a:rPr>
              <a:t>bahwa </a:t>
            </a:r>
            <a:r>
              <a:rPr sz="2600" dirty="0">
                <a:latin typeface="Trebuchet MS"/>
                <a:cs typeface="Trebuchet MS"/>
              </a:rPr>
              <a:t>Anda  </a:t>
            </a:r>
            <a:r>
              <a:rPr sz="2600" spc="-5" dirty="0">
                <a:latin typeface="Trebuchet MS"/>
                <a:cs typeface="Trebuchet MS"/>
              </a:rPr>
              <a:t>akan melakukan pembuatan </a:t>
            </a:r>
            <a:r>
              <a:rPr sz="2600" dirty="0">
                <a:latin typeface="Trebuchet MS"/>
                <a:cs typeface="Trebuchet MS"/>
              </a:rPr>
              <a:t>film yang  </a:t>
            </a:r>
            <a:r>
              <a:rPr sz="2600" spc="-5" dirty="0">
                <a:latin typeface="Trebuchet MS"/>
                <a:cs typeface="Trebuchet MS"/>
              </a:rPr>
              <a:t>menyamar atau menghabiskan banyak waktu  </a:t>
            </a:r>
            <a:r>
              <a:rPr sz="2600" dirty="0">
                <a:solidFill>
                  <a:srgbClr val="B14D1D"/>
                </a:solidFill>
                <a:latin typeface="Trebuchet MS"/>
                <a:cs typeface="Trebuchet MS"/>
              </a:rPr>
              <a:t>Anda </a:t>
            </a:r>
            <a:r>
              <a:rPr sz="2600" spc="-5" dirty="0">
                <a:solidFill>
                  <a:srgbClr val="B14D1D"/>
                </a:solidFill>
                <a:latin typeface="Trebuchet MS"/>
                <a:cs typeface="Trebuchet MS"/>
              </a:rPr>
              <a:t>untuk diberi dokumen </a:t>
            </a:r>
            <a:r>
              <a:rPr sz="2600" dirty="0">
                <a:solidFill>
                  <a:srgbClr val="B14D1D"/>
                </a:solidFill>
                <a:latin typeface="Trebuchet MS"/>
                <a:cs typeface="Trebuchet MS"/>
              </a:rPr>
              <a:t>rahasia </a:t>
            </a:r>
            <a:r>
              <a:rPr sz="2600" spc="-5" dirty="0">
                <a:solidFill>
                  <a:srgbClr val="B14D1D"/>
                </a:solidFill>
                <a:latin typeface="Trebuchet MS"/>
                <a:cs typeface="Trebuchet MS"/>
              </a:rPr>
              <a:t>atau  bekerja dengan </a:t>
            </a:r>
            <a:r>
              <a:rPr sz="2600" spc="-30" dirty="0">
                <a:solidFill>
                  <a:srgbClr val="B14D1D"/>
                </a:solidFill>
                <a:latin typeface="Trebuchet MS"/>
                <a:cs typeface="Trebuchet MS"/>
              </a:rPr>
              <a:t>whistleblower</a:t>
            </a:r>
            <a:r>
              <a:rPr sz="2600" spc="-30" dirty="0">
                <a:latin typeface="Trebuchet MS"/>
                <a:cs typeface="Trebuchet MS"/>
              </a:rPr>
              <a:t>," </a:t>
            </a:r>
            <a:r>
              <a:rPr sz="2600" spc="-5" dirty="0">
                <a:latin typeface="Trebuchet MS"/>
                <a:cs typeface="Trebuchet MS"/>
              </a:rPr>
              <a:t>kata  </a:t>
            </a:r>
            <a:r>
              <a:rPr sz="2600" dirty="0">
                <a:latin typeface="Trebuchet MS"/>
                <a:cs typeface="Trebuchet MS"/>
              </a:rPr>
              <a:t>Christopher </a:t>
            </a:r>
            <a:r>
              <a:rPr sz="2600" spc="-5" dirty="0">
                <a:latin typeface="Trebuchet MS"/>
                <a:cs typeface="Trebuchet MS"/>
              </a:rPr>
              <a:t>Hird, editor </a:t>
            </a:r>
            <a:r>
              <a:rPr sz="2600" dirty="0">
                <a:latin typeface="Trebuchet MS"/>
                <a:cs typeface="Trebuchet MS"/>
              </a:rPr>
              <a:t>Bureau of  </a:t>
            </a:r>
            <a:r>
              <a:rPr sz="2600" spc="-5" dirty="0">
                <a:latin typeface="Trebuchet MS"/>
                <a:cs typeface="Trebuchet MS"/>
              </a:rPr>
              <a:t>Investigative Journalism (BIJ) berbicara dengan  </a:t>
            </a:r>
            <a:r>
              <a:rPr sz="2600" dirty="0">
                <a:latin typeface="Trebuchet MS"/>
                <a:cs typeface="Trebuchet MS"/>
              </a:rPr>
              <a:t>Journalism.co.uk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35940" y="228600"/>
            <a:ext cx="776045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400" b="1" dirty="0" smtClean="0"/>
              <a:t>INVESTIGASI DILAKUKAN </a:t>
            </a:r>
          </a:p>
          <a:p>
            <a:r>
              <a:rPr lang="id-ID" sz="4400" b="1" dirty="0" smtClean="0"/>
              <a:t>DALAM WAKTU YANG LAMA</a:t>
            </a:r>
            <a:endParaRPr lang="id-ID" sz="4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 txBox="1"/>
          <p:nvPr/>
        </p:nvSpPr>
        <p:spPr>
          <a:xfrm>
            <a:off x="535940" y="1632331"/>
            <a:ext cx="7025005" cy="414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233045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Investigation </a:t>
            </a:r>
            <a:r>
              <a:rPr sz="2600" spc="-15" dirty="0">
                <a:latin typeface="Trebuchet MS"/>
                <a:cs typeface="Trebuchet MS"/>
              </a:rPr>
              <a:t>Reporting </a:t>
            </a:r>
            <a:r>
              <a:rPr sz="2600" spc="-5" dirty="0">
                <a:latin typeface="Trebuchet MS"/>
                <a:cs typeface="Trebuchet MS"/>
              </a:rPr>
              <a:t>adalah </a:t>
            </a:r>
            <a:r>
              <a:rPr sz="2600" dirty="0">
                <a:latin typeface="Trebuchet MS"/>
                <a:cs typeface="Trebuchet MS"/>
              </a:rPr>
              <a:t>sebuah </a:t>
            </a:r>
            <a:r>
              <a:rPr sz="2600" spc="-5" dirty="0">
                <a:latin typeface="Trebuchet MS"/>
                <a:cs typeface="Trebuchet MS"/>
              </a:rPr>
              <a:t>kerja  tim. Ingat panama papers yang membuka  dokumen </a:t>
            </a:r>
            <a:r>
              <a:rPr sz="2600" dirty="0">
                <a:latin typeface="Trebuchet MS"/>
                <a:cs typeface="Trebuchet MS"/>
              </a:rPr>
              <a:t>ribuan </a:t>
            </a:r>
            <a:r>
              <a:rPr sz="2600" spc="-5" dirty="0">
                <a:latin typeface="Trebuchet MS"/>
                <a:cs typeface="Trebuchet MS"/>
              </a:rPr>
              <a:t>nama </a:t>
            </a:r>
            <a:r>
              <a:rPr sz="2600" dirty="0">
                <a:latin typeface="Trebuchet MS"/>
                <a:cs typeface="Trebuchet MS"/>
              </a:rPr>
              <a:t>orang indonesia </a:t>
            </a:r>
            <a:r>
              <a:rPr sz="2600" spc="-5" dirty="0">
                <a:latin typeface="Trebuchet MS"/>
                <a:cs typeface="Trebuchet MS"/>
              </a:rPr>
              <a:t>yang  menyimpan </a:t>
            </a:r>
            <a:r>
              <a:rPr sz="2600" dirty="0">
                <a:latin typeface="Trebuchet MS"/>
                <a:cs typeface="Trebuchet MS"/>
              </a:rPr>
              <a:t>uangnya </a:t>
            </a:r>
            <a:r>
              <a:rPr sz="2600" spc="-5" dirty="0">
                <a:latin typeface="Trebuchet MS"/>
                <a:cs typeface="Trebuchet MS"/>
              </a:rPr>
              <a:t>di </a:t>
            </a:r>
            <a:r>
              <a:rPr sz="2600" dirty="0">
                <a:latin typeface="Trebuchet MS"/>
                <a:cs typeface="Trebuchet MS"/>
              </a:rPr>
              <a:t>luar </a:t>
            </a:r>
            <a:r>
              <a:rPr sz="2600" spc="-5" dirty="0">
                <a:latin typeface="Trebuchet MS"/>
                <a:cs typeface="Trebuchet MS"/>
              </a:rPr>
              <a:t>negeri</a:t>
            </a:r>
            <a:r>
              <a:rPr sz="2600" spc="-50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?</a:t>
            </a: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https://indocropcircles.wordpress.com/2016</a:t>
            </a:r>
            <a:endParaRPr sz="2600" dirty="0">
              <a:latin typeface="Trebuchet MS"/>
              <a:cs typeface="Trebuchet MS"/>
            </a:endParaRPr>
          </a:p>
          <a:p>
            <a:pPr marL="286385" marR="671195">
              <a:lnSpc>
                <a:spcPct val="100000"/>
              </a:lnSpc>
            </a:pPr>
            <a:r>
              <a:rPr sz="2600" spc="-5" dirty="0">
                <a:latin typeface="Trebuchet MS"/>
                <a:cs typeface="Trebuchet MS"/>
              </a:rPr>
              <a:t>/04/06/</a:t>
            </a:r>
            <a:r>
              <a:rPr sz="2600" spc="-5" dirty="0" err="1">
                <a:latin typeface="Trebuchet MS"/>
                <a:cs typeface="Trebuchet MS"/>
              </a:rPr>
              <a:t>inilah</a:t>
            </a:r>
            <a:r>
              <a:rPr sz="2600" spc="-5" dirty="0">
                <a:latin typeface="Trebuchet MS"/>
                <a:cs typeface="Trebuchet MS"/>
              </a:rPr>
              <a:t>-</a:t>
            </a:r>
            <a:r>
              <a:rPr sz="2600" spc="-5" dirty="0" err="1">
                <a:latin typeface="Trebuchet MS"/>
                <a:cs typeface="Trebuchet MS"/>
              </a:rPr>
              <a:t>ribuan</a:t>
            </a:r>
            <a:r>
              <a:rPr sz="2600" spc="-5" dirty="0">
                <a:latin typeface="Trebuchet MS"/>
                <a:cs typeface="Trebuchet MS"/>
              </a:rPr>
              <a:t>-</a:t>
            </a:r>
            <a:r>
              <a:rPr sz="2600" spc="-5" dirty="0" err="1">
                <a:latin typeface="Trebuchet MS"/>
                <a:cs typeface="Trebuchet MS"/>
              </a:rPr>
              <a:t>nama</a:t>
            </a:r>
            <a:r>
              <a:rPr sz="2600" spc="-5" dirty="0">
                <a:latin typeface="Trebuchet MS"/>
                <a:cs typeface="Trebuchet MS"/>
              </a:rPr>
              <a:t>-</a:t>
            </a:r>
            <a:r>
              <a:rPr sz="2600" spc="-5" dirty="0" err="1">
                <a:latin typeface="Trebuchet MS"/>
                <a:cs typeface="Trebuchet MS"/>
              </a:rPr>
              <a:t>indonesia</a:t>
            </a:r>
            <a:r>
              <a:rPr sz="2600" spc="-5" dirty="0">
                <a:latin typeface="Trebuchet MS"/>
                <a:cs typeface="Trebuchet MS"/>
              </a:rPr>
              <a:t>-di-  </a:t>
            </a:r>
            <a:r>
              <a:rPr sz="2600" spc="-5" dirty="0" smtClean="0">
                <a:latin typeface="Trebuchet MS"/>
                <a:cs typeface="Trebuchet MS"/>
              </a:rPr>
              <a:t>panama-papers-alphabetical-order</a:t>
            </a:r>
            <a:r>
              <a:rPr sz="2600" spc="-5" dirty="0">
                <a:latin typeface="Trebuchet MS"/>
                <a:cs typeface="Trebuchet MS"/>
              </a:rPr>
              <a:t>/</a:t>
            </a:r>
            <a:endParaRPr sz="2600" dirty="0">
              <a:latin typeface="Trebuchet MS"/>
              <a:cs typeface="Trebuchet MS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20" dirty="0" smtClean="0">
                <a:latin typeface="Trebuchet MS"/>
                <a:cs typeface="Trebuchet MS"/>
              </a:rPr>
              <a:t>https:</a:t>
            </a:r>
            <a:r>
              <a:rPr sz="2600" spc="-20" dirty="0" smtClean="0">
                <a:latin typeface="Trebuchet MS"/>
                <a:cs typeface="Trebuchet MS"/>
                <a:hlinkClick r:id="rId2"/>
              </a:rPr>
              <a:t>//w</a:t>
            </a:r>
            <a:r>
              <a:rPr sz="2600" spc="-20" dirty="0" smtClean="0">
                <a:latin typeface="Trebuchet MS"/>
                <a:cs typeface="Trebuchet MS"/>
              </a:rPr>
              <a:t>ww</a:t>
            </a:r>
            <a:r>
              <a:rPr sz="2600" spc="-20" dirty="0" smtClean="0">
                <a:latin typeface="Trebuchet MS"/>
                <a:cs typeface="Trebuchet MS"/>
                <a:hlinkClick r:id="rId2"/>
              </a:rPr>
              <a:t>.rappler.com/indonesia/132525- </a:t>
            </a:r>
            <a:r>
              <a:rPr sz="2600" spc="-20" dirty="0" smtClean="0">
                <a:latin typeface="Trebuchet MS"/>
                <a:cs typeface="Trebuchet MS"/>
              </a:rPr>
              <a:t> </a:t>
            </a:r>
            <a:r>
              <a:rPr sz="2600" spc="-5" dirty="0" err="1" smtClean="0">
                <a:latin typeface="Trebuchet MS"/>
                <a:cs typeface="Trebuchet MS"/>
              </a:rPr>
              <a:t>icij</a:t>
            </a:r>
            <a:r>
              <a:rPr sz="2600" spc="-5" dirty="0" smtClean="0">
                <a:latin typeface="Trebuchet MS"/>
                <a:cs typeface="Trebuchet MS"/>
              </a:rPr>
              <a:t>-</a:t>
            </a:r>
            <a:r>
              <a:rPr sz="2600" spc="-5" dirty="0" err="1" smtClean="0">
                <a:latin typeface="Trebuchet MS"/>
                <a:cs typeface="Trebuchet MS"/>
              </a:rPr>
              <a:t>nama</a:t>
            </a:r>
            <a:r>
              <a:rPr sz="2600" spc="-5" dirty="0" smtClean="0">
                <a:latin typeface="Trebuchet MS"/>
                <a:cs typeface="Trebuchet MS"/>
              </a:rPr>
              <a:t>-orang-</a:t>
            </a:r>
            <a:r>
              <a:rPr sz="2600" spc="-5" dirty="0" err="1" smtClean="0">
                <a:latin typeface="Trebuchet MS"/>
                <a:cs typeface="Trebuchet MS"/>
              </a:rPr>
              <a:t>indonesia</a:t>
            </a:r>
            <a:r>
              <a:rPr sz="2600" spc="-5" dirty="0" smtClean="0">
                <a:latin typeface="Trebuchet MS"/>
                <a:cs typeface="Trebuchet MS"/>
              </a:rPr>
              <a:t>-panama-papers-  </a:t>
            </a:r>
            <a:r>
              <a:rPr sz="2600" spc="-5" dirty="0">
                <a:latin typeface="Trebuchet MS"/>
                <a:cs typeface="Trebuchet MS"/>
              </a:rPr>
              <a:t>perusahaan-offshore</a:t>
            </a:r>
            <a:endParaRPr sz="2600" dirty="0">
              <a:latin typeface="Trebuchet MS"/>
              <a:cs typeface="Trebuchet M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35940" y="609600"/>
            <a:ext cx="76097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400" b="1" dirty="0" smtClean="0"/>
              <a:t>LEBIH BAIK DIKERJAKAN TIM</a:t>
            </a:r>
            <a:endParaRPr lang="id-ID" sz="4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535940" y="1633854"/>
            <a:ext cx="7043420" cy="4643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133350" indent="-274320">
              <a:lnSpc>
                <a:spcPct val="100000"/>
              </a:lnSpc>
              <a:spcBef>
                <a:spcPts val="100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spc="-35" dirty="0">
                <a:latin typeface="Trebuchet MS"/>
                <a:cs typeface="Trebuchet MS"/>
              </a:rPr>
              <a:t>Waktu </a:t>
            </a:r>
            <a:r>
              <a:rPr sz="2400" spc="-5" dirty="0">
                <a:latin typeface="Trebuchet MS"/>
                <a:cs typeface="Trebuchet MS"/>
              </a:rPr>
              <a:t>panjang untuk bikin liputan. </a:t>
            </a:r>
            <a:r>
              <a:rPr sz="2400" dirty="0">
                <a:latin typeface="Trebuchet MS"/>
                <a:cs typeface="Trebuchet MS"/>
              </a:rPr>
              <a:t>Bisa </a:t>
            </a:r>
            <a:r>
              <a:rPr sz="2400" spc="-5" dirty="0">
                <a:latin typeface="Trebuchet MS"/>
                <a:cs typeface="Trebuchet MS"/>
              </a:rPr>
              <a:t>setahun  bisa dua tahun. </a:t>
            </a:r>
            <a:r>
              <a:rPr sz="2400" dirty="0">
                <a:latin typeface="Trebuchet MS"/>
                <a:cs typeface="Trebuchet MS"/>
              </a:rPr>
              <a:t>Bahkan lima </a:t>
            </a:r>
            <a:r>
              <a:rPr sz="2400" spc="-5" dirty="0">
                <a:latin typeface="Trebuchet MS"/>
                <a:cs typeface="Trebuchet MS"/>
              </a:rPr>
              <a:t>hingga </a:t>
            </a:r>
            <a:r>
              <a:rPr sz="2400" dirty="0">
                <a:latin typeface="Trebuchet MS"/>
                <a:cs typeface="Trebuchet MS"/>
              </a:rPr>
              <a:t>10</a:t>
            </a:r>
            <a:r>
              <a:rPr sz="2400" spc="4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tahun.</a:t>
            </a:r>
            <a:endParaRPr sz="2400">
              <a:latin typeface="Trebuchet MS"/>
              <a:cs typeface="Trebuchet MS"/>
            </a:endParaRPr>
          </a:p>
          <a:p>
            <a:pPr marL="287020" marR="386715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spc="-5" dirty="0">
                <a:latin typeface="Trebuchet MS"/>
                <a:cs typeface="Trebuchet MS"/>
              </a:rPr>
              <a:t>Siapa mau membayar wartawan bekerja </a:t>
            </a:r>
            <a:r>
              <a:rPr sz="2400" dirty="0">
                <a:latin typeface="Trebuchet MS"/>
                <a:cs typeface="Trebuchet MS"/>
              </a:rPr>
              <a:t>lama? </a:t>
            </a:r>
            <a:r>
              <a:rPr sz="2400" dirty="0">
                <a:solidFill>
                  <a:srgbClr val="B14D1D"/>
                </a:solidFill>
                <a:latin typeface="Trebuchet MS"/>
                <a:cs typeface="Trebuchet MS"/>
              </a:rPr>
              <a:t> Biaya </a:t>
            </a:r>
            <a:r>
              <a:rPr sz="2400" spc="-5" dirty="0">
                <a:solidFill>
                  <a:srgbClr val="B14D1D"/>
                </a:solidFill>
                <a:latin typeface="Trebuchet MS"/>
                <a:cs typeface="Trebuchet MS"/>
              </a:rPr>
              <a:t>besar </a:t>
            </a:r>
            <a:r>
              <a:rPr sz="2400" spc="-5" dirty="0">
                <a:latin typeface="Trebuchet MS"/>
                <a:cs typeface="Trebuchet MS"/>
              </a:rPr>
              <a:t>dan kebanyakan media tak mau  keluar</a:t>
            </a:r>
            <a:r>
              <a:rPr sz="2400" spc="2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biaya.</a:t>
            </a:r>
            <a:endParaRPr sz="2400">
              <a:latin typeface="Trebuchet MS"/>
              <a:cs typeface="Trebuchet MS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spc="-25" dirty="0">
                <a:solidFill>
                  <a:srgbClr val="B14D1D"/>
                </a:solidFill>
                <a:latin typeface="Trebuchet MS"/>
                <a:cs typeface="Trebuchet MS"/>
              </a:rPr>
              <a:t>Resiko </a:t>
            </a:r>
            <a:r>
              <a:rPr sz="2400" spc="-5" dirty="0">
                <a:solidFill>
                  <a:srgbClr val="B14D1D"/>
                </a:solidFill>
                <a:latin typeface="Trebuchet MS"/>
                <a:cs typeface="Trebuchet MS"/>
              </a:rPr>
              <a:t>hukum</a:t>
            </a:r>
            <a:r>
              <a:rPr sz="2400" spc="-5" dirty="0">
                <a:latin typeface="Trebuchet MS"/>
                <a:cs typeface="Trebuchet MS"/>
              </a:rPr>
              <a:t>: Hindia Belanda punya </a:t>
            </a:r>
            <a:r>
              <a:rPr sz="2400" dirty="0">
                <a:latin typeface="Trebuchet MS"/>
                <a:cs typeface="Trebuchet MS"/>
              </a:rPr>
              <a:t>35 </a:t>
            </a:r>
            <a:r>
              <a:rPr sz="2400" spc="-5" dirty="0">
                <a:latin typeface="Trebuchet MS"/>
                <a:cs typeface="Trebuchet MS"/>
              </a:rPr>
              <a:t>pasal  karet (max </a:t>
            </a:r>
            <a:r>
              <a:rPr sz="2400" spc="-10" dirty="0">
                <a:latin typeface="Trebuchet MS"/>
                <a:cs typeface="Trebuchet MS"/>
              </a:rPr>
              <a:t>tujuh </a:t>
            </a:r>
            <a:r>
              <a:rPr sz="2400" spc="-5" dirty="0">
                <a:latin typeface="Trebuchet MS"/>
                <a:cs typeface="Trebuchet MS"/>
              </a:rPr>
              <a:t>tahun penjara) </a:t>
            </a:r>
            <a:r>
              <a:rPr sz="2400" dirty="0">
                <a:latin typeface="Trebuchet MS"/>
                <a:cs typeface="Trebuchet MS"/>
              </a:rPr>
              <a:t>sedang  </a:t>
            </a:r>
            <a:r>
              <a:rPr sz="2400" spc="-10" dirty="0">
                <a:latin typeface="Trebuchet MS"/>
                <a:cs typeface="Trebuchet MS"/>
              </a:rPr>
              <a:t>Indonesia </a:t>
            </a:r>
            <a:r>
              <a:rPr sz="2400" spc="-5" dirty="0">
                <a:latin typeface="Trebuchet MS"/>
                <a:cs typeface="Trebuchet MS"/>
              </a:rPr>
              <a:t>punya </a:t>
            </a:r>
            <a:r>
              <a:rPr sz="2400" dirty="0">
                <a:latin typeface="Trebuchet MS"/>
                <a:cs typeface="Trebuchet MS"/>
              </a:rPr>
              <a:t>lebih </a:t>
            </a:r>
            <a:r>
              <a:rPr sz="2400" spc="-5" dirty="0">
                <a:latin typeface="Trebuchet MS"/>
                <a:cs typeface="Trebuchet MS"/>
              </a:rPr>
              <a:t>dari </a:t>
            </a:r>
            <a:r>
              <a:rPr sz="2400" dirty="0">
                <a:latin typeface="Trebuchet MS"/>
                <a:cs typeface="Trebuchet MS"/>
              </a:rPr>
              <a:t>130 </a:t>
            </a:r>
            <a:r>
              <a:rPr sz="2400" spc="-5" dirty="0">
                <a:latin typeface="Trebuchet MS"/>
                <a:cs typeface="Trebuchet MS"/>
              </a:rPr>
              <a:t>a.l. </a:t>
            </a:r>
            <a:r>
              <a:rPr sz="2400" spc="-95" dirty="0">
                <a:latin typeface="Trebuchet MS"/>
                <a:cs typeface="Trebuchet MS"/>
              </a:rPr>
              <a:t>KUHP, </a:t>
            </a:r>
            <a:r>
              <a:rPr sz="2400" spc="-5" dirty="0">
                <a:latin typeface="Trebuchet MS"/>
                <a:cs typeface="Trebuchet MS"/>
              </a:rPr>
              <a:t>ITE, UU  </a:t>
            </a:r>
            <a:r>
              <a:rPr sz="2400" spc="-15" dirty="0">
                <a:latin typeface="Trebuchet MS"/>
                <a:cs typeface="Trebuchet MS"/>
              </a:rPr>
              <a:t>Pornografi</a:t>
            </a:r>
            <a:endParaRPr sz="2400">
              <a:latin typeface="Trebuchet MS"/>
              <a:cs typeface="Trebuchet MS"/>
            </a:endParaRPr>
          </a:p>
          <a:p>
            <a:pPr marL="287020" marR="497840" indent="-274320">
              <a:lnSpc>
                <a:spcPct val="100000"/>
              </a:lnSpc>
              <a:spcBef>
                <a:spcPts val="605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spc="-25" dirty="0">
                <a:solidFill>
                  <a:srgbClr val="B14D1D"/>
                </a:solidFill>
                <a:latin typeface="Trebuchet MS"/>
                <a:cs typeface="Trebuchet MS"/>
              </a:rPr>
              <a:t>Resiko </a:t>
            </a:r>
            <a:r>
              <a:rPr sz="2400" spc="-5" dirty="0">
                <a:solidFill>
                  <a:srgbClr val="B14D1D"/>
                </a:solidFill>
                <a:latin typeface="Trebuchet MS"/>
                <a:cs typeface="Trebuchet MS"/>
              </a:rPr>
              <a:t>politik </a:t>
            </a:r>
            <a:r>
              <a:rPr sz="2400" spc="-5" dirty="0">
                <a:latin typeface="Trebuchet MS"/>
                <a:cs typeface="Trebuchet MS"/>
              </a:rPr>
              <a:t>dari pihak penguasa maupun  pengusaha. </a:t>
            </a:r>
            <a:r>
              <a:rPr sz="2400" dirty="0">
                <a:latin typeface="Trebuchet MS"/>
                <a:cs typeface="Trebuchet MS"/>
              </a:rPr>
              <a:t>Organisasi </a:t>
            </a:r>
            <a:r>
              <a:rPr sz="2400" spc="-5" dirty="0">
                <a:latin typeface="Trebuchet MS"/>
                <a:cs typeface="Trebuchet MS"/>
              </a:rPr>
              <a:t>media atau NGO kuatir  </a:t>
            </a:r>
            <a:r>
              <a:rPr sz="2400" spc="-10" dirty="0">
                <a:latin typeface="Trebuchet MS"/>
                <a:cs typeface="Trebuchet MS"/>
              </a:rPr>
              <a:t>dgn </a:t>
            </a:r>
            <a:r>
              <a:rPr sz="2400" spc="-5" dirty="0">
                <a:latin typeface="Trebuchet MS"/>
                <a:cs typeface="Trebuchet MS"/>
              </a:rPr>
              <a:t>tekanan</a:t>
            </a:r>
            <a:r>
              <a:rPr sz="2400" spc="2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politik.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35940" y="533400"/>
            <a:ext cx="9065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200" b="1" dirty="0" smtClean="0"/>
              <a:t>RESIKO INVESTIGASI/INDEPTH REPORTING</a:t>
            </a:r>
            <a:endParaRPr lang="id-ID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ns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90600"/>
            <a:ext cx="7742648" cy="48872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101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535940" y="1556740"/>
            <a:ext cx="3655060" cy="407547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B03E9A"/>
              </a:buClr>
              <a:buSzPct val="73076"/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800" spc="-20" dirty="0">
                <a:latin typeface="Trebuchet MS"/>
                <a:cs typeface="Trebuchet MS"/>
              </a:rPr>
              <a:t>Peristiwa</a:t>
            </a:r>
            <a:endParaRPr sz="28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800" spc="-20" dirty="0">
                <a:latin typeface="Trebuchet MS"/>
                <a:cs typeface="Trebuchet MS"/>
              </a:rPr>
              <a:t>Tindakan</a:t>
            </a:r>
            <a:endParaRPr sz="28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800" spc="-5" dirty="0">
                <a:latin typeface="Trebuchet MS"/>
                <a:cs typeface="Trebuchet MS"/>
              </a:rPr>
              <a:t>Motif</a:t>
            </a:r>
            <a:endParaRPr sz="28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800" spc="-25" dirty="0">
                <a:latin typeface="Trebuchet MS"/>
                <a:cs typeface="Trebuchet MS"/>
              </a:rPr>
              <a:t>Pelaku</a:t>
            </a:r>
            <a:endParaRPr sz="28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800" dirty="0">
                <a:latin typeface="Trebuchet MS"/>
                <a:cs typeface="Trebuchet MS"/>
              </a:rPr>
              <a:t>Jaringan</a:t>
            </a: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800" spc="-20" dirty="0">
                <a:latin typeface="Trebuchet MS"/>
                <a:cs typeface="Trebuchet MS"/>
              </a:rPr>
              <a:t>Korban</a:t>
            </a:r>
            <a:endParaRPr sz="28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800" spc="-5" dirty="0">
                <a:latin typeface="Trebuchet MS"/>
                <a:cs typeface="Trebuchet MS"/>
              </a:rPr>
              <a:t>Saksi</a:t>
            </a:r>
            <a:endParaRPr sz="28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B03E9A"/>
              </a:buClr>
              <a:buSzPct val="73076"/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800" dirty="0">
                <a:latin typeface="Trebuchet MS"/>
                <a:cs typeface="Trebuchet MS"/>
              </a:rPr>
              <a:t>Barang</a:t>
            </a:r>
            <a:r>
              <a:rPr sz="2800" spc="-70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Bukti</a:t>
            </a:r>
            <a:endParaRPr sz="2800" dirty="0">
              <a:latin typeface="Trebuchet MS"/>
              <a:cs typeface="Trebuchet M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35940" y="533400"/>
            <a:ext cx="810831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b="1" dirty="0" smtClean="0"/>
              <a:t>OBYEK INVESTIGASI</a:t>
            </a:r>
            <a:r>
              <a:rPr lang="id-ID" sz="3200" b="1" dirty="0"/>
              <a:t>/INDEPTH REPORTING</a:t>
            </a:r>
            <a:endParaRPr lang="id-ID" sz="3200" dirty="0"/>
          </a:p>
          <a:p>
            <a:endParaRPr lang="id-ID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457200"/>
            <a:ext cx="8608060" cy="580838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448945" marR="125730" indent="-448945">
              <a:lnSpc>
                <a:spcPts val="1920"/>
              </a:lnSpc>
              <a:spcBef>
                <a:spcPts val="565"/>
              </a:spcBef>
              <a:buClr>
                <a:srgbClr val="B03E9A"/>
              </a:buClr>
              <a:buSzPct val="72500"/>
              <a:buFont typeface="Wingdings 2"/>
              <a:buChar char=""/>
              <a:tabLst>
                <a:tab pos="448945" algn="l"/>
              </a:tabLst>
            </a:pPr>
            <a:r>
              <a:rPr sz="2000" spc="-15" dirty="0">
                <a:latin typeface="Trebuchet MS"/>
                <a:cs typeface="Trebuchet MS"/>
              </a:rPr>
              <a:t>Pertama </a:t>
            </a:r>
            <a:r>
              <a:rPr sz="2000" spc="-5" dirty="0">
                <a:latin typeface="Trebuchet MS"/>
                <a:cs typeface="Trebuchet MS"/>
              </a:rPr>
              <a:t>kali yang harus ditentukan </a:t>
            </a:r>
            <a:r>
              <a:rPr sz="2000" dirty="0">
                <a:latin typeface="Trebuchet MS"/>
                <a:cs typeface="Trebuchet MS"/>
              </a:rPr>
              <a:t>jika </a:t>
            </a:r>
            <a:r>
              <a:rPr sz="2000" spc="-5" dirty="0">
                <a:latin typeface="Trebuchet MS"/>
                <a:cs typeface="Trebuchet MS"/>
              </a:rPr>
              <a:t>ingin melakukan  pekerjaan investigasi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adalah</a:t>
            </a: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B03E9A"/>
              </a:buClr>
              <a:buFont typeface="Wingdings 2"/>
              <a:buChar char=""/>
            </a:pPr>
            <a:endParaRPr sz="2250" dirty="0">
              <a:latin typeface="Times New Roman"/>
              <a:cs typeface="Times New Roman"/>
            </a:endParaRPr>
          </a:p>
          <a:p>
            <a:pPr marL="534035" lvl="1" indent="-229235">
              <a:lnSpc>
                <a:spcPct val="100000"/>
              </a:lnSpc>
              <a:spcBef>
                <a:spcPts val="5"/>
              </a:spcBef>
              <a:buClr>
                <a:srgbClr val="F8B639"/>
              </a:buClr>
              <a:buSzPct val="80555"/>
              <a:buFont typeface="Wingdings 2"/>
              <a:buChar char=""/>
              <a:tabLst>
                <a:tab pos="534035" algn="l"/>
                <a:tab pos="534670" algn="l"/>
              </a:tabLst>
            </a:pPr>
            <a:r>
              <a:rPr sz="1800" dirty="0">
                <a:solidFill>
                  <a:srgbClr val="6C6C6C"/>
                </a:solidFill>
                <a:latin typeface="Wingdings"/>
                <a:cs typeface="Wingdings"/>
              </a:rPr>
              <a:t></a:t>
            </a:r>
            <a:r>
              <a:rPr sz="1800" spc="-25" dirty="0">
                <a:solidFill>
                  <a:srgbClr val="6C6C6C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6C6C6C"/>
                </a:solidFill>
                <a:latin typeface="Trebuchet MS"/>
                <a:cs typeface="Trebuchet MS"/>
              </a:rPr>
              <a:t>Alasan</a:t>
            </a:r>
            <a:endParaRPr sz="1800" dirty="0">
              <a:latin typeface="Trebuchet MS"/>
              <a:cs typeface="Trebuchet MS"/>
            </a:endParaRPr>
          </a:p>
          <a:p>
            <a:pPr marL="534035" lvl="1" indent="-229235">
              <a:lnSpc>
                <a:spcPct val="100000"/>
              </a:lnSpc>
              <a:spcBef>
                <a:spcPts val="75"/>
              </a:spcBef>
              <a:buClr>
                <a:srgbClr val="F8B639"/>
              </a:buClr>
              <a:buSzPct val="80555"/>
              <a:buFont typeface="Wingdings 2"/>
              <a:buChar char=""/>
              <a:tabLst>
                <a:tab pos="534035" algn="l"/>
                <a:tab pos="534670" algn="l"/>
              </a:tabLst>
            </a:pPr>
            <a:r>
              <a:rPr sz="1800" dirty="0">
                <a:solidFill>
                  <a:srgbClr val="6C6C6C"/>
                </a:solidFill>
                <a:latin typeface="Wingdings"/>
                <a:cs typeface="Wingdings"/>
              </a:rPr>
              <a:t></a:t>
            </a:r>
            <a:r>
              <a:rPr sz="1800" dirty="0">
                <a:solidFill>
                  <a:srgbClr val="6C6C6C"/>
                </a:solidFill>
                <a:latin typeface="Times New Roman"/>
                <a:cs typeface="Times New Roman"/>
              </a:rPr>
              <a:t> </a:t>
            </a:r>
            <a:r>
              <a:rPr sz="1800" spc="-45" dirty="0">
                <a:solidFill>
                  <a:srgbClr val="6C6C6C"/>
                </a:solidFill>
                <a:latin typeface="Trebuchet MS"/>
                <a:cs typeface="Trebuchet MS"/>
              </a:rPr>
              <a:t>Tujuan </a:t>
            </a:r>
            <a:r>
              <a:rPr sz="1800" spc="-5" dirty="0">
                <a:solidFill>
                  <a:srgbClr val="6C6C6C"/>
                </a:solidFill>
                <a:latin typeface="Trebuchet MS"/>
                <a:cs typeface="Trebuchet MS"/>
              </a:rPr>
              <a:t>dilakukannya Investigasi</a:t>
            </a:r>
            <a:r>
              <a:rPr sz="1800" spc="95" dirty="0">
                <a:solidFill>
                  <a:srgbClr val="6C6C6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6C6C6C"/>
                </a:solidFill>
                <a:latin typeface="Trebuchet MS"/>
                <a:cs typeface="Trebuchet MS"/>
              </a:rPr>
              <a:t>dan</a:t>
            </a:r>
            <a:endParaRPr sz="1800" dirty="0">
              <a:latin typeface="Trebuchet MS"/>
              <a:cs typeface="Trebuchet MS"/>
            </a:endParaRPr>
          </a:p>
          <a:p>
            <a:pPr marL="809625" marR="245110" lvl="2" indent="-339725">
              <a:lnSpc>
                <a:spcPct val="80000"/>
              </a:lnSpc>
              <a:spcBef>
                <a:spcPts val="500"/>
              </a:spcBef>
              <a:buClr>
                <a:srgbClr val="F8B639"/>
              </a:buClr>
              <a:buSzPct val="80555"/>
              <a:buFont typeface="Wingdings 2"/>
              <a:buChar char=""/>
              <a:tabLst>
                <a:tab pos="809625" algn="l"/>
                <a:tab pos="810260" algn="l"/>
              </a:tabLst>
            </a:pPr>
            <a:r>
              <a:rPr sz="1800" dirty="0">
                <a:solidFill>
                  <a:srgbClr val="6C6C6C"/>
                </a:solidFill>
                <a:latin typeface="Wingdings"/>
                <a:cs typeface="Wingdings"/>
              </a:rPr>
              <a:t></a:t>
            </a:r>
            <a:r>
              <a:rPr sz="1800" dirty="0">
                <a:solidFill>
                  <a:srgbClr val="6C6C6C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6C6C6C"/>
                </a:solidFill>
                <a:latin typeface="Trebuchet MS"/>
                <a:cs typeface="Trebuchet MS"/>
              </a:rPr>
              <a:t>Tentukan </a:t>
            </a:r>
            <a:r>
              <a:rPr sz="1800" dirty="0">
                <a:solidFill>
                  <a:srgbClr val="6C6C6C"/>
                </a:solidFill>
                <a:latin typeface="Trebuchet MS"/>
                <a:cs typeface="Trebuchet MS"/>
              </a:rPr>
              <a:t>juga </a:t>
            </a:r>
            <a:r>
              <a:rPr sz="1800" spc="-5" dirty="0">
                <a:solidFill>
                  <a:srgbClr val="6C6C6C"/>
                </a:solidFill>
                <a:latin typeface="Trebuchet MS"/>
                <a:cs typeface="Trebuchet MS"/>
              </a:rPr>
              <a:t>fokus/titik </a:t>
            </a:r>
            <a:r>
              <a:rPr sz="1800" dirty="0">
                <a:solidFill>
                  <a:srgbClr val="6C6C6C"/>
                </a:solidFill>
                <a:latin typeface="Trebuchet MS"/>
                <a:cs typeface="Trebuchet MS"/>
              </a:rPr>
              <a:t>berat dari </a:t>
            </a:r>
            <a:r>
              <a:rPr sz="1800" spc="-5" dirty="0">
                <a:solidFill>
                  <a:srgbClr val="6C6C6C"/>
                </a:solidFill>
                <a:latin typeface="Trebuchet MS"/>
                <a:cs typeface="Trebuchet MS"/>
              </a:rPr>
              <a:t>masalah yang akan  diinvestigasi.</a:t>
            </a:r>
            <a:endParaRPr sz="1800" dirty="0">
              <a:latin typeface="Trebuchet MS"/>
              <a:cs typeface="Trebuchet MS"/>
            </a:endParaRPr>
          </a:p>
          <a:p>
            <a:pPr marL="809625" lvl="2" indent="-339725">
              <a:lnSpc>
                <a:spcPct val="100000"/>
              </a:lnSpc>
              <a:spcBef>
                <a:spcPts val="60"/>
              </a:spcBef>
              <a:buClr>
                <a:srgbClr val="F8B639"/>
              </a:buClr>
              <a:buSzPct val="80555"/>
              <a:buFont typeface="Wingdings 2"/>
              <a:buChar char=""/>
              <a:tabLst>
                <a:tab pos="809625" algn="l"/>
                <a:tab pos="810260" algn="l"/>
              </a:tabLst>
            </a:pPr>
            <a:r>
              <a:rPr sz="1800" dirty="0">
                <a:solidFill>
                  <a:srgbClr val="6C6C6C"/>
                </a:solidFill>
                <a:latin typeface="Wingdings"/>
                <a:cs typeface="Wingdings"/>
              </a:rPr>
              <a:t></a:t>
            </a:r>
            <a:r>
              <a:rPr sz="1800" dirty="0">
                <a:solidFill>
                  <a:srgbClr val="6C6C6C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6C6C6C"/>
                </a:solidFill>
                <a:latin typeface="Trebuchet MS"/>
                <a:cs typeface="Trebuchet MS"/>
              </a:rPr>
              <a:t>Setelah </a:t>
            </a:r>
            <a:r>
              <a:rPr sz="1800" dirty="0">
                <a:solidFill>
                  <a:srgbClr val="6C6C6C"/>
                </a:solidFill>
                <a:latin typeface="Trebuchet MS"/>
                <a:cs typeface="Trebuchet MS"/>
              </a:rPr>
              <a:t>ada </a:t>
            </a:r>
            <a:r>
              <a:rPr sz="1800" spc="-5" dirty="0">
                <a:solidFill>
                  <a:srgbClr val="6C6C6C"/>
                </a:solidFill>
                <a:latin typeface="Trebuchet MS"/>
                <a:cs typeface="Trebuchet MS"/>
              </a:rPr>
              <a:t>hasilnya, untuk </a:t>
            </a:r>
            <a:r>
              <a:rPr sz="1800" dirty="0">
                <a:solidFill>
                  <a:srgbClr val="6C6C6C"/>
                </a:solidFill>
                <a:latin typeface="Trebuchet MS"/>
                <a:cs typeface="Trebuchet MS"/>
              </a:rPr>
              <a:t>apa </a:t>
            </a:r>
            <a:r>
              <a:rPr sz="1800" spc="-5" dirty="0">
                <a:solidFill>
                  <a:srgbClr val="6C6C6C"/>
                </a:solidFill>
                <a:latin typeface="Trebuchet MS"/>
                <a:cs typeface="Trebuchet MS"/>
              </a:rPr>
              <a:t>atau mau</a:t>
            </a:r>
            <a:r>
              <a:rPr sz="1800" spc="80" dirty="0">
                <a:solidFill>
                  <a:srgbClr val="6C6C6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6C6C6C"/>
                </a:solidFill>
                <a:latin typeface="Trebuchet MS"/>
                <a:cs typeface="Trebuchet MS"/>
              </a:rPr>
              <a:t>diapakan?</a:t>
            </a:r>
            <a:endParaRPr sz="1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00" dirty="0">
              <a:latin typeface="Times New Roman"/>
              <a:cs typeface="Times New Roman"/>
            </a:endParaRPr>
          </a:p>
          <a:p>
            <a:pPr marL="661670" marR="342265" indent="-266700">
              <a:lnSpc>
                <a:spcPct val="80000"/>
              </a:lnSpc>
              <a:buClr>
                <a:srgbClr val="B03E9A"/>
              </a:buClr>
              <a:buSzPct val="72500"/>
              <a:buFont typeface="Wingdings 2"/>
              <a:buChar char=""/>
              <a:tabLst>
                <a:tab pos="669925" algn="l"/>
              </a:tabLst>
            </a:pPr>
            <a:r>
              <a:rPr sz="2000" i="1" spc="-5" dirty="0">
                <a:solidFill>
                  <a:srgbClr val="FF6600"/>
                </a:solidFill>
                <a:latin typeface="Trebuchet MS"/>
                <a:cs typeface="Trebuchet MS"/>
              </a:rPr>
              <a:t>Pertanyaan-pertanyaan di atas </a:t>
            </a:r>
            <a:r>
              <a:rPr sz="2000" i="1" dirty="0">
                <a:solidFill>
                  <a:srgbClr val="FF6600"/>
                </a:solidFill>
                <a:latin typeface="Trebuchet MS"/>
                <a:cs typeface="Trebuchet MS"/>
              </a:rPr>
              <a:t>sangat </a:t>
            </a:r>
            <a:r>
              <a:rPr sz="2000" i="1" spc="-5" dirty="0">
                <a:solidFill>
                  <a:srgbClr val="FF6600"/>
                </a:solidFill>
                <a:latin typeface="Trebuchet MS"/>
                <a:cs typeface="Trebuchet MS"/>
              </a:rPr>
              <a:t>penting </a:t>
            </a:r>
            <a:r>
              <a:rPr sz="2000" i="1" dirty="0">
                <a:solidFill>
                  <a:srgbClr val="FF6600"/>
                </a:solidFill>
                <a:latin typeface="Trebuchet MS"/>
                <a:cs typeface="Trebuchet MS"/>
              </a:rPr>
              <a:t>untuk  </a:t>
            </a:r>
            <a:r>
              <a:rPr sz="2000" i="1" spc="-5" dirty="0">
                <a:solidFill>
                  <a:srgbClr val="FF6600"/>
                </a:solidFill>
                <a:latin typeface="Trebuchet MS"/>
                <a:cs typeface="Trebuchet MS"/>
              </a:rPr>
              <a:t>dijawab </a:t>
            </a:r>
            <a:r>
              <a:rPr sz="2000" i="1" dirty="0">
                <a:solidFill>
                  <a:srgbClr val="FF6600"/>
                </a:solidFill>
                <a:latin typeface="Trebuchet MS"/>
                <a:cs typeface="Trebuchet MS"/>
              </a:rPr>
              <a:t>sebelum </a:t>
            </a:r>
            <a:r>
              <a:rPr sz="2000" i="1" spc="-5" dirty="0">
                <a:solidFill>
                  <a:srgbClr val="FF6600"/>
                </a:solidFill>
                <a:latin typeface="Trebuchet MS"/>
                <a:cs typeface="Trebuchet MS"/>
              </a:rPr>
              <a:t>kita memutuskan </a:t>
            </a:r>
            <a:r>
              <a:rPr sz="2000" i="1" dirty="0">
                <a:solidFill>
                  <a:srgbClr val="FF6600"/>
                </a:solidFill>
                <a:latin typeface="Trebuchet MS"/>
                <a:cs typeface="Trebuchet MS"/>
              </a:rPr>
              <a:t>untuk</a:t>
            </a:r>
            <a:r>
              <a:rPr sz="2000" i="1" spc="-100" dirty="0">
                <a:solidFill>
                  <a:srgbClr val="FF6600"/>
                </a:solidFill>
                <a:latin typeface="Trebuchet MS"/>
                <a:cs typeface="Trebuchet MS"/>
              </a:rPr>
              <a:t> </a:t>
            </a:r>
            <a:r>
              <a:rPr sz="2000" i="1" spc="-5" dirty="0">
                <a:solidFill>
                  <a:srgbClr val="FF6600"/>
                </a:solidFill>
                <a:latin typeface="Trebuchet MS"/>
                <a:cs typeface="Trebuchet MS"/>
              </a:rPr>
              <a:t>melakukan</a:t>
            </a:r>
            <a:endParaRPr sz="2000" dirty="0">
              <a:latin typeface="Trebuchet MS"/>
              <a:cs typeface="Trebuchet MS"/>
            </a:endParaRPr>
          </a:p>
          <a:p>
            <a:pPr marL="400685" marR="80010" algn="ctr">
              <a:lnSpc>
                <a:spcPct val="80000"/>
              </a:lnSpc>
            </a:pPr>
            <a:r>
              <a:rPr sz="2000" i="1" dirty="0">
                <a:solidFill>
                  <a:srgbClr val="FF6600"/>
                </a:solidFill>
                <a:latin typeface="Trebuchet MS"/>
                <a:cs typeface="Trebuchet MS"/>
              </a:rPr>
              <a:t>investigasi, </a:t>
            </a:r>
            <a:r>
              <a:rPr sz="2000" i="1" spc="-5" dirty="0">
                <a:solidFill>
                  <a:srgbClr val="FF6600"/>
                </a:solidFill>
                <a:latin typeface="Trebuchet MS"/>
                <a:cs typeface="Trebuchet MS"/>
              </a:rPr>
              <a:t>bukan hanya </a:t>
            </a:r>
            <a:r>
              <a:rPr sz="2000" i="1" dirty="0">
                <a:solidFill>
                  <a:srgbClr val="FF6600"/>
                </a:solidFill>
                <a:latin typeface="Trebuchet MS"/>
                <a:cs typeface="Trebuchet MS"/>
              </a:rPr>
              <a:t>oleh orang </a:t>
            </a:r>
            <a:r>
              <a:rPr sz="2000" i="1" spc="-5" dirty="0">
                <a:solidFill>
                  <a:srgbClr val="FF6600"/>
                </a:solidFill>
                <a:latin typeface="Trebuchet MS"/>
                <a:cs typeface="Trebuchet MS"/>
              </a:rPr>
              <a:t>atau </a:t>
            </a:r>
            <a:r>
              <a:rPr sz="2000" i="1" dirty="0">
                <a:solidFill>
                  <a:srgbClr val="FF6600"/>
                </a:solidFill>
                <a:latin typeface="Trebuchet MS"/>
                <a:cs typeface="Trebuchet MS"/>
              </a:rPr>
              <a:t>tim </a:t>
            </a:r>
            <a:r>
              <a:rPr sz="2000" i="1" spc="-5" dirty="0">
                <a:solidFill>
                  <a:srgbClr val="FF6600"/>
                </a:solidFill>
                <a:latin typeface="Trebuchet MS"/>
                <a:cs typeface="Trebuchet MS"/>
              </a:rPr>
              <a:t>yang akan  melakukan </a:t>
            </a:r>
            <a:r>
              <a:rPr sz="2000" i="1" dirty="0">
                <a:solidFill>
                  <a:srgbClr val="FF6600"/>
                </a:solidFill>
                <a:latin typeface="Trebuchet MS"/>
                <a:cs typeface="Trebuchet MS"/>
              </a:rPr>
              <a:t>investigasi, tapi juga oleh organisasi </a:t>
            </a:r>
            <a:r>
              <a:rPr sz="2000" i="1" spc="-5" dirty="0">
                <a:solidFill>
                  <a:srgbClr val="FF6600"/>
                </a:solidFill>
                <a:latin typeface="Trebuchet MS"/>
                <a:cs typeface="Trebuchet MS"/>
              </a:rPr>
              <a:t>yang  menugaskannya. </a:t>
            </a:r>
            <a:r>
              <a:rPr sz="2000" i="1" dirty="0">
                <a:solidFill>
                  <a:srgbClr val="FF6600"/>
                </a:solidFill>
                <a:latin typeface="Trebuchet MS"/>
                <a:cs typeface="Trebuchet MS"/>
              </a:rPr>
              <a:t>Karena kerja-kerja investigasi </a:t>
            </a:r>
            <a:r>
              <a:rPr sz="2000" i="1" spc="-5" dirty="0">
                <a:solidFill>
                  <a:srgbClr val="FF6600"/>
                </a:solidFill>
                <a:latin typeface="Trebuchet MS"/>
                <a:cs typeface="Trebuchet MS"/>
              </a:rPr>
              <a:t>adalah  </a:t>
            </a:r>
            <a:r>
              <a:rPr sz="2000" i="1" dirty="0">
                <a:solidFill>
                  <a:srgbClr val="FF6600"/>
                </a:solidFill>
                <a:latin typeface="Trebuchet MS"/>
                <a:cs typeface="Trebuchet MS"/>
              </a:rPr>
              <a:t>pekerjaan beresiko, memakan </a:t>
            </a:r>
            <a:r>
              <a:rPr sz="2000" i="1" spc="-5" dirty="0">
                <a:solidFill>
                  <a:srgbClr val="FF6600"/>
                </a:solidFill>
                <a:latin typeface="Trebuchet MS"/>
                <a:cs typeface="Trebuchet MS"/>
              </a:rPr>
              <a:t>waktu, </a:t>
            </a:r>
            <a:r>
              <a:rPr sz="2000" i="1" dirty="0">
                <a:solidFill>
                  <a:srgbClr val="FF6600"/>
                </a:solidFill>
                <a:latin typeface="Trebuchet MS"/>
                <a:cs typeface="Trebuchet MS"/>
              </a:rPr>
              <a:t>tenaga </a:t>
            </a:r>
            <a:r>
              <a:rPr sz="2000" i="1" spc="-5" dirty="0">
                <a:solidFill>
                  <a:srgbClr val="FF6600"/>
                </a:solidFill>
                <a:latin typeface="Trebuchet MS"/>
                <a:cs typeface="Trebuchet MS"/>
              </a:rPr>
              <a:t>dan </a:t>
            </a:r>
            <a:r>
              <a:rPr sz="2000" i="1" dirty="0">
                <a:solidFill>
                  <a:srgbClr val="FF6600"/>
                </a:solidFill>
                <a:latin typeface="Trebuchet MS"/>
                <a:cs typeface="Trebuchet MS"/>
              </a:rPr>
              <a:t>tentu  </a:t>
            </a:r>
            <a:r>
              <a:rPr sz="2000" i="1" spc="-5" dirty="0">
                <a:solidFill>
                  <a:srgbClr val="FF6600"/>
                </a:solidFill>
                <a:latin typeface="Trebuchet MS"/>
                <a:cs typeface="Trebuchet MS"/>
              </a:rPr>
              <a:t>biaya yang tidak </a:t>
            </a:r>
            <a:r>
              <a:rPr sz="2000" i="1" dirty="0">
                <a:solidFill>
                  <a:srgbClr val="FF6600"/>
                </a:solidFill>
                <a:latin typeface="Trebuchet MS"/>
                <a:cs typeface="Trebuchet MS"/>
              </a:rPr>
              <a:t>sedikit sehingga </a:t>
            </a:r>
            <a:r>
              <a:rPr sz="2000" b="1" i="1" spc="-5" dirty="0">
                <a:solidFill>
                  <a:srgbClr val="FF0000"/>
                </a:solidFill>
                <a:latin typeface="Trebuchet MS"/>
                <a:cs typeface="Trebuchet MS"/>
              </a:rPr>
              <a:t>mengabaikannya</a:t>
            </a:r>
            <a:r>
              <a:rPr sz="2000" b="1" i="1" spc="-13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rebuchet MS"/>
                <a:cs typeface="Trebuchet MS"/>
              </a:rPr>
              <a:t>akan  </a:t>
            </a:r>
            <a:r>
              <a:rPr sz="2000" b="1" i="1" spc="-5" dirty="0">
                <a:solidFill>
                  <a:srgbClr val="FF0000"/>
                </a:solidFill>
                <a:latin typeface="Trebuchet MS"/>
                <a:cs typeface="Trebuchet MS"/>
              </a:rPr>
              <a:t>berarti</a:t>
            </a:r>
            <a:r>
              <a:rPr sz="2000" b="1" i="1" spc="-4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rebuchet MS"/>
                <a:cs typeface="Trebuchet MS"/>
              </a:rPr>
              <a:t>sia-sia</a:t>
            </a:r>
            <a:r>
              <a:rPr sz="2000" i="1" dirty="0">
                <a:latin typeface="Trebuchet MS"/>
                <a:cs typeface="Trebuchet MS"/>
              </a:rPr>
              <a:t>.</a:t>
            </a:r>
            <a:endParaRPr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700" dirty="0">
              <a:latin typeface="Times New Roman"/>
              <a:cs typeface="Times New Roman"/>
            </a:endParaRPr>
          </a:p>
          <a:p>
            <a:pPr marL="287020" marR="5080" indent="-274320">
              <a:lnSpc>
                <a:spcPts val="1920"/>
              </a:lnSpc>
              <a:buClr>
                <a:srgbClr val="B03E9A"/>
              </a:buClr>
              <a:buSzPct val="72500"/>
              <a:buFont typeface="Wingdings 2"/>
              <a:buChar char=""/>
              <a:tabLst>
                <a:tab pos="287020" algn="l"/>
              </a:tabLst>
            </a:pPr>
            <a:r>
              <a:rPr sz="2000" spc="-5" dirty="0">
                <a:latin typeface="Trebuchet MS"/>
                <a:cs typeface="Trebuchet MS"/>
              </a:rPr>
              <a:t>Untuk mudahnya, pekerjaan Investigasi </a:t>
            </a:r>
            <a:r>
              <a:rPr sz="2000" dirty="0">
                <a:latin typeface="Trebuchet MS"/>
                <a:cs typeface="Trebuchet MS"/>
              </a:rPr>
              <a:t>dapat dibagi </a:t>
            </a:r>
            <a:r>
              <a:rPr sz="2000" spc="-5" dirty="0">
                <a:latin typeface="Trebuchet MS"/>
                <a:cs typeface="Trebuchet MS"/>
              </a:rPr>
              <a:t>dalam  </a:t>
            </a:r>
            <a:r>
              <a:rPr sz="2000" dirty="0">
                <a:latin typeface="Trebuchet MS"/>
                <a:cs typeface="Trebuchet MS"/>
              </a:rPr>
              <a:t>3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tahap;</a:t>
            </a:r>
            <a:endParaRPr sz="2000" dirty="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135"/>
              </a:spcBef>
              <a:buClr>
                <a:srgbClr val="B03E9A"/>
              </a:buClr>
              <a:buSzPct val="72500"/>
              <a:buAutoNum type="arabicPeriod"/>
              <a:tabLst>
                <a:tab pos="469900" algn="l"/>
                <a:tab pos="470534" algn="l"/>
              </a:tabLst>
            </a:pPr>
            <a:r>
              <a:rPr sz="2000" spc="-15" dirty="0">
                <a:latin typeface="Trebuchet MS"/>
                <a:cs typeface="Trebuchet MS"/>
              </a:rPr>
              <a:t>Persiapan</a:t>
            </a:r>
            <a:endParaRPr sz="2000" dirty="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125"/>
              </a:spcBef>
              <a:buClr>
                <a:srgbClr val="B03E9A"/>
              </a:buClr>
              <a:buSzPct val="72500"/>
              <a:buAutoNum type="arabicPeriod"/>
              <a:tabLst>
                <a:tab pos="469900" algn="l"/>
                <a:tab pos="470534" algn="l"/>
              </a:tabLst>
            </a:pPr>
            <a:r>
              <a:rPr sz="2000" spc="-55" dirty="0">
                <a:latin typeface="Trebuchet MS"/>
                <a:cs typeface="Trebuchet MS"/>
              </a:rPr>
              <a:t>Turun </a:t>
            </a:r>
            <a:r>
              <a:rPr sz="2000" spc="-5" dirty="0">
                <a:latin typeface="Trebuchet MS"/>
                <a:cs typeface="Trebuchet MS"/>
              </a:rPr>
              <a:t>kelapangan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i="1" spc="-5" dirty="0">
                <a:latin typeface="Trebuchet MS"/>
                <a:cs typeface="Trebuchet MS"/>
              </a:rPr>
              <a:t>dan</a:t>
            </a:r>
            <a:endParaRPr sz="2000" dirty="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Clr>
                <a:srgbClr val="B03E9A"/>
              </a:buClr>
              <a:buSzPct val="72500"/>
              <a:buAutoNum type="arabicPeriod"/>
              <a:tabLst>
                <a:tab pos="469900" algn="l"/>
                <a:tab pos="470534" algn="l"/>
              </a:tabLst>
            </a:pPr>
            <a:r>
              <a:rPr sz="2000" spc="-15" dirty="0">
                <a:latin typeface="Trebuchet MS"/>
                <a:cs typeface="Trebuchet MS"/>
              </a:rPr>
              <a:t>Pembuatan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laporan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535940" y="1632331"/>
            <a:ext cx="6392545" cy="46139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729615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20" dirty="0">
                <a:latin typeface="Trebuchet MS"/>
                <a:cs typeface="Trebuchet MS"/>
              </a:rPr>
              <a:t>Kisah </a:t>
            </a:r>
            <a:r>
              <a:rPr sz="2600" dirty="0">
                <a:latin typeface="Trebuchet MS"/>
                <a:cs typeface="Trebuchet MS"/>
              </a:rPr>
              <a:t>All </a:t>
            </a:r>
            <a:r>
              <a:rPr sz="2600" spc="-15" dirty="0">
                <a:latin typeface="Trebuchet MS"/>
                <a:cs typeface="Trebuchet MS"/>
              </a:rPr>
              <a:t>President </a:t>
            </a:r>
            <a:r>
              <a:rPr sz="2600" spc="-5" dirty="0">
                <a:latin typeface="Trebuchet MS"/>
                <a:cs typeface="Trebuchet MS"/>
              </a:rPr>
              <a:t>Men berawal</a:t>
            </a:r>
            <a:r>
              <a:rPr sz="2600" spc="-19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dari  pencurian yang di ketemukan ada  penyadapan di </a:t>
            </a:r>
            <a:r>
              <a:rPr sz="2600" dirty="0">
                <a:latin typeface="Trebuchet MS"/>
                <a:cs typeface="Trebuchet MS"/>
              </a:rPr>
              <a:t>sana</a:t>
            </a:r>
            <a:r>
              <a:rPr sz="2600" spc="-4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...</a:t>
            </a:r>
            <a:endParaRPr sz="2600">
              <a:latin typeface="Trebuchet MS"/>
              <a:cs typeface="Trebuchet MS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Capote mencoba menggali alasan kenapa  </a:t>
            </a:r>
            <a:r>
              <a:rPr sz="2600" dirty="0">
                <a:latin typeface="Trebuchet MS"/>
                <a:cs typeface="Trebuchet MS"/>
              </a:rPr>
              <a:t>sekeluarga </a:t>
            </a:r>
            <a:r>
              <a:rPr sz="2600" spc="-5" dirty="0">
                <a:latin typeface="Trebuchet MS"/>
                <a:cs typeface="Trebuchet MS"/>
              </a:rPr>
              <a:t>petani di </a:t>
            </a:r>
            <a:r>
              <a:rPr sz="2600" dirty="0">
                <a:latin typeface="Trebuchet MS"/>
                <a:cs typeface="Trebuchet MS"/>
              </a:rPr>
              <a:t>sebuah </a:t>
            </a:r>
            <a:r>
              <a:rPr sz="2600" spc="-5" dirty="0">
                <a:latin typeface="Trebuchet MS"/>
                <a:cs typeface="Trebuchet MS"/>
              </a:rPr>
              <a:t>peternakan  </a:t>
            </a:r>
            <a:r>
              <a:rPr sz="2600" dirty="0">
                <a:latin typeface="Trebuchet MS"/>
                <a:cs typeface="Trebuchet MS"/>
              </a:rPr>
              <a:t>dibunuh </a:t>
            </a:r>
            <a:r>
              <a:rPr sz="2600" spc="-5" dirty="0">
                <a:latin typeface="Trebuchet MS"/>
                <a:cs typeface="Trebuchet MS"/>
              </a:rPr>
              <a:t>dengan keji</a:t>
            </a:r>
            <a:r>
              <a:rPr sz="2600" spc="-4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...</a:t>
            </a:r>
            <a:endParaRPr sz="26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Spotlight</a:t>
            </a:r>
            <a:endParaRPr sz="2600">
              <a:latin typeface="Trebuchet MS"/>
              <a:cs typeface="Trebuchet MS"/>
            </a:endParaRPr>
          </a:p>
          <a:p>
            <a:pPr marL="287020" marR="3759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Di </a:t>
            </a:r>
            <a:r>
              <a:rPr sz="2600" spc="-5" dirty="0">
                <a:latin typeface="Trebuchet MS"/>
                <a:cs typeface="Trebuchet MS"/>
              </a:rPr>
              <a:t>indonesia </a:t>
            </a:r>
            <a:r>
              <a:rPr sz="2600" dirty="0">
                <a:latin typeface="Trebuchet MS"/>
                <a:cs typeface="Trebuchet MS"/>
              </a:rPr>
              <a:t>ada </a:t>
            </a:r>
            <a:r>
              <a:rPr sz="2600" spc="-5" dirty="0">
                <a:latin typeface="Trebuchet MS"/>
                <a:cs typeface="Trebuchet MS"/>
              </a:rPr>
              <a:t>kasus pencabulan di  pesantren oleh kyai... </a:t>
            </a:r>
            <a:r>
              <a:rPr sz="2600" dirty="0">
                <a:latin typeface="Trebuchet MS"/>
                <a:cs typeface="Trebuchet MS"/>
              </a:rPr>
              <a:t>Ada </a:t>
            </a:r>
            <a:r>
              <a:rPr sz="2600" spc="-5" dirty="0">
                <a:latin typeface="Trebuchet MS"/>
                <a:cs typeface="Trebuchet MS"/>
              </a:rPr>
              <a:t>yang</a:t>
            </a:r>
            <a:r>
              <a:rPr sz="2600" spc="-19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berani  investigasi </a:t>
            </a:r>
            <a:r>
              <a:rPr sz="2600" dirty="0">
                <a:latin typeface="Trebuchet MS"/>
                <a:cs typeface="Trebuchet MS"/>
              </a:rPr>
              <a:t>? Masuk </a:t>
            </a:r>
            <a:r>
              <a:rPr sz="2600" spc="-5" dirty="0">
                <a:latin typeface="Trebuchet MS"/>
                <a:cs typeface="Trebuchet MS"/>
              </a:rPr>
              <a:t>ke pesantren dan  membuka </a:t>
            </a:r>
            <a:r>
              <a:rPr sz="2600" dirty="0">
                <a:latin typeface="Trebuchet MS"/>
                <a:cs typeface="Trebuchet MS"/>
              </a:rPr>
              <a:t>semuanya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5940" y="457200"/>
            <a:ext cx="41312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400" b="1" dirty="0" smtClean="0"/>
              <a:t>MEMILIH TOPIK</a:t>
            </a:r>
            <a:endParaRPr lang="id-ID" sz="4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 txBox="1"/>
          <p:nvPr/>
        </p:nvSpPr>
        <p:spPr>
          <a:xfrm>
            <a:off x="535940" y="1556740"/>
            <a:ext cx="5349240" cy="333311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b="1" spc="-60" dirty="0">
                <a:latin typeface="Trebuchet MS"/>
                <a:cs typeface="Trebuchet MS"/>
              </a:rPr>
              <a:t>Your </a:t>
            </a:r>
            <a:r>
              <a:rPr sz="2600" b="1" dirty="0">
                <a:latin typeface="Trebuchet MS"/>
                <a:cs typeface="Trebuchet MS"/>
              </a:rPr>
              <a:t>own</a:t>
            </a:r>
            <a:r>
              <a:rPr sz="2600" b="1" spc="55" dirty="0">
                <a:latin typeface="Trebuchet MS"/>
                <a:cs typeface="Trebuchet MS"/>
              </a:rPr>
              <a:t> </a:t>
            </a:r>
            <a:r>
              <a:rPr sz="2600" b="1" dirty="0">
                <a:latin typeface="Trebuchet MS"/>
                <a:cs typeface="Trebuchet MS"/>
              </a:rPr>
              <a:t>experience</a:t>
            </a:r>
            <a:endParaRPr sz="26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b="1" dirty="0">
                <a:latin typeface="Trebuchet MS"/>
                <a:cs typeface="Trebuchet MS"/>
              </a:rPr>
              <a:t>Experience of friends and</a:t>
            </a:r>
            <a:r>
              <a:rPr sz="2600" b="1" spc="-60" dirty="0">
                <a:latin typeface="Trebuchet MS"/>
                <a:cs typeface="Trebuchet MS"/>
              </a:rPr>
              <a:t> </a:t>
            </a:r>
            <a:r>
              <a:rPr sz="2600" b="1" dirty="0">
                <a:latin typeface="Trebuchet MS"/>
                <a:cs typeface="Trebuchet MS"/>
              </a:rPr>
              <a:t>family</a:t>
            </a:r>
            <a:endParaRPr sz="26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b="1" dirty="0">
                <a:latin typeface="Trebuchet MS"/>
                <a:cs typeface="Trebuchet MS"/>
              </a:rPr>
              <a:t>Roadside</a:t>
            </a:r>
            <a:r>
              <a:rPr sz="2600" b="1" spc="-5" dirty="0">
                <a:latin typeface="Trebuchet MS"/>
                <a:cs typeface="Trebuchet MS"/>
              </a:rPr>
              <a:t> </a:t>
            </a:r>
            <a:r>
              <a:rPr sz="2600" b="1" spc="-20" dirty="0">
                <a:latin typeface="Trebuchet MS"/>
                <a:cs typeface="Trebuchet MS"/>
              </a:rPr>
              <a:t>radio</a:t>
            </a:r>
            <a:endParaRPr sz="26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b="1" dirty="0">
                <a:latin typeface="Trebuchet MS"/>
                <a:cs typeface="Trebuchet MS"/>
              </a:rPr>
              <a:t>Local</a:t>
            </a:r>
            <a:r>
              <a:rPr sz="2600" b="1" spc="-25" dirty="0">
                <a:latin typeface="Trebuchet MS"/>
                <a:cs typeface="Trebuchet MS"/>
              </a:rPr>
              <a:t> </a:t>
            </a:r>
            <a:r>
              <a:rPr sz="2600" b="1" spc="-5" dirty="0">
                <a:latin typeface="Trebuchet MS"/>
                <a:cs typeface="Trebuchet MS"/>
              </a:rPr>
              <a:t>newspapers</a:t>
            </a:r>
            <a:endParaRPr sz="26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b="1" spc="-15" dirty="0">
                <a:latin typeface="Trebuchet MS"/>
                <a:cs typeface="Trebuchet MS"/>
              </a:rPr>
              <a:t>Following </a:t>
            </a:r>
            <a:r>
              <a:rPr sz="2600" b="1" dirty="0">
                <a:latin typeface="Trebuchet MS"/>
                <a:cs typeface="Trebuchet MS"/>
              </a:rPr>
              <a:t>unpublished</a:t>
            </a:r>
            <a:r>
              <a:rPr sz="2600" b="1" spc="-45" dirty="0">
                <a:latin typeface="Trebuchet MS"/>
                <a:cs typeface="Trebuchet MS"/>
              </a:rPr>
              <a:t> </a:t>
            </a:r>
            <a:r>
              <a:rPr sz="2600" b="1" dirty="0">
                <a:latin typeface="Trebuchet MS"/>
                <a:cs typeface="Trebuchet MS"/>
              </a:rPr>
              <a:t>stories</a:t>
            </a:r>
            <a:endParaRPr sz="26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b="1" dirty="0">
                <a:latin typeface="Trebuchet MS"/>
                <a:cs typeface="Trebuchet MS"/>
              </a:rPr>
              <a:t>Reading and </a:t>
            </a:r>
            <a:r>
              <a:rPr sz="2600" b="1" spc="-5" dirty="0">
                <a:latin typeface="Trebuchet MS"/>
                <a:cs typeface="Trebuchet MS"/>
              </a:rPr>
              <a:t>surfing the</a:t>
            </a:r>
            <a:r>
              <a:rPr sz="2600" b="1" spc="-30" dirty="0">
                <a:latin typeface="Trebuchet MS"/>
                <a:cs typeface="Trebuchet MS"/>
              </a:rPr>
              <a:t> </a:t>
            </a:r>
            <a:r>
              <a:rPr sz="2600" b="1" dirty="0">
                <a:latin typeface="Trebuchet MS"/>
                <a:cs typeface="Trebuchet MS"/>
              </a:rPr>
              <a:t>web</a:t>
            </a:r>
            <a:endParaRPr sz="26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b="1" dirty="0">
                <a:latin typeface="Trebuchet MS"/>
                <a:cs typeface="Trebuchet MS"/>
              </a:rPr>
              <a:t>Checking public</a:t>
            </a:r>
            <a:r>
              <a:rPr sz="2600" b="1" spc="-55" dirty="0">
                <a:latin typeface="Trebuchet MS"/>
                <a:cs typeface="Trebuchet MS"/>
              </a:rPr>
              <a:t> </a:t>
            </a:r>
            <a:r>
              <a:rPr sz="2600" b="1" spc="-5" dirty="0">
                <a:latin typeface="Trebuchet MS"/>
                <a:cs typeface="Trebuchet MS"/>
              </a:rPr>
              <a:t>information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5940" y="533400"/>
            <a:ext cx="66768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400" b="1" dirty="0" smtClean="0"/>
              <a:t>SUMBER INSPIRASI TOPIK</a:t>
            </a:r>
            <a:endParaRPr lang="id-ID" sz="4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 txBox="1"/>
          <p:nvPr/>
        </p:nvSpPr>
        <p:spPr>
          <a:xfrm>
            <a:off x="535940" y="1632331"/>
            <a:ext cx="7038975" cy="4345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19431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Apabila </a:t>
            </a:r>
            <a:r>
              <a:rPr sz="2600" spc="-5" dirty="0">
                <a:latin typeface="Trebuchet MS"/>
                <a:cs typeface="Trebuchet MS"/>
              </a:rPr>
              <a:t>kasus/permasalahan terungkap efek</a:t>
            </a:r>
            <a:r>
              <a:rPr sz="2600" spc="-5" dirty="0">
                <a:solidFill>
                  <a:srgbClr val="B14D1D"/>
                </a:solidFill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 apa yang ditimbulkan</a:t>
            </a:r>
            <a:r>
              <a:rPr sz="2600" spc="-35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?</a:t>
            </a:r>
          </a:p>
          <a:p>
            <a:pPr marL="287020" marR="890905" indent="-274320" algn="just">
              <a:lnSpc>
                <a:spcPct val="100000"/>
              </a:lnSpc>
              <a:spcBef>
                <a:spcPts val="59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20" dirty="0">
                <a:latin typeface="Trebuchet MS"/>
                <a:cs typeface="Trebuchet MS"/>
              </a:rPr>
              <a:t>Pastikan </a:t>
            </a:r>
            <a:r>
              <a:rPr sz="2600" spc="-5" dirty="0">
                <a:latin typeface="Trebuchet MS"/>
                <a:cs typeface="Trebuchet MS"/>
              </a:rPr>
              <a:t>topik itu berhubungan dengan  pelanggaran </a:t>
            </a:r>
            <a:r>
              <a:rPr sz="2600" dirty="0">
                <a:latin typeface="Trebuchet MS"/>
                <a:cs typeface="Trebuchet MS"/>
              </a:rPr>
              <a:t>hukum ? </a:t>
            </a:r>
            <a:r>
              <a:rPr sz="2600" spc="-5" dirty="0">
                <a:latin typeface="Trebuchet MS"/>
                <a:cs typeface="Trebuchet MS"/>
              </a:rPr>
              <a:t>Norma </a:t>
            </a:r>
            <a:r>
              <a:rPr sz="2600" dirty="0">
                <a:latin typeface="Trebuchet MS"/>
                <a:cs typeface="Trebuchet MS"/>
              </a:rPr>
              <a:t>? </a:t>
            </a:r>
            <a:r>
              <a:rPr sz="2600" spc="-5" dirty="0">
                <a:latin typeface="Trebuchet MS"/>
                <a:cs typeface="Trebuchet MS"/>
              </a:rPr>
              <a:t>Seberapa  parah</a:t>
            </a:r>
            <a:endParaRPr sz="2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B03E9A"/>
              </a:buClr>
              <a:buFont typeface="Wingdings 2"/>
              <a:buChar char=""/>
            </a:pPr>
            <a:endParaRPr sz="3750" dirty="0">
              <a:latin typeface="Times New Roman"/>
              <a:cs typeface="Times New Roman"/>
            </a:endParaRPr>
          </a:p>
          <a:p>
            <a:pPr marL="287020" marR="5080" indent="-274320">
              <a:lnSpc>
                <a:spcPct val="100000"/>
              </a:lnSpc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Bagaimana </a:t>
            </a:r>
            <a:r>
              <a:rPr sz="2600" spc="-5" dirty="0">
                <a:latin typeface="Trebuchet MS"/>
                <a:cs typeface="Trebuchet MS"/>
              </a:rPr>
              <a:t>mendapatkan akses </a:t>
            </a:r>
            <a:r>
              <a:rPr sz="2600" dirty="0">
                <a:latin typeface="Trebuchet MS"/>
                <a:cs typeface="Trebuchet MS"/>
              </a:rPr>
              <a:t>informasi </a:t>
            </a:r>
            <a:r>
              <a:rPr sz="2600" spc="-5" dirty="0">
                <a:latin typeface="Trebuchet MS"/>
                <a:cs typeface="Trebuchet MS"/>
              </a:rPr>
              <a:t>dari  dokumen tersebut </a:t>
            </a:r>
            <a:r>
              <a:rPr sz="2600" dirty="0">
                <a:latin typeface="Trebuchet MS"/>
                <a:cs typeface="Trebuchet MS"/>
              </a:rPr>
              <a:t>? Sulit </a:t>
            </a:r>
            <a:r>
              <a:rPr sz="2600" spc="-5" dirty="0">
                <a:latin typeface="Trebuchet MS"/>
                <a:cs typeface="Trebuchet MS"/>
              </a:rPr>
              <a:t>atau tidak</a:t>
            </a:r>
            <a:r>
              <a:rPr sz="2600" spc="-70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?</a:t>
            </a:r>
          </a:p>
          <a:p>
            <a:pPr marL="287020" marR="1212215" indent="-274320">
              <a:lnSpc>
                <a:spcPct val="100000"/>
              </a:lnSpc>
              <a:spcBef>
                <a:spcPts val="6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Berapa lama </a:t>
            </a:r>
            <a:r>
              <a:rPr sz="2600" spc="-5" dirty="0">
                <a:latin typeface="Trebuchet MS"/>
                <a:cs typeface="Trebuchet MS"/>
              </a:rPr>
              <a:t>kemungkinan investigasi  berlangsung</a:t>
            </a:r>
            <a:r>
              <a:rPr sz="2600" spc="-15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35940" y="533400"/>
            <a:ext cx="78598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400" b="1" dirty="0" smtClean="0"/>
              <a:t>INDIKATOR PEMILIHAN TOPIK</a:t>
            </a:r>
            <a:endParaRPr lang="id-ID" sz="4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535940" y="1633854"/>
            <a:ext cx="7035165" cy="4719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494665" indent="-274320">
              <a:lnSpc>
                <a:spcPct val="100000"/>
              </a:lnSpc>
              <a:spcBef>
                <a:spcPts val="100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spc="-5" dirty="0">
                <a:latin typeface="Trebuchet MS"/>
                <a:cs typeface="Trebuchet MS"/>
              </a:rPr>
              <a:t>Hukum tertinggi di Indonesia: </a:t>
            </a:r>
            <a:r>
              <a:rPr sz="2400" spc="-10" dirty="0">
                <a:latin typeface="Trebuchet MS"/>
                <a:cs typeface="Trebuchet MS"/>
              </a:rPr>
              <a:t>Undang-undang  </a:t>
            </a:r>
            <a:r>
              <a:rPr sz="2400" spc="-5" dirty="0">
                <a:latin typeface="Trebuchet MS"/>
                <a:cs typeface="Trebuchet MS"/>
              </a:rPr>
              <a:t>Dasar</a:t>
            </a:r>
            <a:r>
              <a:rPr sz="2400" spc="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1945</a:t>
            </a:r>
            <a:endParaRPr sz="2400">
              <a:latin typeface="Trebuchet MS"/>
              <a:cs typeface="Trebuchet MS"/>
            </a:endParaRPr>
          </a:p>
          <a:p>
            <a:pPr marL="287020" marR="12141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spc="-5" dirty="0">
                <a:latin typeface="Trebuchet MS"/>
                <a:cs typeface="Trebuchet MS"/>
              </a:rPr>
              <a:t>Bagaimana bila ada </a:t>
            </a:r>
            <a:r>
              <a:rPr sz="2400" spc="-10" dirty="0">
                <a:latin typeface="Trebuchet MS"/>
                <a:cs typeface="Trebuchet MS"/>
              </a:rPr>
              <a:t>undang-undang </a:t>
            </a:r>
            <a:r>
              <a:rPr sz="2400" spc="-5" dirty="0">
                <a:latin typeface="Trebuchet MS"/>
                <a:cs typeface="Trebuchet MS"/>
              </a:rPr>
              <a:t>atau  peraturan daerah yang</a:t>
            </a:r>
            <a:r>
              <a:rPr sz="2400" spc="40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bertentangan?</a:t>
            </a:r>
            <a:endParaRPr sz="2400">
              <a:latin typeface="Trebuchet MS"/>
              <a:cs typeface="Trebuchet MS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spc="-5" dirty="0">
                <a:latin typeface="Trebuchet MS"/>
                <a:cs typeface="Trebuchet MS"/>
              </a:rPr>
              <a:t>Bagaimana bila peraturan </a:t>
            </a:r>
            <a:r>
              <a:rPr sz="2400" spc="-10" dirty="0">
                <a:latin typeface="Trebuchet MS"/>
                <a:cs typeface="Trebuchet MS"/>
              </a:rPr>
              <a:t>pemerintah, </a:t>
            </a:r>
            <a:r>
              <a:rPr sz="2400" spc="-5" dirty="0">
                <a:latin typeface="Trebuchet MS"/>
                <a:cs typeface="Trebuchet MS"/>
              </a:rPr>
              <a:t>peraturan  menteri, peraturan </a:t>
            </a:r>
            <a:r>
              <a:rPr sz="2400" spc="-45" dirty="0">
                <a:latin typeface="Trebuchet MS"/>
                <a:cs typeface="Trebuchet MS"/>
              </a:rPr>
              <a:t>gubernur, </a:t>
            </a:r>
            <a:r>
              <a:rPr sz="2400" spc="-5" dirty="0">
                <a:latin typeface="Trebuchet MS"/>
                <a:cs typeface="Trebuchet MS"/>
              </a:rPr>
              <a:t>peraturan  walikota, peraturan </a:t>
            </a:r>
            <a:r>
              <a:rPr sz="2400" spc="-10" dirty="0">
                <a:latin typeface="Trebuchet MS"/>
                <a:cs typeface="Trebuchet MS"/>
              </a:rPr>
              <a:t>bupati </a:t>
            </a:r>
            <a:r>
              <a:rPr sz="2400" spc="-5" dirty="0">
                <a:latin typeface="Trebuchet MS"/>
                <a:cs typeface="Trebuchet MS"/>
              </a:rPr>
              <a:t>yang</a:t>
            </a:r>
            <a:r>
              <a:rPr sz="2400" spc="90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bertentangan?</a:t>
            </a:r>
            <a:endParaRPr sz="2400">
              <a:latin typeface="Trebuchet MS"/>
              <a:cs typeface="Trebuchet MS"/>
            </a:endParaRPr>
          </a:p>
          <a:p>
            <a:pPr marL="287020" marR="480695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spc="-5" dirty="0">
                <a:latin typeface="Trebuchet MS"/>
                <a:cs typeface="Trebuchet MS"/>
              </a:rPr>
              <a:t>Ranah: </a:t>
            </a:r>
            <a:r>
              <a:rPr sz="2400" spc="-10" dirty="0">
                <a:latin typeface="Trebuchet MS"/>
                <a:cs typeface="Trebuchet MS"/>
              </a:rPr>
              <a:t>pidana, perdata, </a:t>
            </a:r>
            <a:r>
              <a:rPr sz="2400" spc="-5" dirty="0">
                <a:latin typeface="Trebuchet MS"/>
                <a:cs typeface="Trebuchet MS"/>
              </a:rPr>
              <a:t>pajak, perburuhan,  korupsi, lingkungan </a:t>
            </a:r>
            <a:r>
              <a:rPr sz="2400" spc="-10" dirty="0">
                <a:latin typeface="Trebuchet MS"/>
                <a:cs typeface="Trebuchet MS"/>
              </a:rPr>
              <a:t>hidup, </a:t>
            </a:r>
            <a:r>
              <a:rPr sz="2400" spc="-5" dirty="0">
                <a:latin typeface="Trebuchet MS"/>
                <a:cs typeface="Trebuchet MS"/>
              </a:rPr>
              <a:t>hak asasi manusia,  perkawinan</a:t>
            </a:r>
            <a:r>
              <a:rPr sz="2400" spc="2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dst</a:t>
            </a:r>
            <a:endParaRPr sz="2400">
              <a:latin typeface="Trebuchet MS"/>
              <a:cs typeface="Trebuchet MS"/>
            </a:endParaRPr>
          </a:p>
          <a:p>
            <a:pPr marL="287020" marR="807085" indent="-274320">
              <a:lnSpc>
                <a:spcPct val="100000"/>
              </a:lnSpc>
              <a:spcBef>
                <a:spcPts val="605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spc="-5" dirty="0">
                <a:latin typeface="Trebuchet MS"/>
                <a:cs typeface="Trebuchet MS"/>
              </a:rPr>
              <a:t>Berbagai konvensi internasional yang </a:t>
            </a:r>
            <a:r>
              <a:rPr sz="2400" dirty="0">
                <a:latin typeface="Trebuchet MS"/>
                <a:cs typeface="Trebuchet MS"/>
              </a:rPr>
              <a:t>sudah  </a:t>
            </a:r>
            <a:r>
              <a:rPr sz="2400" spc="-5" dirty="0">
                <a:latin typeface="Trebuchet MS"/>
                <a:cs typeface="Trebuchet MS"/>
              </a:rPr>
              <a:t>diratifikasi</a:t>
            </a:r>
            <a:r>
              <a:rPr sz="2400" spc="2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Indonesia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23430" y="609600"/>
            <a:ext cx="78422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400" b="1" dirty="0" smtClean="0"/>
              <a:t>MEMPERTIMBANGKAN TOPIK</a:t>
            </a:r>
            <a:endParaRPr lang="id-ID" sz="4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bject 69"/>
          <p:cNvSpPr txBox="1"/>
          <p:nvPr/>
        </p:nvSpPr>
        <p:spPr>
          <a:xfrm>
            <a:off x="535940" y="1599641"/>
            <a:ext cx="6931659" cy="47434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ts val="2515"/>
              </a:lnSpc>
              <a:spcBef>
                <a:spcPts val="95"/>
              </a:spcBef>
              <a:buClr>
                <a:srgbClr val="B03E9A"/>
              </a:buClr>
              <a:buSzPct val="72727"/>
              <a:buFont typeface="Wingdings 2"/>
              <a:buChar char=""/>
              <a:tabLst>
                <a:tab pos="287020" algn="l"/>
              </a:tabLst>
            </a:pPr>
            <a:r>
              <a:rPr sz="2200" spc="-5" dirty="0">
                <a:latin typeface="Trebuchet MS"/>
                <a:cs typeface="Trebuchet MS"/>
              </a:rPr>
              <a:t>Convention </a:t>
            </a:r>
            <a:r>
              <a:rPr sz="2200" spc="-10" dirty="0">
                <a:latin typeface="Trebuchet MS"/>
                <a:cs typeface="Trebuchet MS"/>
              </a:rPr>
              <a:t>on </a:t>
            </a:r>
            <a:r>
              <a:rPr sz="2200" spc="-5" dirty="0">
                <a:latin typeface="Trebuchet MS"/>
                <a:cs typeface="Trebuchet MS"/>
              </a:rPr>
              <a:t>the Elimination of all forms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of</a:t>
            </a:r>
            <a:endParaRPr sz="2200">
              <a:latin typeface="Trebuchet MS"/>
              <a:cs typeface="Trebuchet MS"/>
            </a:endParaRPr>
          </a:p>
          <a:p>
            <a:pPr marL="286385">
              <a:lnSpc>
                <a:spcPts val="2515"/>
              </a:lnSpc>
            </a:pPr>
            <a:r>
              <a:rPr sz="2200" spc="-10" dirty="0">
                <a:latin typeface="Trebuchet MS"/>
                <a:cs typeface="Trebuchet MS"/>
              </a:rPr>
              <a:t>Discrimination </a:t>
            </a:r>
            <a:r>
              <a:rPr sz="2200" spc="-5" dirty="0">
                <a:latin typeface="Trebuchet MS"/>
                <a:cs typeface="Trebuchet MS"/>
              </a:rPr>
              <a:t>Against </a:t>
            </a:r>
            <a:r>
              <a:rPr sz="2200" spc="-25" dirty="0">
                <a:latin typeface="Trebuchet MS"/>
                <a:cs typeface="Trebuchet MS"/>
              </a:rPr>
              <a:t>Women </a:t>
            </a:r>
            <a:r>
              <a:rPr sz="2200" spc="-35" dirty="0">
                <a:latin typeface="Trebuchet MS"/>
                <a:cs typeface="Trebuchet MS"/>
              </a:rPr>
              <a:t>(CEDAW)</a:t>
            </a:r>
            <a:r>
              <a:rPr sz="2200" spc="-65" dirty="0">
                <a:latin typeface="Trebuchet MS"/>
                <a:cs typeface="Trebuchet MS"/>
              </a:rPr>
              <a:t> </a:t>
            </a:r>
            <a:r>
              <a:rPr sz="2200" b="1" spc="-10" dirty="0">
                <a:latin typeface="Trebuchet MS"/>
                <a:cs typeface="Trebuchet MS"/>
              </a:rPr>
              <a:t>1980</a:t>
            </a:r>
            <a:endParaRPr sz="2200">
              <a:latin typeface="Trebuchet MS"/>
              <a:cs typeface="Trebuchet MS"/>
            </a:endParaRPr>
          </a:p>
          <a:p>
            <a:pPr marL="287020" marR="5080" indent="-274320">
              <a:lnSpc>
                <a:spcPts val="2380"/>
              </a:lnSpc>
              <a:spcBef>
                <a:spcPts val="635"/>
              </a:spcBef>
              <a:buClr>
                <a:srgbClr val="B03E9A"/>
              </a:buClr>
              <a:buSzPct val="72727"/>
              <a:buFont typeface="Wingdings 2"/>
              <a:buChar char=""/>
              <a:tabLst>
                <a:tab pos="287020" algn="l"/>
              </a:tabLst>
            </a:pPr>
            <a:r>
              <a:rPr sz="2200" spc="-10" dirty="0">
                <a:latin typeface="Trebuchet MS"/>
                <a:cs typeface="Trebuchet MS"/>
              </a:rPr>
              <a:t>Convention </a:t>
            </a:r>
            <a:r>
              <a:rPr sz="2200" spc="-5" dirty="0">
                <a:latin typeface="Trebuchet MS"/>
                <a:cs typeface="Trebuchet MS"/>
              </a:rPr>
              <a:t>Against </a:t>
            </a:r>
            <a:r>
              <a:rPr sz="2200" spc="-45" dirty="0">
                <a:latin typeface="Trebuchet MS"/>
                <a:cs typeface="Trebuchet MS"/>
              </a:rPr>
              <a:t>Torture </a:t>
            </a:r>
            <a:r>
              <a:rPr sz="2200" spc="-10" dirty="0">
                <a:latin typeface="Trebuchet MS"/>
                <a:cs typeface="Trebuchet MS"/>
              </a:rPr>
              <a:t>and </a:t>
            </a:r>
            <a:r>
              <a:rPr sz="2200" spc="-5" dirty="0">
                <a:latin typeface="Trebuchet MS"/>
                <a:cs typeface="Trebuchet MS"/>
              </a:rPr>
              <a:t>other </a:t>
            </a:r>
            <a:r>
              <a:rPr sz="2200" spc="-10" dirty="0">
                <a:latin typeface="Trebuchet MS"/>
                <a:cs typeface="Trebuchet MS"/>
              </a:rPr>
              <a:t>cruel, inhuman  </a:t>
            </a:r>
            <a:r>
              <a:rPr sz="2200" spc="-5" dirty="0">
                <a:latin typeface="Trebuchet MS"/>
                <a:cs typeface="Trebuchet MS"/>
              </a:rPr>
              <a:t>or </a:t>
            </a:r>
            <a:r>
              <a:rPr sz="2200" spc="-10" dirty="0">
                <a:latin typeface="Trebuchet MS"/>
                <a:cs typeface="Trebuchet MS"/>
              </a:rPr>
              <a:t>degrading treatment </a:t>
            </a:r>
            <a:r>
              <a:rPr sz="2200" spc="-5" dirty="0">
                <a:latin typeface="Trebuchet MS"/>
                <a:cs typeface="Trebuchet MS"/>
              </a:rPr>
              <a:t>or </a:t>
            </a:r>
            <a:r>
              <a:rPr sz="2200" spc="-10" dirty="0">
                <a:latin typeface="Trebuchet MS"/>
                <a:cs typeface="Trebuchet MS"/>
              </a:rPr>
              <a:t>punishment </a:t>
            </a:r>
            <a:r>
              <a:rPr sz="2200" spc="-50" dirty="0">
                <a:latin typeface="Trebuchet MS"/>
                <a:cs typeface="Trebuchet MS"/>
              </a:rPr>
              <a:t>(CAT)</a:t>
            </a:r>
            <a:r>
              <a:rPr sz="2200" spc="70" dirty="0">
                <a:latin typeface="Trebuchet MS"/>
                <a:cs typeface="Trebuchet MS"/>
              </a:rPr>
              <a:t> </a:t>
            </a:r>
            <a:r>
              <a:rPr sz="2200" b="1" spc="-10" dirty="0">
                <a:latin typeface="Trebuchet MS"/>
                <a:cs typeface="Trebuchet MS"/>
              </a:rPr>
              <a:t>1985</a:t>
            </a:r>
            <a:endParaRPr sz="22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295"/>
              </a:spcBef>
              <a:buClr>
                <a:srgbClr val="B03E9A"/>
              </a:buClr>
              <a:buSzPct val="72727"/>
              <a:buFont typeface="Wingdings 2"/>
              <a:buChar char=""/>
              <a:tabLst>
                <a:tab pos="287020" algn="l"/>
              </a:tabLst>
            </a:pPr>
            <a:r>
              <a:rPr sz="2200" spc="-10" dirty="0">
                <a:latin typeface="Trebuchet MS"/>
                <a:cs typeface="Trebuchet MS"/>
              </a:rPr>
              <a:t>Convention on </a:t>
            </a:r>
            <a:r>
              <a:rPr sz="2200" spc="-5" dirty="0">
                <a:latin typeface="Trebuchet MS"/>
                <a:cs typeface="Trebuchet MS"/>
              </a:rPr>
              <a:t>the Rights of the </a:t>
            </a:r>
            <a:r>
              <a:rPr sz="2200" spc="-10" dirty="0">
                <a:latin typeface="Trebuchet MS"/>
                <a:cs typeface="Trebuchet MS"/>
              </a:rPr>
              <a:t>Child (CRC)</a:t>
            </a:r>
            <a:r>
              <a:rPr sz="2200" spc="60" dirty="0">
                <a:latin typeface="Trebuchet MS"/>
                <a:cs typeface="Trebuchet MS"/>
              </a:rPr>
              <a:t> </a:t>
            </a:r>
            <a:r>
              <a:rPr sz="2200" b="1" spc="-10" dirty="0">
                <a:latin typeface="Trebuchet MS"/>
                <a:cs typeface="Trebuchet MS"/>
              </a:rPr>
              <a:t>1990</a:t>
            </a:r>
            <a:endParaRPr sz="2200">
              <a:latin typeface="Trebuchet MS"/>
              <a:cs typeface="Trebuchet MS"/>
            </a:endParaRPr>
          </a:p>
          <a:p>
            <a:pPr marL="287020" marR="462915" indent="-274320">
              <a:lnSpc>
                <a:spcPts val="2380"/>
              </a:lnSpc>
              <a:spcBef>
                <a:spcPts val="635"/>
              </a:spcBef>
              <a:buClr>
                <a:srgbClr val="B03E9A"/>
              </a:buClr>
              <a:buSzPct val="72727"/>
              <a:buFont typeface="Wingdings 2"/>
              <a:buChar char=""/>
              <a:tabLst>
                <a:tab pos="287020" algn="l"/>
              </a:tabLst>
            </a:pPr>
            <a:r>
              <a:rPr sz="2200" spc="-10" dirty="0">
                <a:latin typeface="Trebuchet MS"/>
                <a:cs typeface="Trebuchet MS"/>
              </a:rPr>
              <a:t>International </a:t>
            </a:r>
            <a:r>
              <a:rPr sz="2200" spc="-5" dirty="0">
                <a:latin typeface="Trebuchet MS"/>
                <a:cs typeface="Trebuchet MS"/>
              </a:rPr>
              <a:t>Convention </a:t>
            </a:r>
            <a:r>
              <a:rPr sz="2200" spc="-10" dirty="0">
                <a:latin typeface="Trebuchet MS"/>
                <a:cs typeface="Trebuchet MS"/>
              </a:rPr>
              <a:t>of </a:t>
            </a:r>
            <a:r>
              <a:rPr sz="2200" spc="-5" dirty="0">
                <a:latin typeface="Trebuchet MS"/>
                <a:cs typeface="Trebuchet MS"/>
              </a:rPr>
              <a:t>the Elimination of </a:t>
            </a:r>
            <a:r>
              <a:rPr sz="2200" spc="-10" dirty="0">
                <a:latin typeface="Trebuchet MS"/>
                <a:cs typeface="Trebuchet MS"/>
              </a:rPr>
              <a:t>all  </a:t>
            </a:r>
            <a:r>
              <a:rPr sz="2200" spc="-5" dirty="0">
                <a:latin typeface="Trebuchet MS"/>
                <a:cs typeface="Trebuchet MS"/>
              </a:rPr>
              <a:t>forms of </a:t>
            </a:r>
            <a:r>
              <a:rPr sz="2200" spc="-10" dirty="0">
                <a:latin typeface="Trebuchet MS"/>
                <a:cs typeface="Trebuchet MS"/>
              </a:rPr>
              <a:t>Racial Discrimination </a:t>
            </a:r>
            <a:r>
              <a:rPr sz="2200" spc="-5" dirty="0">
                <a:latin typeface="Trebuchet MS"/>
                <a:cs typeface="Trebuchet MS"/>
              </a:rPr>
              <a:t>(ICERD)</a:t>
            </a:r>
            <a:r>
              <a:rPr sz="2200" spc="15" dirty="0">
                <a:latin typeface="Trebuchet MS"/>
                <a:cs typeface="Trebuchet MS"/>
              </a:rPr>
              <a:t> </a:t>
            </a:r>
            <a:r>
              <a:rPr sz="2200" b="1" spc="-10" dirty="0">
                <a:latin typeface="Trebuchet MS"/>
                <a:cs typeface="Trebuchet MS"/>
              </a:rPr>
              <a:t>1999</a:t>
            </a:r>
            <a:endParaRPr sz="2200">
              <a:latin typeface="Trebuchet MS"/>
              <a:cs typeface="Trebuchet MS"/>
            </a:endParaRPr>
          </a:p>
          <a:p>
            <a:pPr marL="287020" marR="151765" indent="-274320">
              <a:lnSpc>
                <a:spcPts val="2380"/>
              </a:lnSpc>
              <a:spcBef>
                <a:spcPts val="590"/>
              </a:spcBef>
              <a:buClr>
                <a:srgbClr val="B03E9A"/>
              </a:buClr>
              <a:buSzPct val="72727"/>
              <a:buFont typeface="Wingdings 2"/>
              <a:buChar char=""/>
              <a:tabLst>
                <a:tab pos="287020" algn="l"/>
              </a:tabLst>
            </a:pPr>
            <a:r>
              <a:rPr sz="2200" spc="-10" dirty="0">
                <a:latin typeface="Trebuchet MS"/>
                <a:cs typeface="Trebuchet MS"/>
              </a:rPr>
              <a:t>International </a:t>
            </a:r>
            <a:r>
              <a:rPr sz="2200" spc="-5" dirty="0">
                <a:latin typeface="Trebuchet MS"/>
                <a:cs typeface="Trebuchet MS"/>
              </a:rPr>
              <a:t>Covenant on </a:t>
            </a:r>
            <a:r>
              <a:rPr sz="2200" spc="-10" dirty="0">
                <a:latin typeface="Trebuchet MS"/>
                <a:cs typeface="Trebuchet MS"/>
              </a:rPr>
              <a:t>the </a:t>
            </a:r>
            <a:r>
              <a:rPr sz="2200" spc="-5" dirty="0">
                <a:latin typeface="Trebuchet MS"/>
                <a:cs typeface="Trebuchet MS"/>
              </a:rPr>
              <a:t>Economic, </a:t>
            </a:r>
            <a:r>
              <a:rPr sz="2200" spc="-10" dirty="0">
                <a:latin typeface="Trebuchet MS"/>
                <a:cs typeface="Trebuchet MS"/>
              </a:rPr>
              <a:t>Social and  Cultural </a:t>
            </a:r>
            <a:r>
              <a:rPr sz="2200" spc="-5" dirty="0">
                <a:latin typeface="Trebuchet MS"/>
                <a:cs typeface="Trebuchet MS"/>
              </a:rPr>
              <a:t>Rights (ICESCR)</a:t>
            </a:r>
            <a:r>
              <a:rPr sz="2200" spc="15" dirty="0">
                <a:latin typeface="Trebuchet MS"/>
                <a:cs typeface="Trebuchet MS"/>
              </a:rPr>
              <a:t> </a:t>
            </a:r>
            <a:r>
              <a:rPr sz="2200" b="1" spc="-10" dirty="0">
                <a:latin typeface="Trebuchet MS"/>
                <a:cs typeface="Trebuchet MS"/>
              </a:rPr>
              <a:t>2006</a:t>
            </a:r>
            <a:endParaRPr sz="2200">
              <a:latin typeface="Trebuchet MS"/>
              <a:cs typeface="Trebuchet MS"/>
            </a:endParaRPr>
          </a:p>
          <a:p>
            <a:pPr marL="287020" indent="-274320">
              <a:lnSpc>
                <a:spcPts val="2510"/>
              </a:lnSpc>
              <a:spcBef>
                <a:spcPts val="295"/>
              </a:spcBef>
              <a:buClr>
                <a:srgbClr val="B03E9A"/>
              </a:buClr>
              <a:buSzPct val="72727"/>
              <a:buFont typeface="Wingdings 2"/>
              <a:buChar char=""/>
              <a:tabLst>
                <a:tab pos="287020" algn="l"/>
              </a:tabLst>
            </a:pPr>
            <a:r>
              <a:rPr sz="2200" spc="-5" dirty="0">
                <a:latin typeface="Trebuchet MS"/>
                <a:cs typeface="Trebuchet MS"/>
              </a:rPr>
              <a:t>International Covenant on </a:t>
            </a:r>
            <a:r>
              <a:rPr sz="2200" spc="-10" dirty="0">
                <a:latin typeface="Trebuchet MS"/>
                <a:cs typeface="Trebuchet MS"/>
              </a:rPr>
              <a:t>Civil and </a:t>
            </a:r>
            <a:r>
              <a:rPr sz="2200" spc="-20" dirty="0">
                <a:latin typeface="Trebuchet MS"/>
                <a:cs typeface="Trebuchet MS"/>
              </a:rPr>
              <a:t>Political</a:t>
            </a:r>
            <a:r>
              <a:rPr sz="2200" spc="3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Rights</a:t>
            </a:r>
            <a:endParaRPr sz="2200">
              <a:latin typeface="Trebuchet MS"/>
              <a:cs typeface="Trebuchet MS"/>
            </a:endParaRPr>
          </a:p>
          <a:p>
            <a:pPr marL="286385">
              <a:lnSpc>
                <a:spcPts val="2510"/>
              </a:lnSpc>
            </a:pPr>
            <a:r>
              <a:rPr sz="2200" spc="-10" dirty="0">
                <a:latin typeface="Trebuchet MS"/>
                <a:cs typeface="Trebuchet MS"/>
              </a:rPr>
              <a:t>(ICCPR)</a:t>
            </a:r>
            <a:r>
              <a:rPr sz="2200" spc="15" dirty="0">
                <a:latin typeface="Trebuchet MS"/>
                <a:cs typeface="Trebuchet MS"/>
              </a:rPr>
              <a:t> </a:t>
            </a:r>
            <a:r>
              <a:rPr sz="2200" b="1" spc="-10" dirty="0">
                <a:latin typeface="Trebuchet MS"/>
                <a:cs typeface="Trebuchet MS"/>
              </a:rPr>
              <a:t>2006</a:t>
            </a:r>
            <a:endParaRPr sz="2200">
              <a:latin typeface="Trebuchet MS"/>
              <a:cs typeface="Trebuchet MS"/>
            </a:endParaRPr>
          </a:p>
          <a:p>
            <a:pPr marL="287020" marR="241935" indent="-274320">
              <a:lnSpc>
                <a:spcPts val="2380"/>
              </a:lnSpc>
              <a:spcBef>
                <a:spcPts val="635"/>
              </a:spcBef>
              <a:buClr>
                <a:srgbClr val="B03E9A"/>
              </a:buClr>
              <a:buSzPct val="72727"/>
              <a:buFont typeface="Wingdings 2"/>
              <a:buChar char=""/>
              <a:tabLst>
                <a:tab pos="287020" algn="l"/>
              </a:tabLst>
            </a:pPr>
            <a:r>
              <a:rPr sz="2200" spc="-10" dirty="0">
                <a:latin typeface="Trebuchet MS"/>
                <a:cs typeface="Trebuchet MS"/>
              </a:rPr>
              <a:t>International </a:t>
            </a:r>
            <a:r>
              <a:rPr sz="2200" spc="-5" dirty="0">
                <a:latin typeface="Trebuchet MS"/>
                <a:cs typeface="Trebuchet MS"/>
              </a:rPr>
              <a:t>Convention </a:t>
            </a:r>
            <a:r>
              <a:rPr sz="2200" spc="-10" dirty="0">
                <a:latin typeface="Trebuchet MS"/>
                <a:cs typeface="Trebuchet MS"/>
              </a:rPr>
              <a:t>on </a:t>
            </a:r>
            <a:r>
              <a:rPr sz="2200" spc="-5" dirty="0">
                <a:latin typeface="Trebuchet MS"/>
                <a:cs typeface="Trebuchet MS"/>
              </a:rPr>
              <a:t>the </a:t>
            </a:r>
            <a:r>
              <a:rPr sz="2200" spc="-15" dirty="0">
                <a:latin typeface="Trebuchet MS"/>
                <a:cs typeface="Trebuchet MS"/>
              </a:rPr>
              <a:t>Protection </a:t>
            </a:r>
            <a:r>
              <a:rPr sz="2200" spc="-5" dirty="0">
                <a:latin typeface="Trebuchet MS"/>
                <a:cs typeface="Trebuchet MS"/>
              </a:rPr>
              <a:t>of </a:t>
            </a:r>
            <a:r>
              <a:rPr sz="2200" spc="-10" dirty="0">
                <a:latin typeface="Trebuchet MS"/>
                <a:cs typeface="Trebuchet MS"/>
              </a:rPr>
              <a:t>the  Rights </a:t>
            </a:r>
            <a:r>
              <a:rPr sz="2200" spc="-5" dirty="0">
                <a:latin typeface="Trebuchet MS"/>
                <a:cs typeface="Trebuchet MS"/>
              </a:rPr>
              <a:t>of All </a:t>
            </a:r>
            <a:r>
              <a:rPr sz="2200" spc="-10" dirty="0">
                <a:latin typeface="Trebuchet MS"/>
                <a:cs typeface="Trebuchet MS"/>
              </a:rPr>
              <a:t>Migrant </a:t>
            </a:r>
            <a:r>
              <a:rPr sz="2200" spc="-20" dirty="0">
                <a:latin typeface="Trebuchet MS"/>
                <a:cs typeface="Trebuchet MS"/>
              </a:rPr>
              <a:t>Workers </a:t>
            </a:r>
            <a:r>
              <a:rPr sz="2200" spc="-10" dirty="0">
                <a:latin typeface="Trebuchet MS"/>
                <a:cs typeface="Trebuchet MS"/>
              </a:rPr>
              <a:t>and Members </a:t>
            </a:r>
            <a:r>
              <a:rPr sz="2200" spc="-5" dirty="0">
                <a:latin typeface="Trebuchet MS"/>
                <a:cs typeface="Trebuchet MS"/>
              </a:rPr>
              <a:t>of Their  Families </a:t>
            </a:r>
            <a:r>
              <a:rPr sz="2200" spc="-10" dirty="0">
                <a:latin typeface="Trebuchet MS"/>
                <a:cs typeface="Trebuchet MS"/>
              </a:rPr>
              <a:t>(Migrant </a:t>
            </a:r>
            <a:r>
              <a:rPr sz="2200" spc="-20" dirty="0">
                <a:latin typeface="Trebuchet MS"/>
                <a:cs typeface="Trebuchet MS"/>
              </a:rPr>
              <a:t>Workers</a:t>
            </a:r>
            <a:r>
              <a:rPr sz="2200" spc="2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Convention)</a:t>
            </a:r>
            <a:r>
              <a:rPr sz="2200" b="1" spc="-10" dirty="0">
                <a:latin typeface="Trebuchet MS"/>
                <a:cs typeface="Trebuchet MS"/>
              </a:rPr>
              <a:t>2012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35940" y="533400"/>
            <a:ext cx="687560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/>
              <a:t>7 KONVENSI INTERNASIONAL </a:t>
            </a:r>
          </a:p>
          <a:p>
            <a:r>
              <a:rPr lang="id-ID" sz="2800" b="1" dirty="0" smtClean="0"/>
              <a:t>YANG SUDAH DI RATIFIKASI INDONESIA</a:t>
            </a:r>
            <a:endParaRPr lang="id-ID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 txBox="1"/>
          <p:nvPr/>
        </p:nvSpPr>
        <p:spPr>
          <a:xfrm>
            <a:off x="535940" y="1596593"/>
            <a:ext cx="7064375" cy="46475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87020" marR="17145" indent="-274320">
              <a:lnSpc>
                <a:spcPct val="90100"/>
              </a:lnSpc>
              <a:spcBef>
                <a:spcPts val="385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i="1" spc="-5" dirty="0">
                <a:latin typeface="Trebuchet MS"/>
                <a:cs typeface="Trebuchet MS"/>
              </a:rPr>
              <a:t>Original investigative reporting </a:t>
            </a:r>
            <a:r>
              <a:rPr sz="2400" dirty="0">
                <a:latin typeface="Trebuchet MS"/>
                <a:cs typeface="Trebuchet MS"/>
              </a:rPr>
              <a:t>- </a:t>
            </a:r>
            <a:r>
              <a:rPr sz="2400" spc="-5" dirty="0">
                <a:latin typeface="Trebuchet MS"/>
                <a:cs typeface="Trebuchet MS"/>
              </a:rPr>
              <a:t>si wartawan  berhasil </a:t>
            </a:r>
            <a:r>
              <a:rPr sz="2400" spc="-10" dirty="0">
                <a:latin typeface="Trebuchet MS"/>
                <a:cs typeface="Trebuchet MS"/>
              </a:rPr>
              <a:t>menunjukkan </a:t>
            </a:r>
            <a:r>
              <a:rPr sz="2400" dirty="0">
                <a:latin typeface="Trebuchet MS"/>
                <a:cs typeface="Trebuchet MS"/>
              </a:rPr>
              <a:t>siapa </a:t>
            </a:r>
            <a:r>
              <a:rPr sz="2400" spc="-5" dirty="0">
                <a:latin typeface="Trebuchet MS"/>
                <a:cs typeface="Trebuchet MS"/>
              </a:rPr>
              <a:t>salah, dalam </a:t>
            </a:r>
            <a:r>
              <a:rPr sz="2400" dirty="0">
                <a:latin typeface="Trebuchet MS"/>
                <a:cs typeface="Trebuchet MS"/>
              </a:rPr>
              <a:t>satu  </a:t>
            </a:r>
            <a:r>
              <a:rPr sz="2400" spc="-5" dirty="0">
                <a:latin typeface="Trebuchet MS"/>
                <a:cs typeface="Trebuchet MS"/>
              </a:rPr>
              <a:t>kejahatan publik, karya </a:t>
            </a:r>
            <a:r>
              <a:rPr sz="2400" dirty="0">
                <a:latin typeface="Trebuchet MS"/>
                <a:cs typeface="Trebuchet MS"/>
              </a:rPr>
              <a:t>orisinal </a:t>
            </a:r>
            <a:r>
              <a:rPr sz="2400" spc="-20" dirty="0">
                <a:latin typeface="Trebuchet MS"/>
                <a:cs typeface="Trebuchet MS"/>
              </a:rPr>
              <a:t>(Robert</a:t>
            </a:r>
            <a:r>
              <a:rPr sz="2400" spc="6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Greene).</a:t>
            </a:r>
            <a:endParaRPr sz="2400">
              <a:latin typeface="Trebuchet MS"/>
              <a:cs typeface="Trebuchet MS"/>
            </a:endParaRPr>
          </a:p>
          <a:p>
            <a:pPr marL="287020" marR="5080" indent="-274320">
              <a:lnSpc>
                <a:spcPts val="2590"/>
              </a:lnSpc>
              <a:spcBef>
                <a:spcPts val="640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i="1" spc="-10" dirty="0">
                <a:latin typeface="Trebuchet MS"/>
                <a:cs typeface="Trebuchet MS"/>
              </a:rPr>
              <a:t>Investigation </a:t>
            </a:r>
            <a:r>
              <a:rPr sz="2400" i="1" dirty="0">
                <a:latin typeface="Trebuchet MS"/>
                <a:cs typeface="Trebuchet MS"/>
              </a:rPr>
              <a:t>on </a:t>
            </a:r>
            <a:r>
              <a:rPr sz="2400" i="1" spc="-5" dirty="0">
                <a:latin typeface="Trebuchet MS"/>
                <a:cs typeface="Trebuchet MS"/>
              </a:rPr>
              <a:t>investigation </a:t>
            </a:r>
            <a:r>
              <a:rPr sz="2400" i="1" dirty="0">
                <a:latin typeface="Trebuchet MS"/>
                <a:cs typeface="Trebuchet MS"/>
              </a:rPr>
              <a:t>– </a:t>
            </a:r>
            <a:r>
              <a:rPr sz="2400" spc="-5" dirty="0">
                <a:latin typeface="Trebuchet MS"/>
                <a:cs typeface="Trebuchet MS"/>
              </a:rPr>
              <a:t>follow up dari  kerja institusi </a:t>
            </a:r>
            <a:r>
              <a:rPr sz="2400" spc="-10" dirty="0">
                <a:latin typeface="Trebuchet MS"/>
                <a:cs typeface="Trebuchet MS"/>
              </a:rPr>
              <a:t>penegak </a:t>
            </a:r>
            <a:r>
              <a:rPr sz="2400" spc="-5" dirty="0">
                <a:latin typeface="Trebuchet MS"/>
                <a:cs typeface="Trebuchet MS"/>
              </a:rPr>
              <a:t>hukum (Bill </a:t>
            </a:r>
            <a:r>
              <a:rPr sz="2400" spc="-15" dirty="0">
                <a:latin typeface="Trebuchet MS"/>
                <a:cs typeface="Trebuchet MS"/>
              </a:rPr>
              <a:t>Kovach </a:t>
            </a:r>
            <a:r>
              <a:rPr sz="2400" dirty="0">
                <a:latin typeface="Trebuchet MS"/>
                <a:cs typeface="Trebuchet MS"/>
              </a:rPr>
              <a:t>&amp; </a:t>
            </a:r>
            <a:r>
              <a:rPr sz="2400" spc="-100" dirty="0">
                <a:latin typeface="Trebuchet MS"/>
                <a:cs typeface="Trebuchet MS"/>
              </a:rPr>
              <a:t>Tom  </a:t>
            </a:r>
            <a:r>
              <a:rPr sz="2400" spc="-15" dirty="0">
                <a:latin typeface="Trebuchet MS"/>
                <a:cs typeface="Trebuchet MS"/>
              </a:rPr>
              <a:t>Rosenstiel).</a:t>
            </a:r>
            <a:endParaRPr sz="2400">
              <a:latin typeface="Trebuchet MS"/>
              <a:cs typeface="Trebuchet MS"/>
            </a:endParaRPr>
          </a:p>
          <a:p>
            <a:pPr marL="287020" marR="613410" indent="-274320">
              <a:lnSpc>
                <a:spcPts val="2590"/>
              </a:lnSpc>
              <a:spcBef>
                <a:spcPts val="610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i="1" spc="-10" dirty="0">
                <a:latin typeface="Trebuchet MS"/>
                <a:cs typeface="Trebuchet MS"/>
              </a:rPr>
              <a:t>Interpretative </a:t>
            </a:r>
            <a:r>
              <a:rPr sz="2400" i="1" spc="-5" dirty="0">
                <a:latin typeface="Trebuchet MS"/>
                <a:cs typeface="Trebuchet MS"/>
              </a:rPr>
              <a:t>investigation </a:t>
            </a:r>
            <a:r>
              <a:rPr sz="2400" dirty="0">
                <a:latin typeface="Trebuchet MS"/>
                <a:cs typeface="Trebuchet MS"/>
              </a:rPr>
              <a:t>– </a:t>
            </a:r>
            <a:r>
              <a:rPr sz="2400" spc="-5" dirty="0">
                <a:latin typeface="Trebuchet MS"/>
                <a:cs typeface="Trebuchet MS"/>
              </a:rPr>
              <a:t>penggunaan  database guna mengungkap kejahatan dalam  </a:t>
            </a:r>
            <a:r>
              <a:rPr sz="2400" dirty="0">
                <a:latin typeface="Trebuchet MS"/>
                <a:cs typeface="Trebuchet MS"/>
              </a:rPr>
              <a:t>skala </a:t>
            </a:r>
            <a:r>
              <a:rPr sz="2400" spc="-5" dirty="0">
                <a:latin typeface="Trebuchet MS"/>
                <a:cs typeface="Trebuchet MS"/>
              </a:rPr>
              <a:t>massal (Bill</a:t>
            </a:r>
            <a:r>
              <a:rPr sz="2400" spc="40" dirty="0">
                <a:latin typeface="Trebuchet MS"/>
                <a:cs typeface="Trebuchet MS"/>
              </a:rPr>
              <a:t> </a:t>
            </a:r>
            <a:r>
              <a:rPr sz="2400" spc="-15" dirty="0">
                <a:latin typeface="Trebuchet MS"/>
                <a:cs typeface="Trebuchet MS"/>
              </a:rPr>
              <a:t>Kovach).</a:t>
            </a:r>
            <a:endParaRPr sz="2400">
              <a:latin typeface="Trebuchet MS"/>
              <a:cs typeface="Trebuchet MS"/>
            </a:endParaRPr>
          </a:p>
          <a:p>
            <a:pPr marL="287020" marR="953769" indent="-274320">
              <a:lnSpc>
                <a:spcPts val="2590"/>
              </a:lnSpc>
              <a:spcBef>
                <a:spcPts val="610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spc="-25" dirty="0">
                <a:latin typeface="Trebuchet MS"/>
                <a:cs typeface="Trebuchet MS"/>
              </a:rPr>
              <a:t>Perlu </a:t>
            </a:r>
            <a:r>
              <a:rPr sz="2400" spc="-5" dirty="0">
                <a:latin typeface="Trebuchet MS"/>
                <a:cs typeface="Trebuchet MS"/>
              </a:rPr>
              <a:t>sangat hati-hati buat wartawan yang  </a:t>
            </a:r>
            <a:r>
              <a:rPr sz="2400" spc="-10" dirty="0">
                <a:latin typeface="Trebuchet MS"/>
                <a:cs typeface="Trebuchet MS"/>
              </a:rPr>
              <a:t>benar-benar </a:t>
            </a:r>
            <a:r>
              <a:rPr sz="2400" dirty="0">
                <a:latin typeface="Trebuchet MS"/>
                <a:cs typeface="Trebuchet MS"/>
              </a:rPr>
              <a:t>sudah </a:t>
            </a:r>
            <a:r>
              <a:rPr sz="2400" spc="-5" dirty="0">
                <a:latin typeface="Trebuchet MS"/>
                <a:cs typeface="Trebuchet MS"/>
              </a:rPr>
              <a:t>berpengalaman. </a:t>
            </a:r>
            <a:r>
              <a:rPr sz="2400" spc="-105" dirty="0">
                <a:latin typeface="Trebuchet MS"/>
                <a:cs typeface="Trebuchet MS"/>
              </a:rPr>
              <a:t>Tak  </a:t>
            </a:r>
            <a:r>
              <a:rPr sz="2400" spc="-10" dirty="0">
                <a:latin typeface="Trebuchet MS"/>
                <a:cs typeface="Trebuchet MS"/>
              </a:rPr>
              <a:t>dianjurkan </a:t>
            </a:r>
            <a:r>
              <a:rPr sz="2400" spc="-5" dirty="0">
                <a:latin typeface="Trebuchet MS"/>
                <a:cs typeface="Trebuchet MS"/>
              </a:rPr>
              <a:t>buat </a:t>
            </a:r>
            <a:r>
              <a:rPr sz="2400" dirty="0">
                <a:latin typeface="Trebuchet MS"/>
                <a:cs typeface="Trebuchet MS"/>
              </a:rPr>
              <a:t>reporter</a:t>
            </a:r>
            <a:r>
              <a:rPr sz="2400" spc="5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kurcaci.</a:t>
            </a:r>
            <a:endParaRPr sz="24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275"/>
              </a:spcBef>
              <a:buClr>
                <a:srgbClr val="B03E9A"/>
              </a:buClr>
              <a:buSzPct val="72916"/>
              <a:buFont typeface="Wingdings 2"/>
              <a:buChar char=""/>
              <a:tabLst>
                <a:tab pos="287020" algn="l"/>
              </a:tabLst>
            </a:pPr>
            <a:r>
              <a:rPr sz="2400" dirty="0">
                <a:latin typeface="Trebuchet MS"/>
                <a:cs typeface="Trebuchet MS"/>
              </a:rPr>
              <a:t>Belakangan </a:t>
            </a:r>
            <a:r>
              <a:rPr sz="2400" spc="-5" dirty="0">
                <a:latin typeface="Trebuchet MS"/>
                <a:cs typeface="Trebuchet MS"/>
              </a:rPr>
              <a:t>ini banyak inflasi</a:t>
            </a:r>
            <a:r>
              <a:rPr sz="2400" spc="4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“investigasi.”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35940" y="533400"/>
            <a:ext cx="6955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600" b="1" dirty="0" smtClean="0"/>
              <a:t>MACAM-MACAM INVESTIGASI</a:t>
            </a:r>
            <a:endParaRPr lang="id-ID" sz="3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 txBox="1"/>
          <p:nvPr/>
        </p:nvSpPr>
        <p:spPr>
          <a:xfrm>
            <a:off x="535940" y="1632331"/>
            <a:ext cx="6730365" cy="35452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238125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35" dirty="0">
                <a:latin typeface="Trebuchet MS"/>
                <a:cs typeface="Trebuchet MS"/>
              </a:rPr>
              <a:t>Pada </a:t>
            </a:r>
            <a:r>
              <a:rPr sz="2600" dirty="0" err="1">
                <a:latin typeface="Trebuchet MS"/>
                <a:cs typeface="Trebuchet MS"/>
              </a:rPr>
              <a:t>saat</a:t>
            </a:r>
            <a:r>
              <a:rPr sz="2600" dirty="0">
                <a:latin typeface="Trebuchet MS"/>
                <a:cs typeface="Trebuchet MS"/>
              </a:rPr>
              <a:t> </a:t>
            </a:r>
            <a:r>
              <a:rPr sz="2600" dirty="0" err="1" smtClean="0">
                <a:latin typeface="Trebuchet MS"/>
                <a:cs typeface="Trebuchet MS"/>
              </a:rPr>
              <a:t>diskusi</a:t>
            </a:r>
            <a:r>
              <a:rPr sz="2600" dirty="0" smtClean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nanti mari kita bahas topik  yang </a:t>
            </a:r>
            <a:r>
              <a:rPr sz="2600" dirty="0">
                <a:latin typeface="Trebuchet MS"/>
                <a:cs typeface="Trebuchet MS"/>
              </a:rPr>
              <a:t>sudah </a:t>
            </a:r>
            <a:r>
              <a:rPr sz="2600" spc="-5" dirty="0">
                <a:latin typeface="Trebuchet MS"/>
                <a:cs typeface="Trebuchet MS"/>
              </a:rPr>
              <a:t>ada</a:t>
            </a:r>
            <a:endParaRPr sz="2600" dirty="0">
              <a:latin typeface="Trebuchet MS"/>
              <a:cs typeface="Trebuchet MS"/>
            </a:endParaRPr>
          </a:p>
          <a:p>
            <a:pPr marL="287020" marR="1085215" indent="-274320">
              <a:lnSpc>
                <a:spcPct val="100000"/>
              </a:lnSpc>
              <a:spcBef>
                <a:spcPts val="59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25" dirty="0">
                <a:latin typeface="Trebuchet MS"/>
                <a:cs typeface="Trebuchet MS"/>
              </a:rPr>
              <a:t>Kita </a:t>
            </a:r>
            <a:r>
              <a:rPr sz="2600" spc="-5" dirty="0">
                <a:latin typeface="Trebuchet MS"/>
                <a:cs typeface="Trebuchet MS"/>
              </a:rPr>
              <a:t>diskusikan, berargumentasi dan  brainstorming</a:t>
            </a:r>
            <a:endParaRPr sz="2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B03E9A"/>
              </a:buClr>
              <a:buFont typeface="Wingdings 2"/>
              <a:buChar char=""/>
            </a:pPr>
            <a:endParaRPr sz="3750" dirty="0">
              <a:latin typeface="Times New Roman"/>
              <a:cs typeface="Times New Roman"/>
            </a:endParaRPr>
          </a:p>
          <a:p>
            <a:pPr marL="287020" marR="5080" indent="-274320">
              <a:lnSpc>
                <a:spcPct val="100000"/>
              </a:lnSpc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Menemukan </a:t>
            </a:r>
            <a:r>
              <a:rPr sz="2600" dirty="0">
                <a:latin typeface="Trebuchet MS"/>
                <a:cs typeface="Trebuchet MS"/>
              </a:rPr>
              <a:t>sudut </a:t>
            </a:r>
            <a:r>
              <a:rPr sz="2600" spc="-5" dirty="0">
                <a:latin typeface="Trebuchet MS"/>
                <a:cs typeface="Trebuchet MS"/>
              </a:rPr>
              <a:t>pandang, apa yang harus  di</a:t>
            </a:r>
            <a:r>
              <a:rPr sz="2600" spc="-1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persiapkan</a:t>
            </a:r>
            <a:endParaRPr sz="26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Menentukan topik yang</a:t>
            </a:r>
            <a:r>
              <a:rPr sz="2600" spc="-35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layak</a:t>
            </a:r>
          </a:p>
        </p:txBody>
      </p:sp>
      <p:sp>
        <p:nvSpPr>
          <p:cNvPr id="3" name="Rectangle 2"/>
          <p:cNvSpPr/>
          <p:nvPr/>
        </p:nvSpPr>
        <p:spPr>
          <a:xfrm>
            <a:off x="535940" y="533400"/>
            <a:ext cx="21900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400" b="1" dirty="0" smtClean="0"/>
              <a:t>DISKUSI</a:t>
            </a:r>
            <a:endParaRPr lang="id-ID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BB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762000"/>
            <a:ext cx="7772400" cy="53831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852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543800" cy="1219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MODEL POSTTEROR MELALUI MEDIA</a:t>
            </a:r>
            <a:endParaRPr lang="en-US" sz="3600" dirty="0"/>
          </a:p>
        </p:txBody>
      </p:sp>
      <p:grpSp>
        <p:nvGrpSpPr>
          <p:cNvPr id="9" name="Group 8"/>
          <p:cNvGrpSpPr/>
          <p:nvPr/>
        </p:nvGrpSpPr>
        <p:grpSpPr>
          <a:xfrm>
            <a:off x="1066800" y="2057400"/>
            <a:ext cx="6629400" cy="4343400"/>
            <a:chOff x="1066800" y="1600200"/>
            <a:chExt cx="6629400" cy="4343400"/>
          </a:xfrm>
        </p:grpSpPr>
        <p:sp>
          <p:nvSpPr>
            <p:cNvPr id="3" name="Oval 2"/>
            <p:cNvSpPr/>
            <p:nvPr/>
          </p:nvSpPr>
          <p:spPr>
            <a:xfrm>
              <a:off x="1066800" y="1600200"/>
              <a:ext cx="2209800" cy="9144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200" dirty="0" smtClean="0">
                  <a:solidFill>
                    <a:schemeClr val="tx1"/>
                  </a:solidFill>
                </a:rPr>
                <a:t>REALITAS TEROR 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(1)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5334000" y="1600200"/>
              <a:ext cx="2209800" cy="91440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TEROR</a:t>
              </a:r>
            </a:p>
            <a:p>
              <a:pPr algn="ctr"/>
              <a:r>
                <a:rPr lang="en-US" dirty="0" smtClean="0"/>
                <a:t>(2)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143000" y="3276600"/>
              <a:ext cx="2209800" cy="9144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MEDIA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(3)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410200" y="3352800"/>
              <a:ext cx="2209800" cy="9144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TEKS</a:t>
              </a:r>
            </a:p>
            <a:p>
              <a:pPr algn="ctr"/>
              <a:r>
                <a:rPr lang="en-US" dirty="0" smtClean="0"/>
                <a:t>(4)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066800" y="4953000"/>
              <a:ext cx="2362200" cy="9144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KHALAYAK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(5)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410200" y="5029200"/>
              <a:ext cx="2286000" cy="914400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POSTTEROR</a:t>
              </a:r>
            </a:p>
            <a:p>
              <a:pPr algn="ctr"/>
              <a:r>
                <a:rPr lang="en-US" dirty="0" smtClean="0"/>
                <a:t>(6)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>
              <a:off x="1981994" y="2894806"/>
              <a:ext cx="457200" cy="1588"/>
            </a:xfrm>
            <a:prstGeom prst="straightConnector1">
              <a:avLst/>
            </a:prstGeom>
            <a:ln w="38100">
              <a:solidFill>
                <a:schemeClr val="bg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>
              <a:off x="1981994" y="4647406"/>
              <a:ext cx="457200" cy="1588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3505200" y="2133600"/>
              <a:ext cx="1676400" cy="1588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581400" y="3733800"/>
              <a:ext cx="1676400" cy="1588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581400" y="5486400"/>
              <a:ext cx="1676400" cy="1588"/>
            </a:xfrm>
            <a:prstGeom prst="straightConnector1">
              <a:avLst/>
            </a:prstGeom>
            <a:ln w="38100"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9117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MEDIA TELEVISI </a:t>
            </a:r>
            <a:endParaRPr lang="en-US" sz="36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219200" y="2057400"/>
            <a:ext cx="6324600" cy="4191000"/>
            <a:chOff x="990600" y="1524000"/>
            <a:chExt cx="6324600" cy="4191000"/>
          </a:xfrm>
        </p:grpSpPr>
        <p:sp>
          <p:nvSpPr>
            <p:cNvPr id="27" name="Rectangle 26"/>
            <p:cNvSpPr/>
            <p:nvPr/>
          </p:nvSpPr>
          <p:spPr>
            <a:xfrm>
              <a:off x="990600" y="1524000"/>
              <a:ext cx="1600200" cy="9144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MEDIA TELEVISI 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971800" y="2743200"/>
              <a:ext cx="1752600" cy="6858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SEJARAH </a:t>
              </a:r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2971800" y="3810000"/>
              <a:ext cx="1752600" cy="7620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FILOSOFIS</a:t>
              </a:r>
              <a:endParaRPr lang="en-US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2971800" y="4953000"/>
              <a:ext cx="1752600" cy="7620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REALITAS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562600" y="2667000"/>
              <a:ext cx="1752600" cy="9144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TEKNOLOGI DAN PADAT MODAL</a:t>
              </a:r>
              <a:endParaRPr lang="en-US" sz="12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562600" y="3733800"/>
              <a:ext cx="1752600" cy="9144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METAFORA MEDIA</a:t>
              </a:r>
              <a:endParaRPr lang="en-US" sz="12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562600" y="4800600"/>
              <a:ext cx="1752600" cy="9144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KEBUTUHAN KHALAYAK</a:t>
              </a:r>
              <a:endParaRPr lang="en-US" sz="1200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1752600" y="3124200"/>
              <a:ext cx="1143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1752600" y="4191000"/>
              <a:ext cx="1143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1752600" y="5334000"/>
              <a:ext cx="1143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4800600" y="3124200"/>
              <a:ext cx="685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4800600" y="4191000"/>
              <a:ext cx="685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4800600" y="5334000"/>
              <a:ext cx="685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342900" y="3924300"/>
              <a:ext cx="2819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5219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1524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KHALAYAK TELEVISI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>
          <a:xfrm>
            <a:off x="381000" y="2118360"/>
            <a:ext cx="6324600" cy="44348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Sekitar</a:t>
            </a:r>
            <a:r>
              <a:rPr lang="en-US" dirty="0" smtClean="0">
                <a:solidFill>
                  <a:schemeClr val="tx1"/>
                </a:solidFill>
              </a:rPr>
              <a:t> 3,5 </a:t>
            </a:r>
            <a:r>
              <a:rPr lang="en-US" dirty="0" err="1" smtClean="0">
                <a:solidFill>
                  <a:schemeClr val="tx1"/>
                </a:solidFill>
              </a:rPr>
              <a:t>milyar</a:t>
            </a:r>
            <a:r>
              <a:rPr lang="en-US" dirty="0" smtClean="0">
                <a:solidFill>
                  <a:schemeClr val="tx1"/>
                </a:solidFill>
              </a:rPr>
              <a:t> jam </a:t>
            </a:r>
            <a:r>
              <a:rPr lang="en-US" dirty="0" err="1" smtClean="0">
                <a:solidFill>
                  <a:schemeClr val="tx1"/>
                </a:solidFill>
              </a:rPr>
              <a:t>dihabiskan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warga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Desa</a:t>
            </a:r>
            <a:r>
              <a:rPr lang="en-US" dirty="0" smtClean="0">
                <a:solidFill>
                  <a:schemeClr val="tx1"/>
                </a:solidFill>
              </a:rPr>
              <a:t> Global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menonton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televisi</a:t>
            </a:r>
            <a:r>
              <a:rPr lang="en-US" dirty="0" smtClean="0">
                <a:solidFill>
                  <a:schemeClr val="tx1"/>
                </a:solidFill>
              </a:rPr>
              <a:t> [</a:t>
            </a:r>
            <a:r>
              <a:rPr lang="en-US" dirty="0" err="1" smtClean="0">
                <a:solidFill>
                  <a:schemeClr val="tx1"/>
                </a:solidFill>
              </a:rPr>
              <a:t>Kubey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Csikszentmihalyi</a:t>
            </a:r>
            <a:r>
              <a:rPr lang="en-US" dirty="0" smtClean="0">
                <a:solidFill>
                  <a:schemeClr val="tx1"/>
                </a:solidFill>
              </a:rPr>
              <a:t> (1990:1)]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Warga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Inggris</a:t>
            </a:r>
            <a:r>
              <a:rPr lang="en-US" dirty="0" smtClean="0">
                <a:solidFill>
                  <a:schemeClr val="tx1"/>
                </a:solidFill>
              </a:rPr>
              <a:t> rata-rata </a:t>
            </a:r>
            <a:r>
              <a:rPr lang="en-US" dirty="0" err="1" smtClean="0">
                <a:solidFill>
                  <a:schemeClr val="tx1"/>
                </a:solidFill>
              </a:rPr>
              <a:t>menggunakan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lebih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sepertiga</a:t>
            </a:r>
            <a:r>
              <a:rPr lang="en-US" dirty="0" smtClean="0">
                <a:solidFill>
                  <a:schemeClr val="tx1"/>
                </a:solidFill>
              </a:rPr>
              <a:t> jam </a:t>
            </a:r>
            <a:r>
              <a:rPr lang="en-US" dirty="0" err="1" smtClean="0">
                <a:solidFill>
                  <a:schemeClr val="tx1"/>
                </a:solidFill>
              </a:rPr>
              <a:t>terjaganya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menonton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televisi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Warga</a:t>
            </a:r>
            <a:r>
              <a:rPr lang="en-US" dirty="0" smtClean="0">
                <a:solidFill>
                  <a:schemeClr val="tx1"/>
                </a:solidFill>
              </a:rPr>
              <a:t> AS rata-rata </a:t>
            </a:r>
            <a:r>
              <a:rPr lang="en-US" dirty="0" err="1" smtClean="0">
                <a:solidFill>
                  <a:schemeClr val="tx1"/>
                </a:solidFill>
              </a:rPr>
              <a:t>dua</a:t>
            </a:r>
            <a:r>
              <a:rPr lang="en-US" dirty="0" smtClean="0">
                <a:solidFill>
                  <a:schemeClr val="tx1"/>
                </a:solidFill>
              </a:rPr>
              <a:t> kali </a:t>
            </a:r>
            <a:r>
              <a:rPr lang="en-US" dirty="0" err="1" smtClean="0">
                <a:solidFill>
                  <a:schemeClr val="tx1"/>
                </a:solidFill>
              </a:rPr>
              <a:t>lebih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banyak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dibandingkan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warga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Ingris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menonton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televisi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Warga</a:t>
            </a:r>
            <a:r>
              <a:rPr lang="en-US" dirty="0" smtClean="0">
                <a:solidFill>
                  <a:schemeClr val="tx1"/>
                </a:solidFill>
              </a:rPr>
              <a:t> Indonesia?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681537" y="2138413"/>
            <a:ext cx="2214363" cy="1658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" y="6356350"/>
            <a:ext cx="7620000" cy="365125"/>
          </a:xfrm>
        </p:spPr>
        <p:txBody>
          <a:bodyPr/>
          <a:lstStyle/>
          <a:p>
            <a:pPr algn="just"/>
            <a:r>
              <a:rPr lang="en-US" dirty="0" smtClean="0"/>
              <a:t>Storey, John. 2010</a:t>
            </a:r>
            <a:r>
              <a:rPr lang="en-US" i="1" dirty="0" smtClean="0"/>
              <a:t>. </a:t>
            </a:r>
            <a:r>
              <a:rPr lang="en-US" i="1" dirty="0" err="1" smtClean="0"/>
              <a:t>Penganar</a:t>
            </a:r>
            <a:r>
              <a:rPr lang="en-US" i="1" dirty="0" smtClean="0"/>
              <a:t> </a:t>
            </a:r>
            <a:r>
              <a:rPr lang="en-US" i="1" dirty="0" err="1" smtClean="0"/>
              <a:t>Komprehensif</a:t>
            </a:r>
            <a:r>
              <a:rPr lang="en-US" i="1" dirty="0" smtClean="0"/>
              <a:t> </a:t>
            </a:r>
            <a:r>
              <a:rPr lang="en-US" i="1" dirty="0" err="1" smtClean="0"/>
              <a:t>Teori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Metode</a:t>
            </a:r>
            <a:r>
              <a:rPr lang="en-US" i="1" dirty="0" smtClean="0"/>
              <a:t>: Cultural Studies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Kajian</a:t>
            </a:r>
            <a:r>
              <a:rPr lang="en-US" i="1" dirty="0" smtClean="0"/>
              <a:t> </a:t>
            </a:r>
            <a:r>
              <a:rPr lang="en-US" i="1" dirty="0" err="1" smtClean="0"/>
              <a:t>Budaya</a:t>
            </a:r>
            <a:r>
              <a:rPr lang="en-US" i="1" dirty="0" smtClean="0"/>
              <a:t> Pop</a:t>
            </a:r>
            <a:r>
              <a:rPr lang="en-US" dirty="0" smtClean="0"/>
              <a:t>, </a:t>
            </a:r>
            <a:r>
              <a:rPr lang="en-US" dirty="0" err="1" smtClean="0"/>
              <a:t>Hlm</a:t>
            </a:r>
            <a:r>
              <a:rPr lang="en-US" dirty="0" smtClean="0"/>
              <a:t>. 11.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6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756263" cy="1054250"/>
          </a:xfrm>
        </p:spPr>
        <p:txBody>
          <a:bodyPr>
            <a:normAutofit/>
          </a:bodyPr>
          <a:lstStyle/>
          <a:p>
            <a:pPr algn="r"/>
            <a:r>
              <a:rPr lang="en-US" sz="4000" b="1" dirty="0" smtClean="0"/>
              <a:t>MODEL HUBUNGAN MEDIA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3"/>
          </p:nvPr>
        </p:nvSpPr>
        <p:spPr>
          <a:xfrm>
            <a:off x="4572000" y="2209800"/>
            <a:ext cx="4191000" cy="39624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“</a:t>
            </a:r>
            <a:r>
              <a:rPr lang="en-US" sz="1600" dirty="0" err="1" smtClean="0">
                <a:solidFill>
                  <a:schemeClr val="tx1"/>
                </a:solidFill>
              </a:rPr>
              <a:t>Orang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cenderung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menggunakan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surat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kabar</a:t>
            </a:r>
            <a:r>
              <a:rPr lang="en-US" sz="1600" dirty="0" smtClean="0">
                <a:solidFill>
                  <a:schemeClr val="tx1"/>
                </a:solidFill>
              </a:rPr>
              <a:t>, radio, 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televisi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untuk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menghubungkan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mereka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sendiri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masyarakat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namun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menggunakan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buku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film </a:t>
            </a:r>
            <a:r>
              <a:rPr lang="en-US" sz="1600" dirty="0" err="1" smtClean="0">
                <a:solidFill>
                  <a:schemeClr val="tx1"/>
                </a:solidFill>
              </a:rPr>
              <a:t>untuk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sejenak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melarikan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realitas</a:t>
            </a:r>
            <a:r>
              <a:rPr lang="en-US" sz="1600" dirty="0" smtClean="0">
                <a:solidFill>
                  <a:schemeClr val="tx1"/>
                </a:solidFill>
              </a:rPr>
              <a:t> (</a:t>
            </a:r>
            <a:r>
              <a:rPr lang="en-US" sz="1600" i="1" dirty="0" smtClean="0">
                <a:solidFill>
                  <a:schemeClr val="tx1"/>
                </a:solidFill>
              </a:rPr>
              <a:t>escape from reality</a:t>
            </a:r>
            <a:r>
              <a:rPr lang="en-US" sz="1600" dirty="0" smtClean="0">
                <a:solidFill>
                  <a:schemeClr val="tx1"/>
                </a:solidFill>
              </a:rPr>
              <a:t>). </a:t>
            </a:r>
            <a:r>
              <a:rPr lang="en-US" sz="1600" dirty="0" err="1" smtClean="0">
                <a:solidFill>
                  <a:schemeClr val="tx1"/>
                </a:solidFill>
              </a:rPr>
              <a:t>Orang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berpendidikan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lebih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baik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cenderung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menggunakan</a:t>
            </a:r>
            <a:r>
              <a:rPr lang="en-US" sz="1600" dirty="0" smtClean="0">
                <a:solidFill>
                  <a:schemeClr val="tx1"/>
                </a:solidFill>
              </a:rPr>
              <a:t> media </a:t>
            </a:r>
            <a:r>
              <a:rPr lang="en-US" sz="1600" dirty="0" err="1" smtClean="0">
                <a:solidFill>
                  <a:schemeClr val="tx1"/>
                </a:solidFill>
              </a:rPr>
              <a:t>cetak</a:t>
            </a:r>
            <a:r>
              <a:rPr lang="en-US" sz="1600" dirty="0" smtClean="0">
                <a:solidFill>
                  <a:schemeClr val="tx1"/>
                </a:solidFill>
              </a:rPr>
              <a:t>; </a:t>
            </a:r>
            <a:r>
              <a:rPr lang="en-US" sz="1600" dirty="0" err="1" smtClean="0">
                <a:solidFill>
                  <a:schemeClr val="tx1"/>
                </a:solidFill>
              </a:rPr>
              <a:t>mereka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kurang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berpendidikan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cenderung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</a:t>
            </a:r>
            <a:r>
              <a:rPr lang="en-US" sz="1600" dirty="0" smtClean="0">
                <a:solidFill>
                  <a:schemeClr val="tx1"/>
                </a:solidFill>
              </a:rPr>
              <a:t> media </a:t>
            </a:r>
            <a:r>
              <a:rPr lang="en-US" sz="1600" dirty="0" err="1" smtClean="0">
                <a:solidFill>
                  <a:schemeClr val="tx1"/>
                </a:solidFill>
              </a:rPr>
              <a:t>elektronik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visual. </a:t>
            </a:r>
            <a:r>
              <a:rPr lang="en-US" sz="1600" dirty="0" err="1" smtClean="0">
                <a:solidFill>
                  <a:schemeClr val="tx1"/>
                </a:solidFill>
              </a:rPr>
              <a:t>Buku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merupakan</a:t>
            </a:r>
            <a:r>
              <a:rPr lang="en-US" sz="1600" dirty="0" smtClean="0">
                <a:solidFill>
                  <a:schemeClr val="tx1"/>
                </a:solidFill>
              </a:rPr>
              <a:t> medium yang paling </a:t>
            </a:r>
            <a:r>
              <a:rPr lang="en-US" sz="1600" dirty="0" err="1" smtClean="0">
                <a:solidFill>
                  <a:schemeClr val="tx1"/>
                </a:solidFill>
              </a:rPr>
              <a:t>banyak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digunakan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untuk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memperbaiki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pemahaman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seseorang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tentang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dirinya</a:t>
            </a:r>
            <a:r>
              <a:rPr lang="en-US" sz="1600" dirty="0" smtClean="0">
                <a:solidFill>
                  <a:schemeClr val="tx1"/>
                </a:solidFill>
              </a:rPr>
              <a:t>,” </a:t>
            </a:r>
            <a:r>
              <a:rPr lang="en-US" sz="1600" dirty="0" err="1" smtClean="0">
                <a:solidFill>
                  <a:schemeClr val="tx1"/>
                </a:solidFill>
              </a:rPr>
              <a:t>jelas</a:t>
            </a:r>
            <a:r>
              <a:rPr lang="en-US" sz="1600" dirty="0" smtClean="0">
                <a:solidFill>
                  <a:schemeClr val="tx1"/>
                </a:solidFill>
              </a:rPr>
              <a:t> Katz, </a:t>
            </a:r>
            <a:r>
              <a:rPr lang="en-US" sz="1600" dirty="0" err="1" smtClean="0">
                <a:solidFill>
                  <a:schemeClr val="tx1"/>
                </a:solidFill>
              </a:rPr>
              <a:t>Gurevitch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Hass (1973) </a:t>
            </a:r>
            <a:r>
              <a:rPr lang="en-US" sz="1600" dirty="0" err="1" smtClean="0">
                <a:solidFill>
                  <a:schemeClr val="tx1"/>
                </a:solidFill>
              </a:rPr>
              <a:t>tentang</a:t>
            </a:r>
            <a:r>
              <a:rPr lang="en-US" sz="1600" dirty="0" smtClean="0">
                <a:solidFill>
                  <a:schemeClr val="tx1"/>
                </a:solidFill>
              </a:rPr>
              <a:t> model </a:t>
            </a:r>
            <a:r>
              <a:rPr lang="en-US" sz="1600" dirty="0" err="1" smtClean="0">
                <a:solidFill>
                  <a:schemeClr val="tx1"/>
                </a:solidFill>
              </a:rPr>
              <a:t>hubungan</a:t>
            </a:r>
            <a:r>
              <a:rPr lang="en-US" sz="1600" dirty="0" smtClean="0">
                <a:solidFill>
                  <a:schemeClr val="tx1"/>
                </a:solidFill>
              </a:rPr>
              <a:t> medias [Katz, </a:t>
            </a:r>
            <a:r>
              <a:rPr lang="en-US" sz="1600" dirty="0" err="1" smtClean="0">
                <a:solidFill>
                  <a:schemeClr val="tx1"/>
                </a:solidFill>
              </a:rPr>
              <a:t>Gurevuitch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Hass (1973)].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457200" y="2286001"/>
          <a:ext cx="39624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62000" y="5486400"/>
            <a:ext cx="7620000" cy="1066800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Fiske, John. 2010. </a:t>
            </a:r>
            <a:r>
              <a:rPr lang="en-US" i="1" dirty="0" smtClean="0">
                <a:solidFill>
                  <a:schemeClr val="tx1"/>
                </a:solidFill>
              </a:rPr>
              <a:t>Cultural and Communication Studies: </a:t>
            </a:r>
            <a:r>
              <a:rPr lang="en-US" i="1" dirty="0" err="1" smtClean="0">
                <a:solidFill>
                  <a:schemeClr val="tx1"/>
                </a:solidFill>
              </a:rPr>
              <a:t>Sebuah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Pengantar</a:t>
            </a:r>
            <a:r>
              <a:rPr lang="en-US" i="1" dirty="0" smtClean="0">
                <a:solidFill>
                  <a:schemeClr val="tx1"/>
                </a:solidFill>
              </a:rPr>
              <a:t> Paling </a:t>
            </a:r>
            <a:r>
              <a:rPr lang="en-US" i="1" dirty="0" err="1" smtClean="0">
                <a:solidFill>
                  <a:schemeClr val="tx1"/>
                </a:solidFill>
              </a:rPr>
              <a:t>Komprehensif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Hlm</a:t>
            </a:r>
            <a:r>
              <a:rPr lang="en-US" dirty="0" smtClean="0">
                <a:solidFill>
                  <a:schemeClr val="tx1"/>
                </a:solidFill>
              </a:rPr>
              <a:t>. 30-31.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3191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43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>MEDIA PENYIARAN DI RANAH PUBLIK</a:t>
            </a:r>
            <a:endParaRPr lang="en-US" sz="40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914400" y="1371600"/>
            <a:ext cx="7696200" cy="5181600"/>
            <a:chOff x="228600" y="1447800"/>
            <a:chExt cx="8077200" cy="5181600"/>
          </a:xfrm>
        </p:grpSpPr>
        <p:sp>
          <p:nvSpPr>
            <p:cNvPr id="3" name="Oval 2"/>
            <p:cNvSpPr/>
            <p:nvPr/>
          </p:nvSpPr>
          <p:spPr>
            <a:xfrm>
              <a:off x="228600" y="3352800"/>
              <a:ext cx="1752600" cy="12192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MEDIA PENYIARAN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971800" y="3505200"/>
              <a:ext cx="2514600" cy="914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WACANA BER”MAKNA”</a:t>
              </a:r>
              <a:endParaRPr lang="en-US" b="1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6553200" y="3505200"/>
              <a:ext cx="1752600" cy="8382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KHALAYAK</a:t>
              </a:r>
              <a:endParaRPr lang="en-US" b="1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057400" y="3962400"/>
              <a:ext cx="762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562600" y="39624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304800" y="2209800"/>
              <a:ext cx="1447800" cy="7620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/>
                <a:t>HEGEMONI</a:t>
              </a:r>
              <a:endParaRPr lang="en-US" sz="1100" b="1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228600" y="5105400"/>
              <a:ext cx="1676400" cy="685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/>
                <a:t>EKONOMI POLITIK MEDIA</a:t>
              </a:r>
              <a:endParaRPr lang="en-US" sz="1100" b="1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rot="5400000" flipH="1" flipV="1">
              <a:off x="953294" y="4837906"/>
              <a:ext cx="228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>
              <a:off x="953294" y="3161506"/>
              <a:ext cx="228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3124200" y="2133600"/>
              <a:ext cx="2286000" cy="685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PENGUBAH INTEGRASI SOSIAL, REPRODUKSI BUDAYA, DAN PARTISIPASI POLITIK</a:t>
              </a:r>
              <a:endParaRPr lang="en-US" sz="11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24200" y="5181600"/>
              <a:ext cx="2286000" cy="685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KOMODIFIKASI, SPASIALISASI, DAN STRUKTURISASI</a:t>
              </a:r>
              <a:endParaRPr lang="en-US" sz="1100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5400000">
              <a:off x="3924300" y="3162300"/>
              <a:ext cx="534194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 flipH="1" flipV="1">
              <a:off x="3925094" y="4837906"/>
              <a:ext cx="532606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ounded Rectangle 24"/>
            <p:cNvSpPr/>
            <p:nvPr/>
          </p:nvSpPr>
          <p:spPr>
            <a:xfrm>
              <a:off x="6629400" y="2133600"/>
              <a:ext cx="1600200" cy="685800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SILENT MAJORITIES</a:t>
              </a:r>
              <a:endParaRPr lang="en-US" sz="1100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6553200" y="5181600"/>
              <a:ext cx="1676400" cy="609600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MASYARAKAT KONSUMEN</a:t>
              </a:r>
              <a:endParaRPr lang="en-US" sz="1100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rot="5400000">
              <a:off x="7125494" y="3161506"/>
              <a:ext cx="533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5400000" flipH="1" flipV="1">
              <a:off x="7125494" y="4761706"/>
              <a:ext cx="533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1905000" y="2514600"/>
              <a:ext cx="1066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5486400" y="2438400"/>
              <a:ext cx="1066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1981200" y="5486400"/>
              <a:ext cx="990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5486400" y="556260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Down Arrow Callout 35"/>
            <p:cNvSpPr/>
            <p:nvPr/>
          </p:nvSpPr>
          <p:spPr>
            <a:xfrm>
              <a:off x="304800" y="1447800"/>
              <a:ext cx="1447800" cy="685800"/>
            </a:xfrm>
            <a:prstGeom prst="down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2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</a:rPr>
                <a:t>ETIKA KOMUNIKASI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37" name="Up Arrow Callout 36"/>
            <p:cNvSpPr/>
            <p:nvPr/>
          </p:nvSpPr>
          <p:spPr>
            <a:xfrm>
              <a:off x="304800" y="5867400"/>
              <a:ext cx="1447800" cy="762000"/>
            </a:xfrm>
            <a:prstGeom prst="up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2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rgbClr val="FF0000"/>
                  </a:solidFill>
                </a:rPr>
                <a:t>REGULASI PENYIARAN</a:t>
              </a:r>
              <a:endParaRPr lang="en-US" sz="11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1905000" y="1676400"/>
              <a:ext cx="5486400" cy="1588"/>
            </a:xfrm>
            <a:prstGeom prst="line">
              <a:avLst/>
            </a:prstGeom>
            <a:ln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905000" y="6324600"/>
              <a:ext cx="5486400" cy="1588"/>
            </a:xfrm>
            <a:prstGeom prst="line">
              <a:avLst/>
            </a:prstGeom>
            <a:ln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rot="5400000">
              <a:off x="7239000" y="1828800"/>
              <a:ext cx="304800" cy="1588"/>
            </a:xfrm>
            <a:prstGeom prst="straightConnector1">
              <a:avLst/>
            </a:prstGeom>
            <a:ln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rot="5400000" flipH="1" flipV="1">
              <a:off x="7162800" y="6096000"/>
              <a:ext cx="457200" cy="1588"/>
            </a:xfrm>
            <a:prstGeom prst="straightConnector1">
              <a:avLst/>
            </a:prstGeom>
            <a:ln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8833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43800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PREMIS ETIKA KOMUNIKASI </a:t>
            </a:r>
            <a:br>
              <a:rPr lang="en-US" sz="3200" b="1" dirty="0" smtClean="0"/>
            </a:br>
            <a:r>
              <a:rPr lang="en-US" sz="3200" b="1" dirty="0" smtClean="0"/>
              <a:t>[Boris </a:t>
            </a:r>
            <a:r>
              <a:rPr lang="en-US" sz="3200" b="1" dirty="0" err="1" smtClean="0"/>
              <a:t>Libois</a:t>
            </a:r>
            <a:r>
              <a:rPr lang="en-US" sz="3200" b="1" dirty="0" smtClean="0"/>
              <a:t>, 1994: 3] </a:t>
            </a:r>
            <a:endParaRPr lang="en-US" sz="32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152400" y="2209800"/>
            <a:ext cx="8763000" cy="4114800"/>
            <a:chOff x="152400" y="1828800"/>
            <a:chExt cx="8763000" cy="4114800"/>
          </a:xfrm>
        </p:grpSpPr>
        <p:sp>
          <p:nvSpPr>
            <p:cNvPr id="3" name="Oval 2"/>
            <p:cNvSpPr/>
            <p:nvPr/>
          </p:nvSpPr>
          <p:spPr>
            <a:xfrm>
              <a:off x="152400" y="2743200"/>
              <a:ext cx="2133600" cy="21336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MEDIA MASSA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895600" y="3352800"/>
              <a:ext cx="2286000" cy="914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/>
                <a:t>kekuasaan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dan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efek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dasyat</a:t>
              </a:r>
              <a:r>
                <a:rPr lang="en-US" b="1" dirty="0" smtClean="0"/>
                <a:t> </a:t>
              </a:r>
              <a:endParaRPr lang="en-US" b="1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6248400" y="3276600"/>
              <a:ext cx="2667000" cy="1143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/>
                <a:t>menjaga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keseimbangan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antara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berekspresi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dan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tanggung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jawab</a:t>
              </a:r>
              <a:endParaRPr lang="en-US" b="1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362200" y="381000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257800" y="38100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ounded Rectangle 22"/>
            <p:cNvSpPr/>
            <p:nvPr/>
          </p:nvSpPr>
          <p:spPr>
            <a:xfrm>
              <a:off x="6248400" y="1828800"/>
              <a:ext cx="2590800" cy="1143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/>
                <a:t>melindungi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khalayak</a:t>
              </a:r>
              <a:r>
                <a:rPr lang="en-US" b="1" dirty="0" smtClean="0"/>
                <a:t> yang </a:t>
              </a:r>
              <a:r>
                <a:rPr lang="en-US" b="1" dirty="0" err="1" smtClean="0"/>
                <a:t>lemah</a:t>
              </a:r>
              <a:endParaRPr lang="en-US" b="1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248400" y="4800600"/>
              <a:ext cx="2667000" cy="1143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/>
                <a:t>menghindari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dampak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negatif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logika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instrumentalia</a:t>
              </a:r>
              <a:endParaRPr lang="en-US" b="1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4038600" y="5410200"/>
              <a:ext cx="2133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4038600" y="2362200"/>
              <a:ext cx="2133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3619500" y="2781300"/>
              <a:ext cx="838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3543300" y="4914900"/>
              <a:ext cx="990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958287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77</TotalTime>
  <Words>1202</Words>
  <Application>Microsoft Office PowerPoint</Application>
  <PresentationFormat>On-screen Show (4:3)</PresentationFormat>
  <Paragraphs>171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Century Gothic</vt:lpstr>
      <vt:lpstr>Times New Roman</vt:lpstr>
      <vt:lpstr>Trebuchet MS</vt:lpstr>
      <vt:lpstr>Wingdings</vt:lpstr>
      <vt:lpstr>Wingdings 2</vt:lpstr>
      <vt:lpstr>Wingdings 3</vt:lpstr>
      <vt:lpstr>Slice</vt:lpstr>
      <vt:lpstr>PowerPoint Presentation</vt:lpstr>
      <vt:lpstr>PowerPoint Presentation</vt:lpstr>
      <vt:lpstr>PowerPoint Presentation</vt:lpstr>
      <vt:lpstr>MODEL POSTTEROR MELALUI MEDIA</vt:lpstr>
      <vt:lpstr>MEDIA TELEVISI </vt:lpstr>
      <vt:lpstr>KHALAYAK TELEVISI</vt:lpstr>
      <vt:lpstr>MODEL HUBUNGAN MEDIA</vt:lpstr>
      <vt:lpstr>MEDIA PENYIARAN DI RANAH PUBLIK</vt:lpstr>
      <vt:lpstr>PREMIS ETIKA KOMUNIKASI  [Boris Libois, 1994: 3] </vt:lpstr>
      <vt:lpstr>PowerPoint Presentation</vt:lpstr>
      <vt:lpstr>- Investigasi atau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Danis</dc:creator>
  <cp:lastModifiedBy>Danis</cp:lastModifiedBy>
  <cp:revision>12</cp:revision>
  <dcterms:created xsi:type="dcterms:W3CDTF">2019-01-23T15:46:26Z</dcterms:created>
  <dcterms:modified xsi:type="dcterms:W3CDTF">2019-02-22T00:47:40Z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2017-12-01T00:00:00Z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2019-01-23T00:00:00Z</vt:filetime>
  </property>
</Properties>
</file>