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8" r:id="rId6"/>
    <p:sldId id="262" r:id="rId7"/>
    <p:sldId id="263" r:id="rId8"/>
    <p:sldId id="269" r:id="rId9"/>
    <p:sldId id="264" r:id="rId10"/>
    <p:sldId id="265" r:id="rId11"/>
    <p:sldId id="266" r:id="rId12"/>
    <p:sldId id="267" r:id="rId13"/>
    <p:sldId id="278" r:id="rId14"/>
    <p:sldId id="271" r:id="rId15"/>
    <p:sldId id="270" r:id="rId16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0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0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Picture 7" descr="807497_7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-5080"/>
            <a:ext cx="12221210" cy="6873875"/>
          </a:xfrm>
          <a:prstGeom prst="rect">
            <a:avLst/>
          </a:prstGeom>
        </p:spPr>
      </p:pic>
      <p:sp>
        <p:nvSpPr>
          <p:cNvPr id="4" name="Subtitle 2"/>
          <p:cNvSpPr>
            <a:spLocks noGrp="1"/>
          </p:cNvSpPr>
          <p:nvPr/>
        </p:nvSpPr>
        <p:spPr>
          <a:xfrm>
            <a:off x="635" y="5856605"/>
            <a:ext cx="5760085" cy="1046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b="1">
                <a:solidFill>
                  <a:schemeClr val="bg1"/>
                </a:solidFill>
                <a:latin typeface="Malgun Gothic" panose="020B0503020000020004" charset="-127"/>
                <a:ea typeface="Malgun Gothic" panose="020B0503020000020004" charset="-127"/>
              </a:rPr>
              <a:t>Program Studi Ilmu Komunikasi</a:t>
            </a:r>
            <a:endParaRPr lang="en-GB" altLang="en-US" b="1">
              <a:solidFill>
                <a:schemeClr val="bg1"/>
              </a:solidFill>
              <a:latin typeface="Malgun Gothic" panose="020B0503020000020004" charset="-127"/>
              <a:ea typeface="Malgun Gothic" panose="020B0503020000020004" charset="-127"/>
            </a:endParaRPr>
          </a:p>
          <a:p>
            <a:pPr algn="l"/>
            <a:r>
              <a:rPr lang="en-GB" altLang="en-US" b="1">
                <a:solidFill>
                  <a:schemeClr val="bg1"/>
                </a:solidFill>
                <a:latin typeface="Malgun Gothic" panose="020B0503020000020004" charset="-127"/>
                <a:ea typeface="Malgun Gothic" panose="020B0503020000020004" charset="-127"/>
              </a:rPr>
              <a:t>Fakultas Humaniora dan Bisnis</a:t>
            </a:r>
            <a:endParaRPr lang="en-GB" altLang="en-US" b="1">
              <a:solidFill>
                <a:schemeClr val="bg1"/>
              </a:solidFill>
              <a:latin typeface="Malgun Gothic" panose="020B0503020000020004" charset="-127"/>
              <a:ea typeface="Malgun Gothic" panose="020B0503020000020004" charset="-127"/>
            </a:endParaRPr>
          </a:p>
          <a:p>
            <a:pPr algn="l"/>
            <a:endParaRPr lang="en-GB" altLang="en-US">
              <a:solidFill>
                <a:schemeClr val="bg1"/>
              </a:solidFill>
              <a:latin typeface="Malgun Gothic" panose="020B0503020000020004" charset="-127"/>
              <a:ea typeface="Malgun Gothic" panose="020B0503020000020004" charset="-127"/>
            </a:endParaRPr>
          </a:p>
          <a:p>
            <a:pPr algn="l"/>
            <a:endParaRPr lang="en-GB" altLang="en-US">
              <a:solidFill>
                <a:schemeClr val="bg1"/>
              </a:solidFill>
              <a:latin typeface="Malgun Gothic" panose="020B0503020000020004" charset="-127"/>
              <a:ea typeface="Malgun Gothic" panose="020B0503020000020004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840105"/>
            <a:ext cx="11269345" cy="19380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GB" altLang="en-US" sz="6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DARLING" panose="02000000000000000000" charset="0"/>
                <a:ea typeface="Malgun Gothic" panose="020B0503020000020004" charset="-127"/>
                <a:cs typeface="AR DARLING" panose="02000000000000000000" charset="0"/>
              </a:rPr>
              <a:t>PELIPUTAN </a:t>
            </a:r>
            <a:endParaRPr lang="en-GB" altLang="en-US" sz="6000" b="1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 DARLING" panose="02000000000000000000" charset="0"/>
              <a:ea typeface="Malgun Gothic" panose="020B0503020000020004" charset="-127"/>
              <a:cs typeface="AR DARLING" panose="02000000000000000000" charset="0"/>
            </a:endParaRPr>
          </a:p>
          <a:p>
            <a:pPr algn="ctr"/>
            <a:r>
              <a:rPr lang="en-GB" altLang="en-US" sz="6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DARLING" panose="02000000000000000000" charset="0"/>
                <a:ea typeface="Malgun Gothic" panose="020B0503020000020004" charset="-127"/>
                <a:cs typeface="AR DARLING" panose="02000000000000000000" charset="0"/>
              </a:rPr>
              <a:t>BENCANA ALAM</a:t>
            </a:r>
            <a:endParaRPr lang="en-GB" altLang="en-US" sz="6000" b="1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 DARLING" panose="02000000000000000000" charset="0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7" name="Picture 6" descr="logo UPJ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85" y="4856480"/>
            <a:ext cx="1866900" cy="1000125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/>
        </p:nvSpPr>
        <p:spPr>
          <a:xfrm>
            <a:off x="3124200" y="2819400"/>
            <a:ext cx="5783580" cy="634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b="1">
                <a:ln>
                  <a:noFill/>
                </a:ln>
                <a:solidFill>
                  <a:schemeClr val="bg1"/>
                </a:solidFill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  <a:sym typeface="+mn-ea"/>
              </a:rPr>
              <a:t>Oleh: Maya Rachmawaty, MSc </a:t>
            </a:r>
            <a:endParaRPr lang="en-GB" altLang="en-US" b="1">
              <a:ln>
                <a:noFill/>
              </a:ln>
              <a:solidFill>
                <a:schemeClr val="bg1"/>
              </a:solidFill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PELIPUTAN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6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-10795"/>
            <a:ext cx="2729865" cy="685419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060700" y="1155700"/>
            <a:ext cx="4234815" cy="398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l"/>
            <a:r>
              <a:rPr lang="en-GB" altLang="en-US" sz="20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CONTOH PELIPUTAN BENCANA:</a:t>
            </a:r>
            <a:endParaRPr lang="en-GB" altLang="en-US" sz="20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060700" y="1812290"/>
            <a:ext cx="6734810" cy="3692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GB" altLang="en-US"/>
              <a:t>1. MEMPERTEMUKAN KORBAN DENGAN KELUARGA https://www.youtube.com/watch?v=fiLbhUox0Wg</a:t>
            </a:r>
            <a:endParaRPr lang="en-GB" altLang="en-US"/>
          </a:p>
          <a:p>
            <a:endParaRPr lang="en-GB" altLang="en-US"/>
          </a:p>
          <a:p>
            <a:r>
              <a:rPr lang="en-GB" altLang="en-US"/>
              <a:t>2. MELAPORKAN KONDISI TERKINI KAB. SIGI PASCA GEMPA</a:t>
            </a:r>
            <a:endParaRPr lang="en-GB" altLang="en-US"/>
          </a:p>
          <a:p>
            <a:r>
              <a:rPr lang="en-GB" altLang="en-US"/>
              <a:t>https://www.youtube.com/watch?v=ha043_yclGc</a:t>
            </a:r>
            <a:endParaRPr lang="en-GB" altLang="en-US"/>
          </a:p>
          <a:p>
            <a:endParaRPr lang="en-GB" altLang="en-US"/>
          </a:p>
          <a:p>
            <a:r>
              <a:rPr lang="en-GB" altLang="en-US"/>
              <a:t>3. BANJIR TANGERANG</a:t>
            </a:r>
            <a:endParaRPr lang="en-GB" altLang="en-US"/>
          </a:p>
          <a:p>
            <a:r>
              <a:rPr lang="en-GB" altLang="en-US"/>
              <a:t>https://www.youtube.com/watch?v=3j-TJ-0Q3GY</a:t>
            </a:r>
            <a:endParaRPr lang="en-GB" altLang="en-US"/>
          </a:p>
          <a:p>
            <a:endParaRPr lang="en-GB" altLang="en-US"/>
          </a:p>
          <a:p>
            <a:r>
              <a:rPr lang="en-GB" altLang="en-US">
                <a:sym typeface="+mn-ea"/>
              </a:rPr>
              <a:t>4. LIPUTAN 6 SIANG 23/12/2018 BREAKING NEWS TSUNAMI SELAT SUNDA https://www.vidio.com/watch/1547779-liputan-6-siang-23-12-18 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MELIPUT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-10795"/>
            <a:ext cx="2729865" cy="68541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060700" y="1191260"/>
            <a:ext cx="8255635" cy="4707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GB" altLang="en-US" sz="2000"/>
              <a:t>1. SIAPKAN MENTAL &amp; FISIK</a:t>
            </a:r>
            <a:endParaRPr lang="en-GB" altLang="en-US" sz="2000"/>
          </a:p>
          <a:p>
            <a:endParaRPr lang="en-GB" altLang="en-US" sz="2000"/>
          </a:p>
          <a:p>
            <a:r>
              <a:rPr lang="en-GB" altLang="en-US" sz="2000"/>
              <a:t>2. SENSITIF TERHADAP NILAI HUMANIS &amp; DRAMA</a:t>
            </a:r>
            <a:endParaRPr lang="en-GB" altLang="en-US" sz="2000"/>
          </a:p>
          <a:p>
            <a:endParaRPr lang="en-GB" altLang="en-US" sz="2000"/>
          </a:p>
          <a:p>
            <a:r>
              <a:rPr lang="en-GB" altLang="en-US" sz="2000"/>
              <a:t>3. DAPATKAN VIDEO-VIDEO AMATIR SAAT PERISTIWA TERJADI</a:t>
            </a:r>
            <a:endParaRPr lang="en-GB" altLang="en-US" sz="2000"/>
          </a:p>
          <a:p>
            <a:endParaRPr lang="en-GB" altLang="en-US" sz="2000"/>
          </a:p>
          <a:p>
            <a:r>
              <a:rPr lang="en-GB" altLang="en-US" sz="2000"/>
              <a:t>4. MINTALAH INFORMASI DARI PIHAK YANG BERTANGGUNG JAWAB SESUAI RANAH KERJANYA (BMKG/BNPB/POS PANTAUAN MERAPI/BPBD/KNKT)</a:t>
            </a:r>
            <a:endParaRPr lang="en-GB" altLang="en-US" sz="2000"/>
          </a:p>
          <a:p>
            <a:endParaRPr lang="en-GB" altLang="en-US" sz="2000"/>
          </a:p>
          <a:p>
            <a:r>
              <a:rPr lang="en-GB" altLang="en-US" sz="2000"/>
              <a:t>5. KUASAI ISU BENCANA JANGAN SAMPAI SALAH MENYEBARKAN BERITA</a:t>
            </a:r>
            <a:endParaRPr lang="en-GB" altLang="en-US" sz="2000"/>
          </a:p>
          <a:p>
            <a:endParaRPr lang="en-GB" altLang="en-US" sz="2000"/>
          </a:p>
          <a:p>
            <a:r>
              <a:rPr lang="en-GB" altLang="en-US" sz="2000"/>
              <a:t>6. PERHATIKAN BATASAN/PERATURAN JURNALISTIK (TIDAK BOLEH MENAMPILKAN MAYAT, DARAH ATAU LUKA PARAH)</a:t>
            </a:r>
            <a:endParaRPr lang="en-GB" altLang="en-US" sz="2000"/>
          </a:p>
          <a:p>
            <a:endParaRPr lang="en-GB" altLang="en-US" sz="2000"/>
          </a:p>
          <a:p>
            <a:r>
              <a:rPr lang="en-GB" altLang="en-US" sz="2000"/>
              <a:t>7. SISIPKAN UPAYA EDUKASI PENANGANAN BENCANA</a:t>
            </a:r>
            <a:endParaRPr lang="en-GB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KODE ETIK MELIPUT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-10795"/>
            <a:ext cx="2729865" cy="685419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3060700" y="1231265"/>
            <a:ext cx="8363585" cy="5354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Berikut ini hal yang diwajibkan dan dilarang dalam peliputan bencana oleh KPI: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1. Wajib mempertimbangkan proses pemulihan korban, keluarga, dan/atau masyarakat; 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2. Dilarang: 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a. Menambah penderitaan atau trauma korban, keluarga, dan masyarakat, dengan cara memaksa, menekan, dan atau mengintimidasi untuk diwawancarai dan/atau diambil gambarnya, 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b. Menampilkan gambar dan/atau suara saat-saat menjelang kematian; 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c. Mewawancarai anak di bawah umur sebagai narasumber; 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d. Menampilkan gambar korban atau mayat secara detail dengan close up; dan/atau 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e. Menampilkan gambar luka berat, darah, dan/atau potongan organ tubuh 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3. Wajib menampilkan narasumber kompeten dan tepercaya dalam menjelaskan peristiwa bencana secara ilmiah.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LATIHAN MELIPUT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-10795"/>
            <a:ext cx="2729865" cy="68541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060700" y="1191260"/>
            <a:ext cx="836422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GB" altLang="en-US" sz="2500"/>
              <a:t>BUATLAH SEBUAH LIPUTAN BENCANA (LIVE REPORT)// GUNAKAN IMAGINASI KAMU UNTUK MENENTUKAN PERMASALAHAN ATAU SITUASI BENCANANYA!!// BERIKAN DRAMA ATAU SISI HUMANIS DAN UPAYA EDUKASI BENCANA PADA MASYARAKAT//</a:t>
            </a:r>
            <a:endParaRPr lang="en-GB" altLang="en-US" sz="2500"/>
          </a:p>
          <a:p>
            <a:endParaRPr lang="en-GB" altLang="en-US" sz="2500"/>
          </a:p>
          <a:p>
            <a:r>
              <a:rPr lang="en-GB" altLang="en-US" sz="2500"/>
              <a:t>VIDEO LIVE REPORT BERDURASI 1,5 MENIT// KIRIMKAN MELALUI WHATSAPP//</a:t>
            </a:r>
            <a:endParaRPr lang="en-GB" altLang="en-US" sz="25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556000" y="1444308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GB" b="0">
                <a:latin typeface="Calibri" panose="020F0502020204030204" charset="0"/>
                <a:ea typeface="SimSun" panose="02010600030101010101" pitchFamily="2" charset="-122"/>
                <a:cs typeface="Times New Roman" panose="02020603050405020304" charset="0"/>
              </a:rPr>
              <a:t>1. </a:t>
            </a:r>
            <a:endParaRPr lang="en-GB"/>
          </a:p>
        </p:txBody>
      </p:sp>
      <p:pic>
        <p:nvPicPr>
          <p:cNvPr id="7" name="Content Placeholder 6" descr="siefya.com-tsunami"/>
          <p:cNvPicPr>
            <a:picLocks noChangeAspect="1"/>
          </p:cNvPicPr>
          <p:nvPr>
            <p:ph/>
          </p:nvPr>
        </p:nvPicPr>
        <p:blipFill>
          <a:blip r:embed="rId1"/>
          <a:stretch>
            <a:fillRect/>
          </a:stretch>
        </p:blipFill>
        <p:spPr>
          <a:xfrm>
            <a:off x="-24765" y="-21590"/>
            <a:ext cx="12301855" cy="69062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3360" y="3028950"/>
            <a:ext cx="11269345" cy="101473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GB" altLang="en-US" sz="6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DARLING" panose="02000000000000000000" charset="0"/>
                <a:ea typeface="Malgun Gothic" panose="020B0503020000020004" charset="-127"/>
                <a:cs typeface="AR DARLING" panose="02000000000000000000" charset="0"/>
              </a:rPr>
              <a:t>TERIMA KASIH</a:t>
            </a:r>
            <a:endParaRPr lang="en-GB" altLang="en-US" sz="6000" b="1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 DARLING" panose="02000000000000000000" charset="0"/>
              <a:ea typeface="Malgun Gothic" panose="020B0503020000020004" charset="-127"/>
              <a:cs typeface="AR DARLING" panose="0200000000000000000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FUNGSI PERS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60700" y="1308100"/>
            <a:ext cx="6689725" cy="553085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l">
              <a:lnSpc>
                <a:spcPct val="120000"/>
              </a:lnSpc>
            </a:pPr>
            <a:r>
              <a:rPr lang="en-GB" altLang="en-US" sz="25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Undang-Undang No. 40 Tentang Pers </a:t>
            </a:r>
            <a:endParaRPr lang="en-GB" altLang="en-US" sz="25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100" name="Text Box 99"/>
          <p:cNvSpPr txBox="1"/>
          <p:nvPr/>
        </p:nvSpPr>
        <p:spPr>
          <a:xfrm>
            <a:off x="3060700" y="2454275"/>
            <a:ext cx="7143750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Pasal 1:</a:t>
            </a:r>
            <a:endParaRPr lang="en-US" b="1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  <a:p>
            <a:pPr indent="0"/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”K</a:t>
            </a:r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egiatan jurnalistik meliputi mencari, memperoleh, memiliki, menyimpan, mengolah, dan menyampaikan informasi baik dalam bentuk tulisan, suara, gambar, suara dan gambar serta data dan grafik</a:t>
            </a:r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.”</a:t>
            </a:r>
            <a:endParaRPr lang="en-US" b="1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  <a:p>
            <a:pPr indent="0"/>
            <a:endParaRPr lang="en-US" b="1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  <a:p>
            <a:pPr indent="0"/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Pasal 3 dan 6 (ayat a-e)</a:t>
            </a:r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:</a:t>
            </a:r>
            <a:endParaRPr lang="en-US" b="1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  <a:p>
            <a:pPr indent="0"/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“</a:t>
            </a:r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Pers nasional berfungsi sebagai </a:t>
            </a:r>
            <a:r>
              <a:rPr lang="en-US" b="1">
                <a:solidFill>
                  <a:srgbClr val="FF0000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media informasi, pendidikan, hiburan dan kontrol sosial</a:t>
            </a:r>
            <a:r>
              <a:rPr lang="en-GB" altLang="en-US" b="1">
                <a:solidFill>
                  <a:srgbClr val="FF0000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.</a:t>
            </a:r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”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</p:txBody>
      </p:sp>
      <p:pic>
        <p:nvPicPr>
          <p:cNvPr id="6" name="Content Placeholder 5" descr="807497_720"/>
          <p:cNvPicPr>
            <a:picLocks noChangeAspect="1"/>
          </p:cNvPicPr>
          <p:nvPr>
            <p:ph/>
          </p:nvPr>
        </p:nvPicPr>
        <p:blipFill>
          <a:blip r:embed="rId1"/>
          <a:srcRect l="59620" r="17976"/>
          <a:stretch>
            <a:fillRect/>
          </a:stretch>
        </p:blipFill>
        <p:spPr>
          <a:xfrm>
            <a:off x="0" y="3810"/>
            <a:ext cx="2729865" cy="68541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PERAN PERS/JURNALIS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5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3810"/>
            <a:ext cx="2729865" cy="68541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10560" y="3392170"/>
            <a:ext cx="2775585" cy="5219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3 Peran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86145" y="3650615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765925" y="2022475"/>
            <a:ext cx="0" cy="3450590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22110" y="2051685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65925" y="3658870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51320" y="5422265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87285" y="1794510"/>
            <a:ext cx="2775585" cy="5219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Penafsir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31100" y="3415665"/>
            <a:ext cx="2775585" cy="5219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Penyebar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45705" y="5165090"/>
            <a:ext cx="2775585" cy="5219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Penentang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KONSEP JURNALIS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5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3810"/>
            <a:ext cx="2729865" cy="68541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10560" y="3012440"/>
            <a:ext cx="2775585" cy="5219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2 Konsep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86145" y="3285490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765925" y="2022475"/>
            <a:ext cx="13335" cy="2493010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22110" y="2051685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22110" y="4508500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87285" y="1794510"/>
            <a:ext cx="2775585" cy="5219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Netral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01890" y="4251325"/>
            <a:ext cx="2775585" cy="5219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Participant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544945" y="4817427"/>
            <a:ext cx="5080000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 algn="ctr"/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(the traditional fourth estate</a:t>
            </a:r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;</a:t>
            </a:r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 wakil publik, pengkritik pemerintah, pendukung kebijakan dan pembu</a:t>
            </a:r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at</a:t>
            </a:r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 kebijakan)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060700" y="1037272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Cohen, 1963 (dalam McQuail, 2004)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</p:txBody>
      </p:sp>
      <p:sp>
        <p:nvSpPr>
          <p:cNvPr id="27" name="Donut 26"/>
          <p:cNvSpPr/>
          <p:nvPr/>
        </p:nvSpPr>
        <p:spPr>
          <a:xfrm>
            <a:off x="7072630" y="3874135"/>
            <a:ext cx="3634105" cy="1276985"/>
          </a:xfrm>
          <a:prstGeom prst="donut">
            <a:avLst>
              <a:gd name="adj" fmla="val 835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GB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172460" y="174180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PERAN MEDIA DALAM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3810"/>
            <a:ext cx="2729865" cy="68541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72460" y="2397125"/>
            <a:ext cx="8363585" cy="239966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l"/>
            <a:r>
              <a:rPr lang="en-US" sz="2500">
                <a:solidFill>
                  <a:schemeClr val="tx1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  <a:sym typeface="+mn-ea"/>
              </a:rPr>
              <a:t>Rattien (1990) </a:t>
            </a:r>
            <a:r>
              <a:rPr lang="en-GB" altLang="en-US" sz="2500">
                <a:solidFill>
                  <a:schemeClr val="tx1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  <a:sym typeface="+mn-ea"/>
              </a:rPr>
              <a:t>menilai </a:t>
            </a:r>
            <a:r>
              <a:rPr lang="en-US" sz="2500">
                <a:solidFill>
                  <a:schemeClr val="tx1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  <a:sym typeface="+mn-ea"/>
              </a:rPr>
              <a:t>media massa bisa berperan lebih jauh dalam</a:t>
            </a:r>
            <a:r>
              <a:rPr lang="en-US" sz="2500" b="1">
                <a:solidFill>
                  <a:srgbClr val="FF0000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  <a:sym typeface="+mn-ea"/>
              </a:rPr>
              <a:t> mengedukasi</a:t>
            </a:r>
            <a:r>
              <a:rPr lang="en-US" sz="2500">
                <a:solidFill>
                  <a:schemeClr val="tx1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  <a:sym typeface="+mn-ea"/>
              </a:rPr>
              <a:t> khalayak tenteang kebencanaan, meningkatkan kesadaran publik melalui isu mitigasi bencana, bagaimana menghadari bencana dan melakukan evakuasi, termasuk berkontribusi dalam proses rekonstruksi pasca-bencana.</a:t>
            </a:r>
            <a:endParaRPr lang="en-US" altLang="en-US" sz="2500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4" descr="050877000_1545253610-ttsunami2_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60700" y="1017270"/>
            <a:ext cx="4541520" cy="2692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PELIPUTAN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2"/>
          <a:srcRect l="59620" r="17976"/>
          <a:stretch>
            <a:fillRect/>
          </a:stretch>
        </p:blipFill>
        <p:spPr>
          <a:xfrm>
            <a:off x="0" y="3810"/>
            <a:ext cx="2729865" cy="6854190"/>
          </a:xfrm>
          <a:prstGeom prst="rect">
            <a:avLst/>
          </a:prstGeom>
        </p:spPr>
      </p:pic>
      <p:pic>
        <p:nvPicPr>
          <p:cNvPr id="3" name="Picture 2" descr="korban-gemp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235" y="1017270"/>
            <a:ext cx="4413885" cy="2693035"/>
          </a:xfrm>
          <a:prstGeom prst="rect">
            <a:avLst/>
          </a:prstGeom>
        </p:spPr>
      </p:pic>
      <p:pic>
        <p:nvPicPr>
          <p:cNvPr id="6" name="Picture 5" descr="22684759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0700" y="3710305"/>
            <a:ext cx="3900170" cy="2600960"/>
          </a:xfrm>
          <a:prstGeom prst="rect">
            <a:avLst/>
          </a:prstGeom>
        </p:spPr>
      </p:pic>
      <p:pic>
        <p:nvPicPr>
          <p:cNvPr id="7" name="Content Placeholder 6" descr="siefya.com-tsunami"/>
          <p:cNvPicPr>
            <a:picLocks noChangeAspect="1"/>
          </p:cNvPicPr>
          <p:nvPr>
            <p:ph/>
          </p:nvPr>
        </p:nvPicPr>
        <p:blipFill>
          <a:blip r:embed="rId5"/>
          <a:stretch>
            <a:fillRect/>
          </a:stretch>
        </p:blipFill>
        <p:spPr>
          <a:xfrm>
            <a:off x="6960235" y="3710305"/>
            <a:ext cx="4414520" cy="260096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6353175" y="6311582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 algn="r"/>
            <a:r>
              <a:rPr lang="en-GB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Pemutaran Video Bencana</a:t>
            </a:r>
            <a:endParaRPr lang="en-GB" b="1">
              <a:latin typeface="Malgun Gothic" panose="020B0503020000020004" charset="-127"/>
              <a:ea typeface="Malgun Gothic" panose="020B0503020000020004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PELIPUTAN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-10795"/>
            <a:ext cx="2729865" cy="6854190"/>
          </a:xfrm>
          <a:prstGeom prst="rect">
            <a:avLst/>
          </a:prstGeom>
        </p:spPr>
      </p:pic>
      <p:pic>
        <p:nvPicPr>
          <p:cNvPr id="9" name="Picture 8" descr="najwa"/>
          <p:cNvPicPr>
            <a:picLocks noChangeAspect="1"/>
          </p:cNvPicPr>
          <p:nvPr/>
        </p:nvPicPr>
        <p:blipFill>
          <a:blip r:embed="rId2"/>
          <a:srcRect t="14565" b="8069"/>
          <a:stretch>
            <a:fillRect/>
          </a:stretch>
        </p:blipFill>
        <p:spPr>
          <a:xfrm>
            <a:off x="6572885" y="1084580"/>
            <a:ext cx="4694555" cy="2724150"/>
          </a:xfrm>
          <a:prstGeom prst="rect">
            <a:avLst/>
          </a:prstGeom>
        </p:spPr>
      </p:pic>
      <p:pic>
        <p:nvPicPr>
          <p:cNvPr id="11" name="Picture 10" descr="IMG00683-20100831-14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725" y="3643630"/>
            <a:ext cx="5437505" cy="2831465"/>
          </a:xfrm>
          <a:prstGeom prst="rect">
            <a:avLst/>
          </a:prstGeom>
        </p:spPr>
      </p:pic>
      <p:pic>
        <p:nvPicPr>
          <p:cNvPr id="12" name="Picture 11" descr="maxresdefault (1)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3795" y="3643630"/>
            <a:ext cx="5033645" cy="2831465"/>
          </a:xfrm>
          <a:prstGeom prst="rect">
            <a:avLst/>
          </a:prstGeom>
        </p:spPr>
      </p:pic>
      <p:pic>
        <p:nvPicPr>
          <p:cNvPr id="13" name="Picture 12" descr="maxresdefaul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3725" y="1084580"/>
            <a:ext cx="4842510" cy="272415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578100" y="3105150"/>
            <a:ext cx="898906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GB" altLang="en-US" sz="5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DARLING" panose="02000000000000000000" charset="0"/>
                <a:ea typeface="Malgun Gothic" panose="020B0503020000020004" charset="-127"/>
                <a:cs typeface="AR DARLING" panose="02000000000000000000" charset="0"/>
              </a:rPr>
              <a:t>JURNALIS = KORBAN</a:t>
            </a:r>
            <a:endParaRPr lang="en-GB" altLang="en-US" sz="5000" b="1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 DARLING" panose="02000000000000000000" charset="0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100" name="Text Box 99"/>
          <p:cNvSpPr txBox="1"/>
          <p:nvPr/>
        </p:nvSpPr>
        <p:spPr>
          <a:xfrm>
            <a:off x="9287510" y="6475095"/>
            <a:ext cx="307086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b="1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 (Tadoc &amp; Takashi, 2016)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3075305" y="6475095"/>
            <a:ext cx="565594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GB" altLang="en-US" b="1">
                <a:latin typeface="Malgun Gothic" panose="020B0503020000020004" charset="-127"/>
                <a:ea typeface="Malgun Gothic" panose="020B0503020000020004" charset="-127"/>
              </a:rPr>
              <a:t>https://www.youtube.com/watch?v=bUX0yliXOR8</a:t>
            </a:r>
            <a:endParaRPr lang="en-GB" altLang="en-US" b="1">
              <a:latin typeface="Malgun Gothic" panose="020B0503020000020004" charset="-127"/>
              <a:ea typeface="Malgun Gothic" panose="020B0503020000020004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Straight Connector 5"/>
          <p:cNvCxnSpPr/>
          <p:nvPr/>
        </p:nvCxnSpPr>
        <p:spPr>
          <a:xfrm>
            <a:off x="9561195" y="3330575"/>
            <a:ext cx="10795" cy="173291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55740" y="2092325"/>
            <a:ext cx="10795" cy="173291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60700" y="3282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3 TAHAPAN PELIPUTAN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-10795"/>
            <a:ext cx="2729865" cy="68541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026410" y="939800"/>
            <a:ext cx="792226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b="1">
                <a:solidFill>
                  <a:schemeClr val="tx1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Graber &amp; Dunaway (2015) dalam Tadoc dan takashi (2016</a:t>
            </a:r>
            <a:r>
              <a:rPr lang="en-GB" altLang="en-US" b="1">
                <a:solidFill>
                  <a:schemeClr val="tx1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)</a:t>
            </a:r>
            <a:r>
              <a:rPr lang="en-US" b="1">
                <a:solidFill>
                  <a:schemeClr val="tx1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; </a:t>
            </a:r>
            <a:endParaRPr lang="en-US" altLang="en-US" b="1">
              <a:solidFill>
                <a:schemeClr val="tx1"/>
              </a:solidFill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6625" y="2479040"/>
            <a:ext cx="2775585" cy="26765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MEMBERIKAN INFORMASI LEBIH UTUH &amp; MENGKOREKSI INFORMASI SEBELUMNYA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805170" y="2136140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060700" y="1447800"/>
            <a:ext cx="2775585" cy="1383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8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KECEPATAN &amp; POTONGAN INFORMASI</a:t>
            </a:r>
            <a:endParaRPr lang="en-GB" altLang="en-US" sz="28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248140" y="3825240"/>
            <a:ext cx="2775585" cy="2399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2500" b="1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FOCUS LIPUTAN BERGESER DARI PERISTIWA KEPADA PENANGANAN PASCABENCANA</a:t>
            </a:r>
            <a:endParaRPr lang="en-GB" altLang="en-US" sz="2500" b="1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792210" y="3378835"/>
            <a:ext cx="779780" cy="6985"/>
          </a:xfrm>
          <a:prstGeom prst="line">
            <a:avLst/>
          </a:prstGeom>
          <a:ln w="88900" cmpd="sng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 9"/>
          <p:cNvSpPr/>
          <p:nvPr/>
        </p:nvSpPr>
        <p:spPr>
          <a:xfrm>
            <a:off x="3060700" y="556895"/>
            <a:ext cx="8363585" cy="55308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p>
            <a:pPr algn="ctr"/>
            <a:r>
              <a:rPr lang="en-GB" altLang="en-US" sz="3000" b="1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lgun Gothic" panose="020B0503020000020004" charset="-127"/>
                <a:ea typeface="Malgun Gothic" panose="020B0503020000020004" charset="-127"/>
                <a:cs typeface="AR DARLING" panose="02000000000000000000" charset="0"/>
              </a:rPr>
              <a:t>PELIPUTAN BENCANA</a:t>
            </a:r>
            <a:endParaRPr lang="en-GB" altLang="en-US" sz="3000" b="1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lgun Gothic" panose="020B0503020000020004" charset="-127"/>
              <a:ea typeface="Malgun Gothic" panose="020B0503020000020004" charset="-127"/>
              <a:cs typeface="AR DARLING" panose="02000000000000000000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97225" y="1411605"/>
            <a:ext cx="8090535" cy="39382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500" b="0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Sanusi </a:t>
            </a:r>
            <a:r>
              <a:rPr lang="en-GB" altLang="en-US" sz="2500" b="0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(2018);</a:t>
            </a:r>
            <a:r>
              <a:rPr lang="en-US" sz="2500" b="0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 </a:t>
            </a:r>
            <a:r>
              <a:rPr lang="en-GB" altLang="en-US" sz="2500" b="0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Paper “Jurnalisme &amp; Bencana (Refleksi Peran Jurnalis dalam Liputan Bencana Gempa, Tsunami dan Likuifaksi Palu-Donggala)”</a:t>
            </a:r>
            <a:endParaRPr lang="en-GB" altLang="en-US" sz="2500" b="0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  <a:p>
            <a:pPr indent="0"/>
            <a:endParaRPr lang="en-GB" altLang="en-US" sz="2500" b="0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  <a:p>
            <a:pPr indent="0"/>
            <a:r>
              <a:rPr lang="en-GB" altLang="en-US" sz="2500" b="0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Jurnalis belum menjalakan perannya:</a:t>
            </a:r>
            <a:endParaRPr lang="en-US" sz="2500" b="0"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  <a:p>
            <a:pPr indent="0"/>
            <a:r>
              <a:rPr lang="en-GB" altLang="en-US" sz="2500" b="0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Rendahnya skill jurnalis untuk mengeksploitasi pemberitaan. Jurnalis lebih cenderung tertarik kepada hal yang </a:t>
            </a:r>
            <a:r>
              <a:rPr lang="en-US" sz="2500" b="0"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dramatis dan traumatis, eksploitasi kesedihan dan penderitaan korban secara berlebihan </a:t>
            </a:r>
            <a:r>
              <a:rPr lang="en-US" sz="2500" b="1">
                <a:solidFill>
                  <a:srgbClr val="FF0000"/>
                </a:solidFill>
                <a:latin typeface="Malgun Gothic" panose="020B0503020000020004" charset="-127"/>
                <a:ea typeface="Malgun Gothic" panose="020B0503020000020004" charset="-127"/>
                <a:cs typeface="Times New Roman" panose="02020603050405020304" charset="0"/>
              </a:rPr>
              <a:t>(jurnalisme air mata)</a:t>
            </a:r>
            <a:endParaRPr lang="en-US" altLang="en-US" sz="2500" b="1">
              <a:solidFill>
                <a:srgbClr val="FF0000"/>
              </a:solidFill>
              <a:latin typeface="Malgun Gothic" panose="020B0503020000020004" charset="-127"/>
              <a:ea typeface="Malgun Gothic" panose="020B0503020000020004" charset="-127"/>
              <a:cs typeface="Times New Roman" panose="02020603050405020304" charset="0"/>
            </a:endParaRPr>
          </a:p>
        </p:txBody>
      </p:sp>
      <p:pic>
        <p:nvPicPr>
          <p:cNvPr id="4" name="Content Placeholder 5" descr="807497_720"/>
          <p:cNvPicPr>
            <a:picLocks noChangeAspect="1"/>
          </p:cNvPicPr>
          <p:nvPr/>
        </p:nvPicPr>
        <p:blipFill>
          <a:blip r:embed="rId1"/>
          <a:srcRect l="59620" r="17976"/>
          <a:stretch>
            <a:fillRect/>
          </a:stretch>
        </p:blipFill>
        <p:spPr>
          <a:xfrm>
            <a:off x="0" y="-10795"/>
            <a:ext cx="2729865" cy="68541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3722</Words>
  <Application>WPS Presentation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SimSun</vt:lpstr>
      <vt:lpstr>Wingdings</vt:lpstr>
      <vt:lpstr>Malgun Gothic</vt:lpstr>
      <vt:lpstr>AR DARLING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mayar</dc:creator>
  <cp:lastModifiedBy>mayar</cp:lastModifiedBy>
  <cp:revision>25</cp:revision>
  <dcterms:created xsi:type="dcterms:W3CDTF">2019-04-18T00:12:00Z</dcterms:created>
  <dcterms:modified xsi:type="dcterms:W3CDTF">2019-04-24T22:54:15Z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2057-10.2.0.7646</vt:lpwstr>
  </property>
</Properties>
</file>