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9" r:id="rId4"/>
    <p:sldId id="260" r:id="rId5"/>
    <p:sldId id="268" r:id="rId6"/>
    <p:sldId id="262" r:id="rId7"/>
    <p:sldId id="263" r:id="rId8"/>
    <p:sldId id="269" r:id="rId9"/>
    <p:sldId id="264" r:id="rId10"/>
    <p:sldId id="265" r:id="rId11"/>
    <p:sldId id="266" r:id="rId12"/>
    <p:sldId id="267" r:id="rId13"/>
    <p:sldId id="278" r:id="rId14"/>
    <p:sldId id="271" r:id="rId15"/>
    <p:sldId id="270" r:id="rId16"/>
  </p:sldIdLst>
  <p:sldSz cx="12192000" cy="6858000"/>
  <p:notesSz cx="7103745" cy="1023429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0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0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" name="Picture 7" descr="807497_72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5" y="-5080"/>
            <a:ext cx="12221210" cy="6873875"/>
          </a:xfrm>
          <a:prstGeom prst="rect">
            <a:avLst/>
          </a:prstGeom>
        </p:spPr>
      </p:pic>
      <p:sp>
        <p:nvSpPr>
          <p:cNvPr id="4" name="Subtitle 2"/>
          <p:cNvSpPr>
            <a:spLocks noGrp="1"/>
          </p:cNvSpPr>
          <p:nvPr/>
        </p:nvSpPr>
        <p:spPr>
          <a:xfrm>
            <a:off x="635" y="5856605"/>
            <a:ext cx="5760085" cy="1046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altLang="en-US" b="1">
                <a:solidFill>
                  <a:schemeClr val="bg1"/>
                </a:solidFill>
                <a:latin typeface="Malgun Gothic" panose="020B0503020000020004" charset="-127"/>
                <a:ea typeface="Malgun Gothic" panose="020B0503020000020004" charset="-127"/>
              </a:rPr>
              <a:t>Program Studi Ilmu Komunikasi</a:t>
            </a:r>
            <a:endParaRPr lang="en-GB" altLang="en-US" b="1">
              <a:solidFill>
                <a:schemeClr val="bg1"/>
              </a:solidFill>
              <a:latin typeface="Malgun Gothic" panose="020B0503020000020004" charset="-127"/>
              <a:ea typeface="Malgun Gothic" panose="020B0503020000020004" charset="-127"/>
            </a:endParaRPr>
          </a:p>
          <a:p>
            <a:pPr algn="l"/>
            <a:r>
              <a:rPr lang="en-GB" altLang="en-US" b="1">
                <a:solidFill>
                  <a:schemeClr val="bg1"/>
                </a:solidFill>
                <a:latin typeface="Malgun Gothic" panose="020B0503020000020004" charset="-127"/>
                <a:ea typeface="Malgun Gothic" panose="020B0503020000020004" charset="-127"/>
              </a:rPr>
              <a:t>Fakultas Humaniora dan Bisnis</a:t>
            </a:r>
            <a:endParaRPr lang="en-GB" altLang="en-US" b="1">
              <a:solidFill>
                <a:schemeClr val="bg1"/>
              </a:solidFill>
              <a:latin typeface="Malgun Gothic" panose="020B0503020000020004" charset="-127"/>
              <a:ea typeface="Malgun Gothic" panose="020B0503020000020004" charset="-127"/>
            </a:endParaRPr>
          </a:p>
          <a:p>
            <a:pPr algn="l"/>
            <a:endParaRPr lang="en-GB" altLang="en-US">
              <a:solidFill>
                <a:schemeClr val="bg1"/>
              </a:solidFill>
              <a:latin typeface="Malgun Gothic" panose="020B0503020000020004" charset="-127"/>
              <a:ea typeface="Malgun Gothic" panose="020B0503020000020004" charset="-127"/>
            </a:endParaRPr>
          </a:p>
          <a:p>
            <a:pPr algn="l"/>
            <a:endParaRPr lang="en-GB" altLang="en-US">
              <a:solidFill>
                <a:schemeClr val="bg1"/>
              </a:solidFill>
              <a:latin typeface="Malgun Gothic" panose="020B0503020000020004" charset="-127"/>
              <a:ea typeface="Malgun Gothic" panose="020B0503020000020004" charset="-127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840105"/>
            <a:ext cx="11269345" cy="193802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en-GB" altLang="en-US" sz="6000" b="1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DARLING" panose="02000000000000000000" charset="0"/>
                <a:ea typeface="Malgun Gothic" panose="020B0503020000020004" charset="-127"/>
                <a:cs typeface="AR DARLING" panose="02000000000000000000" charset="0"/>
              </a:rPr>
              <a:t>PELIPUTAN </a:t>
            </a:r>
            <a:endParaRPr lang="en-GB" altLang="en-US" sz="6000" b="1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 DARLING" panose="02000000000000000000" charset="0"/>
              <a:ea typeface="Malgun Gothic" panose="020B0503020000020004" charset="-127"/>
              <a:cs typeface="AR DARLING" panose="02000000000000000000" charset="0"/>
            </a:endParaRPr>
          </a:p>
          <a:p>
            <a:pPr algn="ctr"/>
            <a:r>
              <a:rPr lang="en-GB" altLang="en-US" sz="6000" b="1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DARLING" panose="02000000000000000000" charset="0"/>
                <a:ea typeface="Malgun Gothic" panose="020B0503020000020004" charset="-127"/>
                <a:cs typeface="AR DARLING" panose="02000000000000000000" charset="0"/>
              </a:rPr>
              <a:t>BENCANA ALAM</a:t>
            </a:r>
            <a:endParaRPr lang="en-GB" altLang="en-US" sz="6000" b="1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 DARLING" panose="02000000000000000000" charset="0"/>
              <a:ea typeface="Malgun Gothic" panose="020B0503020000020004" charset="-127"/>
              <a:cs typeface="AR DARLING" panose="02000000000000000000" charset="0"/>
            </a:endParaRPr>
          </a:p>
        </p:txBody>
      </p:sp>
      <p:pic>
        <p:nvPicPr>
          <p:cNvPr id="7" name="Picture 6" descr="logo UPJ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85" y="4856480"/>
            <a:ext cx="1866900" cy="1000125"/>
          </a:xfrm>
          <a:prstGeom prst="rect">
            <a:avLst/>
          </a:prstGeom>
        </p:spPr>
      </p:pic>
      <p:sp>
        <p:nvSpPr>
          <p:cNvPr id="9" name="Subtitle 2"/>
          <p:cNvSpPr>
            <a:spLocks noGrp="1"/>
          </p:cNvSpPr>
          <p:nvPr/>
        </p:nvSpPr>
        <p:spPr>
          <a:xfrm>
            <a:off x="3124200" y="2819400"/>
            <a:ext cx="5783580" cy="6343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b="1">
                <a:ln>
                  <a:noFill/>
                </a:ln>
                <a:solidFill>
                  <a:schemeClr val="bg1"/>
                </a:solidFill>
                <a:latin typeface="Malgun Gothic" panose="020B0503020000020004" charset="-127"/>
                <a:ea typeface="Malgun Gothic" panose="020B0503020000020004" charset="-127"/>
                <a:cs typeface="AR DARLING" panose="02000000000000000000" charset="0"/>
                <a:sym typeface="+mn-ea"/>
              </a:rPr>
              <a:t>Oleh: Maya Rachmawaty, MSc </a:t>
            </a:r>
            <a:endParaRPr lang="en-GB" altLang="en-US" b="1">
              <a:ln>
                <a:noFill/>
              </a:ln>
              <a:solidFill>
                <a:schemeClr val="bg1"/>
              </a:solidFill>
              <a:latin typeface="Malgun Gothic" panose="020B0503020000020004" charset="-127"/>
              <a:ea typeface="Malgun Gothic" panose="020B0503020000020004" charset="-127"/>
              <a:cs typeface="AR DARLING" panose="02000000000000000000" charset="0"/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Rectangle 9"/>
          <p:cNvSpPr/>
          <p:nvPr/>
        </p:nvSpPr>
        <p:spPr>
          <a:xfrm>
            <a:off x="3060700" y="328295"/>
            <a:ext cx="8363585" cy="553085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p>
            <a:pPr algn="ctr"/>
            <a:r>
              <a:rPr lang="en-GB" altLang="en-US" sz="3000" b="1">
                <a:ln>
                  <a:noFill/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lgun Gothic" panose="020B0503020000020004" charset="-127"/>
                <a:ea typeface="Malgun Gothic" panose="020B0503020000020004" charset="-127"/>
                <a:cs typeface="AR DARLING" panose="02000000000000000000" charset="0"/>
              </a:rPr>
              <a:t>PELIPUTAN BENCANA</a:t>
            </a:r>
            <a:endParaRPr lang="en-GB" altLang="en-US" sz="3000" b="1">
              <a:ln>
                <a:noFill/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lgun Gothic" panose="020B0503020000020004" charset="-127"/>
              <a:ea typeface="Malgun Gothic" panose="020B0503020000020004" charset="-127"/>
              <a:cs typeface="AR DARLING" panose="02000000000000000000" charset="0"/>
            </a:endParaRPr>
          </a:p>
        </p:txBody>
      </p:sp>
      <p:pic>
        <p:nvPicPr>
          <p:cNvPr id="6" name="Content Placeholder 5" descr="807497_720"/>
          <p:cNvPicPr>
            <a:picLocks noChangeAspect="1"/>
          </p:cNvPicPr>
          <p:nvPr/>
        </p:nvPicPr>
        <p:blipFill>
          <a:blip r:embed="rId1"/>
          <a:srcRect l="59620" r="17976"/>
          <a:stretch>
            <a:fillRect/>
          </a:stretch>
        </p:blipFill>
        <p:spPr>
          <a:xfrm>
            <a:off x="0" y="-10795"/>
            <a:ext cx="2729865" cy="685419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060700" y="1155700"/>
            <a:ext cx="4234815" cy="3987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p>
            <a:pPr algn="l"/>
            <a:r>
              <a:rPr lang="en-GB" altLang="en-US" sz="2000" b="1">
                <a:ln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lgun Gothic" panose="020B0503020000020004" charset="-127"/>
                <a:ea typeface="Malgun Gothic" panose="020B0503020000020004" charset="-127"/>
                <a:cs typeface="AR DARLING" panose="02000000000000000000" charset="0"/>
              </a:rPr>
              <a:t>CONTOH PELIPUTAN BENCANA:</a:t>
            </a:r>
            <a:endParaRPr lang="en-GB" altLang="en-US" sz="2000" b="1">
              <a:ln>
                <a:noFill/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lgun Gothic" panose="020B0503020000020004" charset="-127"/>
              <a:ea typeface="Malgun Gothic" panose="020B0503020000020004" charset="-127"/>
              <a:cs typeface="AR DARLING" panose="02000000000000000000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3060700" y="1812290"/>
            <a:ext cx="6734810" cy="3692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GB" altLang="en-US"/>
              <a:t>1. MEMPERTEMUKAN KORBAN DENGAN KELUARGA https://www.youtube.com/watch?v=fiLbhUox0Wg</a:t>
            </a:r>
            <a:endParaRPr lang="en-GB" altLang="en-US"/>
          </a:p>
          <a:p>
            <a:endParaRPr lang="en-GB" altLang="en-US"/>
          </a:p>
          <a:p>
            <a:r>
              <a:rPr lang="en-GB" altLang="en-US"/>
              <a:t>2. MELAPORKAN KONDISI TERKINI KAB. SIGI PASCA GEMPA</a:t>
            </a:r>
            <a:endParaRPr lang="en-GB" altLang="en-US"/>
          </a:p>
          <a:p>
            <a:r>
              <a:rPr lang="en-GB" altLang="en-US"/>
              <a:t>https://www.youtube.com/watch?v=ha043_yclGc</a:t>
            </a:r>
            <a:endParaRPr lang="en-GB" altLang="en-US"/>
          </a:p>
          <a:p>
            <a:endParaRPr lang="en-GB" altLang="en-US"/>
          </a:p>
          <a:p>
            <a:r>
              <a:rPr lang="en-GB" altLang="en-US"/>
              <a:t>3. BANJIR TANGERANG</a:t>
            </a:r>
            <a:endParaRPr lang="en-GB" altLang="en-US"/>
          </a:p>
          <a:p>
            <a:r>
              <a:rPr lang="en-GB" altLang="en-US"/>
              <a:t>https://www.youtube.com/watch?v=3j-TJ-0Q3GY</a:t>
            </a:r>
            <a:endParaRPr lang="en-GB" altLang="en-US"/>
          </a:p>
          <a:p>
            <a:endParaRPr lang="en-GB" altLang="en-US"/>
          </a:p>
          <a:p>
            <a:r>
              <a:rPr lang="en-GB" altLang="en-US">
                <a:sym typeface="+mn-ea"/>
              </a:rPr>
              <a:t>4. LIPUTAN 6 SIANG 23/12/2018 BREAKING NEWS TSUNAMI SELAT SUNDA https://www.vidio.com/watch/1547779-liputan-6-siang-23-12-18 </a:t>
            </a:r>
            <a:endParaRPr lang="en-GB" altLang="en-US"/>
          </a:p>
          <a:p>
            <a:endParaRPr lang="en-GB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Rectangle 9"/>
          <p:cNvSpPr/>
          <p:nvPr/>
        </p:nvSpPr>
        <p:spPr>
          <a:xfrm>
            <a:off x="3060700" y="328295"/>
            <a:ext cx="8363585" cy="553085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p>
            <a:pPr algn="ctr"/>
            <a:r>
              <a:rPr lang="en-GB" altLang="en-US" sz="3000" b="1">
                <a:ln>
                  <a:noFill/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lgun Gothic" panose="020B0503020000020004" charset="-127"/>
                <a:ea typeface="Malgun Gothic" panose="020B0503020000020004" charset="-127"/>
                <a:cs typeface="AR DARLING" panose="02000000000000000000" charset="0"/>
              </a:rPr>
              <a:t>MELIPUT BENCANA</a:t>
            </a:r>
            <a:endParaRPr lang="en-GB" altLang="en-US" sz="3000" b="1">
              <a:ln>
                <a:noFill/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lgun Gothic" panose="020B0503020000020004" charset="-127"/>
              <a:ea typeface="Malgun Gothic" panose="020B0503020000020004" charset="-127"/>
              <a:cs typeface="AR DARLING" panose="02000000000000000000" charset="0"/>
            </a:endParaRPr>
          </a:p>
        </p:txBody>
      </p:sp>
      <p:pic>
        <p:nvPicPr>
          <p:cNvPr id="4" name="Content Placeholder 5" descr="807497_720"/>
          <p:cNvPicPr>
            <a:picLocks noChangeAspect="1"/>
          </p:cNvPicPr>
          <p:nvPr/>
        </p:nvPicPr>
        <p:blipFill>
          <a:blip r:embed="rId1"/>
          <a:srcRect l="59620" r="17976"/>
          <a:stretch>
            <a:fillRect/>
          </a:stretch>
        </p:blipFill>
        <p:spPr>
          <a:xfrm>
            <a:off x="0" y="-10795"/>
            <a:ext cx="2729865" cy="6854190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3060700" y="1191260"/>
            <a:ext cx="8255635" cy="47078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GB" altLang="en-US" sz="2000"/>
              <a:t>1. SIAPKAN MENTAL &amp; FISIK</a:t>
            </a:r>
            <a:endParaRPr lang="en-GB" altLang="en-US" sz="2000"/>
          </a:p>
          <a:p>
            <a:endParaRPr lang="en-GB" altLang="en-US" sz="2000"/>
          </a:p>
          <a:p>
            <a:r>
              <a:rPr lang="en-GB" altLang="en-US" sz="2000"/>
              <a:t>2. SENSITIF TERHADAP NILAI HUMANIS &amp; DRAMA</a:t>
            </a:r>
            <a:endParaRPr lang="en-GB" altLang="en-US" sz="2000"/>
          </a:p>
          <a:p>
            <a:endParaRPr lang="en-GB" altLang="en-US" sz="2000"/>
          </a:p>
          <a:p>
            <a:r>
              <a:rPr lang="en-GB" altLang="en-US" sz="2000"/>
              <a:t>3. DAPATKAN VIDEO-VIDEO AMATIR SAAT PERISTIWA TERJADI</a:t>
            </a:r>
            <a:endParaRPr lang="en-GB" altLang="en-US" sz="2000"/>
          </a:p>
          <a:p>
            <a:endParaRPr lang="en-GB" altLang="en-US" sz="2000"/>
          </a:p>
          <a:p>
            <a:r>
              <a:rPr lang="en-GB" altLang="en-US" sz="2000"/>
              <a:t>4. MINTALAH INFORMASI DARI PIHAK YANG BERTANGGUNG JAWAB SESUAI RANAH KERJANYA (BMKG/BNPB/POS PANTAUAN MERAPI/BPBD/KNKT)</a:t>
            </a:r>
            <a:endParaRPr lang="en-GB" altLang="en-US" sz="2000"/>
          </a:p>
          <a:p>
            <a:endParaRPr lang="en-GB" altLang="en-US" sz="2000"/>
          </a:p>
          <a:p>
            <a:r>
              <a:rPr lang="en-GB" altLang="en-US" sz="2000"/>
              <a:t>5. KUASAI ISU BENCANA JANGAN SAMPAI SALAH MENYEBARKAN BERITA</a:t>
            </a:r>
            <a:endParaRPr lang="en-GB" altLang="en-US" sz="2000"/>
          </a:p>
          <a:p>
            <a:endParaRPr lang="en-GB" altLang="en-US" sz="2000"/>
          </a:p>
          <a:p>
            <a:r>
              <a:rPr lang="en-GB" altLang="en-US" sz="2000"/>
              <a:t>6. PERHATIKAN BATASAN/PERATURAN JURNALISTIK (TIDAK BOLEH MENAMPILKAN MAYAT, DARAH ATAU LUKA PARAH)</a:t>
            </a:r>
            <a:endParaRPr lang="en-GB" altLang="en-US" sz="2000"/>
          </a:p>
          <a:p>
            <a:endParaRPr lang="en-GB" altLang="en-US" sz="2000"/>
          </a:p>
          <a:p>
            <a:r>
              <a:rPr lang="en-GB" altLang="en-US" sz="2000"/>
              <a:t>7. SISIPKAN UPAYA EDUKASI PENANGANAN BENCANA</a:t>
            </a:r>
            <a:endParaRPr lang="en-GB" altLang="en-US"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Rectangle 9"/>
          <p:cNvSpPr/>
          <p:nvPr/>
        </p:nvSpPr>
        <p:spPr>
          <a:xfrm>
            <a:off x="3060700" y="328295"/>
            <a:ext cx="8363585" cy="553085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p>
            <a:pPr algn="ctr"/>
            <a:r>
              <a:rPr lang="en-GB" altLang="en-US" sz="3000" b="1">
                <a:ln>
                  <a:noFill/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lgun Gothic" panose="020B0503020000020004" charset="-127"/>
                <a:ea typeface="Malgun Gothic" panose="020B0503020000020004" charset="-127"/>
                <a:cs typeface="AR DARLING" panose="02000000000000000000" charset="0"/>
              </a:rPr>
              <a:t>KODE ETIK MELIPUT BENCANA</a:t>
            </a:r>
            <a:endParaRPr lang="en-GB" altLang="en-US" sz="3000" b="1">
              <a:ln>
                <a:noFill/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lgun Gothic" panose="020B0503020000020004" charset="-127"/>
              <a:ea typeface="Malgun Gothic" panose="020B0503020000020004" charset="-127"/>
              <a:cs typeface="AR DARLING" panose="02000000000000000000" charset="0"/>
            </a:endParaRPr>
          </a:p>
        </p:txBody>
      </p:sp>
      <p:pic>
        <p:nvPicPr>
          <p:cNvPr id="4" name="Content Placeholder 5" descr="807497_720"/>
          <p:cNvPicPr>
            <a:picLocks noChangeAspect="1"/>
          </p:cNvPicPr>
          <p:nvPr/>
        </p:nvPicPr>
        <p:blipFill>
          <a:blip r:embed="rId1"/>
          <a:srcRect l="59620" r="17976"/>
          <a:stretch>
            <a:fillRect/>
          </a:stretch>
        </p:blipFill>
        <p:spPr>
          <a:xfrm>
            <a:off x="0" y="-10795"/>
            <a:ext cx="2729865" cy="6854190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3060700" y="1231265"/>
            <a:ext cx="8363585" cy="5354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GB" altLang="en-US" b="1">
                <a:latin typeface="Malgun Gothic" panose="020B0503020000020004" charset="-127"/>
                <a:ea typeface="Malgun Gothic" panose="020B0503020000020004" charset="-127"/>
              </a:rPr>
              <a:t>Berikut ini hal yang diwajibkan dan dilarang dalam peliputan bencana oleh KPI:</a:t>
            </a:r>
            <a:endParaRPr lang="en-GB" altLang="en-US" b="1">
              <a:latin typeface="Malgun Gothic" panose="020B0503020000020004" charset="-127"/>
              <a:ea typeface="Malgun Gothic" panose="020B0503020000020004" charset="-127"/>
            </a:endParaRPr>
          </a:p>
          <a:p>
            <a:endParaRPr lang="en-GB" altLang="en-US" b="1">
              <a:latin typeface="Malgun Gothic" panose="020B0503020000020004" charset="-127"/>
              <a:ea typeface="Malgun Gothic" panose="020B0503020000020004" charset="-127"/>
            </a:endParaRPr>
          </a:p>
          <a:p>
            <a:r>
              <a:rPr lang="en-GB" altLang="en-US" b="1">
                <a:latin typeface="Malgun Gothic" panose="020B0503020000020004" charset="-127"/>
                <a:ea typeface="Malgun Gothic" panose="020B0503020000020004" charset="-127"/>
              </a:rPr>
              <a:t>1. Wajib mempertimbangkan proses pemulihan korban, keluarga, dan/atau masyarakat; </a:t>
            </a:r>
            <a:endParaRPr lang="en-GB" altLang="en-US" b="1">
              <a:latin typeface="Malgun Gothic" panose="020B0503020000020004" charset="-127"/>
              <a:ea typeface="Malgun Gothic" panose="020B0503020000020004" charset="-127"/>
            </a:endParaRPr>
          </a:p>
          <a:p>
            <a:endParaRPr lang="en-GB" altLang="en-US" b="1">
              <a:latin typeface="Malgun Gothic" panose="020B0503020000020004" charset="-127"/>
              <a:ea typeface="Malgun Gothic" panose="020B0503020000020004" charset="-127"/>
            </a:endParaRPr>
          </a:p>
          <a:p>
            <a:r>
              <a:rPr lang="en-GB" altLang="en-US" b="1">
                <a:latin typeface="Malgun Gothic" panose="020B0503020000020004" charset="-127"/>
                <a:ea typeface="Malgun Gothic" panose="020B0503020000020004" charset="-127"/>
              </a:rPr>
              <a:t>2. Dilarang: </a:t>
            </a:r>
            <a:endParaRPr lang="en-GB" altLang="en-US" b="1">
              <a:latin typeface="Malgun Gothic" panose="020B0503020000020004" charset="-127"/>
              <a:ea typeface="Malgun Gothic" panose="020B0503020000020004" charset="-127"/>
            </a:endParaRPr>
          </a:p>
          <a:p>
            <a:r>
              <a:rPr lang="en-GB" altLang="en-US" b="1">
                <a:latin typeface="Malgun Gothic" panose="020B0503020000020004" charset="-127"/>
                <a:ea typeface="Malgun Gothic" panose="020B0503020000020004" charset="-127"/>
              </a:rPr>
              <a:t>a. Menambah penderitaan atau trauma korban, keluarga, dan masyarakat, dengan cara memaksa, menekan, dan atau mengintimidasi untuk diwawancarai dan/atau diambil gambarnya, </a:t>
            </a:r>
            <a:endParaRPr lang="en-GB" altLang="en-US" b="1">
              <a:latin typeface="Malgun Gothic" panose="020B0503020000020004" charset="-127"/>
              <a:ea typeface="Malgun Gothic" panose="020B0503020000020004" charset="-127"/>
            </a:endParaRPr>
          </a:p>
          <a:p>
            <a:r>
              <a:rPr lang="en-GB" altLang="en-US" b="1">
                <a:latin typeface="Malgun Gothic" panose="020B0503020000020004" charset="-127"/>
                <a:ea typeface="Malgun Gothic" panose="020B0503020000020004" charset="-127"/>
              </a:rPr>
              <a:t>b. Menampilkan gambar dan/atau suara saat-saat menjelang kematian; </a:t>
            </a:r>
            <a:endParaRPr lang="en-GB" altLang="en-US" b="1">
              <a:latin typeface="Malgun Gothic" panose="020B0503020000020004" charset="-127"/>
              <a:ea typeface="Malgun Gothic" panose="020B0503020000020004" charset="-127"/>
            </a:endParaRPr>
          </a:p>
          <a:p>
            <a:r>
              <a:rPr lang="en-GB" altLang="en-US" b="1">
                <a:latin typeface="Malgun Gothic" panose="020B0503020000020004" charset="-127"/>
                <a:ea typeface="Malgun Gothic" panose="020B0503020000020004" charset="-127"/>
              </a:rPr>
              <a:t>c. Mewawancarai anak di bawah umur sebagai narasumber; </a:t>
            </a:r>
            <a:endParaRPr lang="en-GB" altLang="en-US" b="1">
              <a:latin typeface="Malgun Gothic" panose="020B0503020000020004" charset="-127"/>
              <a:ea typeface="Malgun Gothic" panose="020B0503020000020004" charset="-127"/>
            </a:endParaRPr>
          </a:p>
          <a:p>
            <a:r>
              <a:rPr lang="en-GB" altLang="en-US" b="1">
                <a:latin typeface="Malgun Gothic" panose="020B0503020000020004" charset="-127"/>
                <a:ea typeface="Malgun Gothic" panose="020B0503020000020004" charset="-127"/>
              </a:rPr>
              <a:t>d. Menampilkan gambar korban atau mayat secara detail dengan close up; dan/atau </a:t>
            </a:r>
            <a:endParaRPr lang="en-GB" altLang="en-US" b="1">
              <a:latin typeface="Malgun Gothic" panose="020B0503020000020004" charset="-127"/>
              <a:ea typeface="Malgun Gothic" panose="020B0503020000020004" charset="-127"/>
            </a:endParaRPr>
          </a:p>
          <a:p>
            <a:r>
              <a:rPr lang="en-GB" altLang="en-US" b="1">
                <a:latin typeface="Malgun Gothic" panose="020B0503020000020004" charset="-127"/>
                <a:ea typeface="Malgun Gothic" panose="020B0503020000020004" charset="-127"/>
              </a:rPr>
              <a:t>e. Menampilkan gambar luka berat, darah, dan/atau potongan organ tubuh </a:t>
            </a:r>
            <a:endParaRPr lang="en-GB" altLang="en-US" b="1">
              <a:latin typeface="Malgun Gothic" panose="020B0503020000020004" charset="-127"/>
              <a:ea typeface="Malgun Gothic" panose="020B0503020000020004" charset="-127"/>
            </a:endParaRPr>
          </a:p>
          <a:p>
            <a:endParaRPr lang="en-GB" altLang="en-US" b="1">
              <a:latin typeface="Malgun Gothic" panose="020B0503020000020004" charset="-127"/>
              <a:ea typeface="Malgun Gothic" panose="020B0503020000020004" charset="-127"/>
            </a:endParaRPr>
          </a:p>
          <a:p>
            <a:r>
              <a:rPr lang="en-GB" altLang="en-US" b="1">
                <a:latin typeface="Malgun Gothic" panose="020B0503020000020004" charset="-127"/>
                <a:ea typeface="Malgun Gothic" panose="020B0503020000020004" charset="-127"/>
              </a:rPr>
              <a:t>3. Wajib menampilkan narasumber kompeten dan tepercaya dalam menjelaskan peristiwa bencana secara ilmiah.</a:t>
            </a:r>
            <a:endParaRPr lang="en-GB" altLang="en-US" b="1">
              <a:latin typeface="Malgun Gothic" panose="020B0503020000020004" charset="-127"/>
              <a:ea typeface="Malgun Gothic" panose="020B0503020000020004" charset="-127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Rectangle 9"/>
          <p:cNvSpPr/>
          <p:nvPr/>
        </p:nvSpPr>
        <p:spPr>
          <a:xfrm>
            <a:off x="3060700" y="328295"/>
            <a:ext cx="8363585" cy="553085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p>
            <a:pPr algn="ctr"/>
            <a:r>
              <a:rPr lang="en-GB" altLang="en-US" sz="3000" b="1">
                <a:ln>
                  <a:noFill/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lgun Gothic" panose="020B0503020000020004" charset="-127"/>
                <a:ea typeface="Malgun Gothic" panose="020B0503020000020004" charset="-127"/>
                <a:cs typeface="AR DARLING" panose="02000000000000000000" charset="0"/>
              </a:rPr>
              <a:t>LATIHAN MELIPUT BENCANA</a:t>
            </a:r>
            <a:endParaRPr lang="en-GB" altLang="en-US" sz="3000" b="1">
              <a:ln>
                <a:noFill/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lgun Gothic" panose="020B0503020000020004" charset="-127"/>
              <a:ea typeface="Malgun Gothic" panose="020B0503020000020004" charset="-127"/>
              <a:cs typeface="AR DARLING" panose="02000000000000000000" charset="0"/>
            </a:endParaRPr>
          </a:p>
        </p:txBody>
      </p:sp>
      <p:pic>
        <p:nvPicPr>
          <p:cNvPr id="4" name="Content Placeholder 5" descr="807497_720"/>
          <p:cNvPicPr>
            <a:picLocks noChangeAspect="1"/>
          </p:cNvPicPr>
          <p:nvPr/>
        </p:nvPicPr>
        <p:blipFill>
          <a:blip r:embed="rId1"/>
          <a:srcRect l="59620" r="17976"/>
          <a:stretch>
            <a:fillRect/>
          </a:stretch>
        </p:blipFill>
        <p:spPr>
          <a:xfrm>
            <a:off x="0" y="-10795"/>
            <a:ext cx="2729865" cy="6854190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3060700" y="1191260"/>
            <a:ext cx="8364220" cy="31692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GB" altLang="en-US" sz="2500"/>
              <a:t>BUATLAH SEBUAH LIPUTAN BENCANA (LIVE REPORT)// GUNAKAN IMAGINASI KAMU UNTUK MENENTUKAN PERMASALAHAN ATAU SITUASI BENCANANYA!!// BERIKAN DRAMA ATAU SISI HUMANIS DAN UPAYA EDUKASI BENCANA PADA MASYARAKAT//</a:t>
            </a:r>
            <a:endParaRPr lang="en-GB" altLang="en-US" sz="2500"/>
          </a:p>
          <a:p>
            <a:endParaRPr lang="en-GB" altLang="en-US" sz="2500"/>
          </a:p>
          <a:p>
            <a:r>
              <a:rPr lang="en-GB" altLang="en-US" sz="2500"/>
              <a:t>VIDEO LIVE REPORT BERDURASI 1,5 MENIT// KIRIMKAN MELALUI WHATSAPP//</a:t>
            </a:r>
            <a:endParaRPr lang="en-GB" altLang="en-US" sz="25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1"/>
          <p:cNvSpPr txBox="1"/>
          <p:nvPr/>
        </p:nvSpPr>
        <p:spPr>
          <a:xfrm>
            <a:off x="3556000" y="1444308"/>
            <a:ext cx="50800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GB" b="0">
                <a:latin typeface="Calibri" panose="020F0502020204030204" charset="0"/>
                <a:ea typeface="SimSun" panose="02010600030101010101" pitchFamily="2" charset="-122"/>
                <a:cs typeface="Times New Roman" panose="02020603050405020304" charset="0"/>
              </a:rPr>
              <a:t>1. </a:t>
            </a:r>
            <a:endParaRPr lang="en-GB"/>
          </a:p>
        </p:txBody>
      </p:sp>
      <p:pic>
        <p:nvPicPr>
          <p:cNvPr id="7" name="Content Placeholder 6" descr="siefya.com-tsunami"/>
          <p:cNvPicPr>
            <a:picLocks noChangeAspect="1"/>
          </p:cNvPicPr>
          <p:nvPr>
            <p:ph/>
          </p:nvPr>
        </p:nvPicPr>
        <p:blipFill>
          <a:blip r:embed="rId1"/>
          <a:stretch>
            <a:fillRect/>
          </a:stretch>
        </p:blipFill>
        <p:spPr>
          <a:xfrm>
            <a:off x="-24765" y="-21590"/>
            <a:ext cx="12301855" cy="690626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3360" y="3028950"/>
            <a:ext cx="11269345" cy="101473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en-GB" altLang="en-US" sz="6000" b="1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DARLING" panose="02000000000000000000" charset="0"/>
                <a:ea typeface="Malgun Gothic" panose="020B0503020000020004" charset="-127"/>
                <a:cs typeface="AR DARLING" panose="02000000000000000000" charset="0"/>
              </a:rPr>
              <a:t>TERIMA KASIH</a:t>
            </a:r>
            <a:endParaRPr lang="en-GB" altLang="en-US" sz="6000" b="1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 DARLING" panose="02000000000000000000" charset="0"/>
              <a:ea typeface="Malgun Gothic" panose="020B0503020000020004" charset="-127"/>
              <a:cs typeface="AR DARLING" panose="02000000000000000000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Rectangle 9"/>
          <p:cNvSpPr/>
          <p:nvPr/>
        </p:nvSpPr>
        <p:spPr>
          <a:xfrm>
            <a:off x="3060700" y="328295"/>
            <a:ext cx="8363585" cy="553085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p>
            <a:pPr algn="ctr"/>
            <a:r>
              <a:rPr lang="en-GB" altLang="en-US" sz="3000" b="1">
                <a:ln>
                  <a:noFill/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lgun Gothic" panose="020B0503020000020004" charset="-127"/>
                <a:ea typeface="Malgun Gothic" panose="020B0503020000020004" charset="-127"/>
                <a:cs typeface="AR DARLING" panose="02000000000000000000" charset="0"/>
              </a:rPr>
              <a:t>FUNGSI PERS</a:t>
            </a:r>
            <a:endParaRPr lang="en-GB" altLang="en-US" sz="3000" b="1">
              <a:ln>
                <a:noFill/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lgun Gothic" panose="020B0503020000020004" charset="-127"/>
              <a:ea typeface="Malgun Gothic" panose="020B0503020000020004" charset="-127"/>
              <a:cs typeface="AR DARLING" panose="02000000000000000000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60700" y="1308100"/>
            <a:ext cx="6689725" cy="553085"/>
          </a:xfrm>
          <a:prstGeom prst="rect">
            <a:avLst/>
          </a:prstGeom>
          <a:solidFill>
            <a:schemeClr val="accent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p>
            <a:pPr algn="l">
              <a:lnSpc>
                <a:spcPct val="120000"/>
              </a:lnSpc>
            </a:pPr>
            <a:r>
              <a:rPr lang="en-GB" altLang="en-US" sz="2500" b="1">
                <a:ln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lgun Gothic" panose="020B0503020000020004" charset="-127"/>
                <a:ea typeface="Malgun Gothic" panose="020B0503020000020004" charset="-127"/>
                <a:cs typeface="AR DARLING" panose="02000000000000000000" charset="0"/>
              </a:rPr>
              <a:t>Undang-Undang No. 40 Tentang Pers </a:t>
            </a:r>
            <a:endParaRPr lang="en-GB" altLang="en-US" sz="2500" b="1">
              <a:ln>
                <a:noFill/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lgun Gothic" panose="020B0503020000020004" charset="-127"/>
              <a:ea typeface="Malgun Gothic" panose="020B0503020000020004" charset="-127"/>
              <a:cs typeface="AR DARLING" panose="02000000000000000000" charset="0"/>
            </a:endParaRPr>
          </a:p>
        </p:txBody>
      </p:sp>
      <p:sp>
        <p:nvSpPr>
          <p:cNvPr id="100" name="Text Box 99"/>
          <p:cNvSpPr txBox="1"/>
          <p:nvPr/>
        </p:nvSpPr>
        <p:spPr>
          <a:xfrm>
            <a:off x="3060700" y="2454275"/>
            <a:ext cx="7143750" cy="2584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GB" altLang="en-US" b="1">
                <a:latin typeface="Malgun Gothic" panose="020B0503020000020004" charset="-127"/>
                <a:ea typeface="Malgun Gothic" panose="020B0503020000020004" charset="-127"/>
                <a:cs typeface="Times New Roman" panose="02020603050405020304" charset="0"/>
              </a:rPr>
              <a:t>Pasal 1:</a:t>
            </a:r>
            <a:endParaRPr lang="en-US" b="1">
              <a:latin typeface="Malgun Gothic" panose="020B0503020000020004" charset="-127"/>
              <a:ea typeface="Malgun Gothic" panose="020B0503020000020004" charset="-127"/>
              <a:cs typeface="Times New Roman" panose="02020603050405020304" charset="0"/>
            </a:endParaRPr>
          </a:p>
          <a:p>
            <a:pPr indent="0"/>
            <a:r>
              <a:rPr lang="en-GB" altLang="en-US" b="1">
                <a:latin typeface="Malgun Gothic" panose="020B0503020000020004" charset="-127"/>
                <a:ea typeface="Malgun Gothic" panose="020B0503020000020004" charset="-127"/>
                <a:cs typeface="Times New Roman" panose="02020603050405020304" charset="0"/>
              </a:rPr>
              <a:t>”K</a:t>
            </a:r>
            <a:r>
              <a:rPr lang="en-US" b="1">
                <a:latin typeface="Malgun Gothic" panose="020B0503020000020004" charset="-127"/>
                <a:ea typeface="Malgun Gothic" panose="020B0503020000020004" charset="-127"/>
                <a:cs typeface="Times New Roman" panose="02020603050405020304" charset="0"/>
              </a:rPr>
              <a:t>egiatan jurnalistik meliputi mencari, memperoleh, memiliki, menyimpan, mengolah, dan menyampaikan informasi baik dalam bentuk tulisan, suara, gambar, suara dan gambar serta data dan grafik</a:t>
            </a:r>
            <a:r>
              <a:rPr lang="en-GB" altLang="en-US" b="1">
                <a:latin typeface="Malgun Gothic" panose="020B0503020000020004" charset="-127"/>
                <a:ea typeface="Malgun Gothic" panose="020B0503020000020004" charset="-127"/>
                <a:cs typeface="Times New Roman" panose="02020603050405020304" charset="0"/>
              </a:rPr>
              <a:t>.”</a:t>
            </a:r>
            <a:endParaRPr lang="en-US" b="1">
              <a:latin typeface="Malgun Gothic" panose="020B0503020000020004" charset="-127"/>
              <a:ea typeface="Malgun Gothic" panose="020B0503020000020004" charset="-127"/>
              <a:cs typeface="Times New Roman" panose="02020603050405020304" charset="0"/>
            </a:endParaRPr>
          </a:p>
          <a:p>
            <a:pPr indent="0"/>
            <a:endParaRPr lang="en-US" b="1">
              <a:latin typeface="Malgun Gothic" panose="020B0503020000020004" charset="-127"/>
              <a:ea typeface="Malgun Gothic" panose="020B0503020000020004" charset="-127"/>
              <a:cs typeface="Times New Roman" panose="02020603050405020304" charset="0"/>
            </a:endParaRPr>
          </a:p>
          <a:p>
            <a:pPr indent="0"/>
            <a:r>
              <a:rPr lang="en-US" b="1">
                <a:latin typeface="Malgun Gothic" panose="020B0503020000020004" charset="-127"/>
                <a:ea typeface="Malgun Gothic" panose="020B0503020000020004" charset="-127"/>
                <a:cs typeface="Times New Roman" panose="02020603050405020304" charset="0"/>
              </a:rPr>
              <a:t>Pasal 3 dan 6 (ayat a-e)</a:t>
            </a:r>
            <a:r>
              <a:rPr lang="en-GB" altLang="en-US" b="1">
                <a:latin typeface="Malgun Gothic" panose="020B0503020000020004" charset="-127"/>
                <a:ea typeface="Malgun Gothic" panose="020B0503020000020004" charset="-127"/>
                <a:cs typeface="Times New Roman" panose="02020603050405020304" charset="0"/>
              </a:rPr>
              <a:t>:</a:t>
            </a:r>
            <a:endParaRPr lang="en-US" b="1">
              <a:latin typeface="Malgun Gothic" panose="020B0503020000020004" charset="-127"/>
              <a:ea typeface="Malgun Gothic" panose="020B0503020000020004" charset="-127"/>
              <a:cs typeface="Times New Roman" panose="02020603050405020304" charset="0"/>
            </a:endParaRPr>
          </a:p>
          <a:p>
            <a:pPr indent="0"/>
            <a:r>
              <a:rPr lang="en-GB" altLang="en-US" b="1">
                <a:latin typeface="Malgun Gothic" panose="020B0503020000020004" charset="-127"/>
                <a:ea typeface="Malgun Gothic" panose="020B0503020000020004" charset="-127"/>
                <a:cs typeface="Times New Roman" panose="02020603050405020304" charset="0"/>
              </a:rPr>
              <a:t>“</a:t>
            </a:r>
            <a:r>
              <a:rPr lang="en-US" b="1">
                <a:latin typeface="Malgun Gothic" panose="020B0503020000020004" charset="-127"/>
                <a:ea typeface="Malgun Gothic" panose="020B0503020000020004" charset="-127"/>
                <a:cs typeface="Times New Roman" panose="02020603050405020304" charset="0"/>
              </a:rPr>
              <a:t>Pers nasional berfungsi sebagai </a:t>
            </a:r>
            <a:r>
              <a:rPr lang="en-US" b="1">
                <a:solidFill>
                  <a:srgbClr val="FF0000"/>
                </a:solidFill>
                <a:latin typeface="Malgun Gothic" panose="020B0503020000020004" charset="-127"/>
                <a:ea typeface="Malgun Gothic" panose="020B0503020000020004" charset="-127"/>
                <a:cs typeface="Times New Roman" panose="02020603050405020304" charset="0"/>
              </a:rPr>
              <a:t>media informasi, pendidikan, hiburan dan kontrol sosial</a:t>
            </a:r>
            <a:r>
              <a:rPr lang="en-GB" altLang="en-US" b="1">
                <a:solidFill>
                  <a:srgbClr val="FF0000"/>
                </a:solidFill>
                <a:latin typeface="Malgun Gothic" panose="020B0503020000020004" charset="-127"/>
                <a:ea typeface="Malgun Gothic" panose="020B0503020000020004" charset="-127"/>
                <a:cs typeface="Times New Roman" panose="02020603050405020304" charset="0"/>
              </a:rPr>
              <a:t>.</a:t>
            </a:r>
            <a:r>
              <a:rPr lang="en-GB" altLang="en-US" b="1">
                <a:latin typeface="Malgun Gothic" panose="020B0503020000020004" charset="-127"/>
                <a:ea typeface="Malgun Gothic" panose="020B0503020000020004" charset="-127"/>
                <a:cs typeface="Times New Roman" panose="02020603050405020304" charset="0"/>
              </a:rPr>
              <a:t>”</a:t>
            </a:r>
            <a:endParaRPr lang="en-GB" altLang="en-US" b="1">
              <a:latin typeface="Malgun Gothic" panose="020B0503020000020004" charset="-127"/>
              <a:ea typeface="Malgun Gothic" panose="020B0503020000020004" charset="-127"/>
              <a:cs typeface="Times New Roman" panose="02020603050405020304" charset="0"/>
            </a:endParaRPr>
          </a:p>
        </p:txBody>
      </p:sp>
      <p:pic>
        <p:nvPicPr>
          <p:cNvPr id="6" name="Content Placeholder 5" descr="807497_720"/>
          <p:cNvPicPr>
            <a:picLocks noChangeAspect="1"/>
          </p:cNvPicPr>
          <p:nvPr>
            <p:ph/>
          </p:nvPr>
        </p:nvPicPr>
        <p:blipFill>
          <a:blip r:embed="rId1"/>
          <a:srcRect l="59620" r="17976"/>
          <a:stretch>
            <a:fillRect/>
          </a:stretch>
        </p:blipFill>
        <p:spPr>
          <a:xfrm>
            <a:off x="0" y="3810"/>
            <a:ext cx="2729865" cy="685419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Rectangle 9"/>
          <p:cNvSpPr/>
          <p:nvPr/>
        </p:nvSpPr>
        <p:spPr>
          <a:xfrm>
            <a:off x="3060700" y="328295"/>
            <a:ext cx="8363585" cy="553085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p>
            <a:pPr algn="ctr"/>
            <a:r>
              <a:rPr lang="en-GB" altLang="en-US" sz="3000" b="1">
                <a:ln>
                  <a:noFill/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lgun Gothic" panose="020B0503020000020004" charset="-127"/>
                <a:ea typeface="Malgun Gothic" panose="020B0503020000020004" charset="-127"/>
                <a:cs typeface="AR DARLING" panose="02000000000000000000" charset="0"/>
              </a:rPr>
              <a:t>PERAN PERS/JURNALIS</a:t>
            </a:r>
            <a:endParaRPr lang="en-GB" altLang="en-US" sz="3000" b="1">
              <a:ln>
                <a:noFill/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lgun Gothic" panose="020B0503020000020004" charset="-127"/>
              <a:ea typeface="Malgun Gothic" panose="020B0503020000020004" charset="-127"/>
              <a:cs typeface="AR DARLING" panose="02000000000000000000" charset="0"/>
            </a:endParaRPr>
          </a:p>
        </p:txBody>
      </p:sp>
      <p:pic>
        <p:nvPicPr>
          <p:cNvPr id="5" name="Content Placeholder 5" descr="807497_720"/>
          <p:cNvPicPr>
            <a:picLocks noChangeAspect="1"/>
          </p:cNvPicPr>
          <p:nvPr/>
        </p:nvPicPr>
        <p:blipFill>
          <a:blip r:embed="rId1"/>
          <a:srcRect l="59620" r="17976"/>
          <a:stretch>
            <a:fillRect/>
          </a:stretch>
        </p:blipFill>
        <p:spPr>
          <a:xfrm>
            <a:off x="0" y="3810"/>
            <a:ext cx="2729865" cy="685419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210560" y="3392170"/>
            <a:ext cx="2775585" cy="52197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p>
            <a:pPr algn="ctr"/>
            <a:r>
              <a:rPr lang="en-GB" altLang="en-US" sz="2800" b="1">
                <a:ln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lgun Gothic" panose="020B0503020000020004" charset="-127"/>
                <a:ea typeface="Malgun Gothic" panose="020B0503020000020004" charset="-127"/>
                <a:cs typeface="AR DARLING" panose="02000000000000000000" charset="0"/>
              </a:rPr>
              <a:t>3 Peran</a:t>
            </a:r>
            <a:endParaRPr lang="en-GB" altLang="en-US" sz="2800" b="1">
              <a:ln>
                <a:noFill/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lgun Gothic" panose="020B0503020000020004" charset="-127"/>
              <a:ea typeface="Malgun Gothic" panose="020B0503020000020004" charset="-127"/>
              <a:cs typeface="AR DARLING" panose="02000000000000000000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86145" y="3650615"/>
            <a:ext cx="779780" cy="6985"/>
          </a:xfrm>
          <a:prstGeom prst="line">
            <a:avLst/>
          </a:prstGeom>
          <a:ln w="88900" cmpd="sng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765925" y="2022475"/>
            <a:ext cx="0" cy="3450590"/>
          </a:xfrm>
          <a:prstGeom prst="line">
            <a:avLst/>
          </a:prstGeom>
          <a:ln w="88900" cmpd="sng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722110" y="2051685"/>
            <a:ext cx="779780" cy="6985"/>
          </a:xfrm>
          <a:prstGeom prst="line">
            <a:avLst/>
          </a:prstGeom>
          <a:ln w="88900" cmpd="sng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765925" y="3658870"/>
            <a:ext cx="779780" cy="6985"/>
          </a:xfrm>
          <a:prstGeom prst="line">
            <a:avLst/>
          </a:prstGeom>
          <a:ln w="88900" cmpd="sng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751320" y="5422265"/>
            <a:ext cx="779780" cy="6985"/>
          </a:xfrm>
          <a:prstGeom prst="line">
            <a:avLst/>
          </a:prstGeom>
          <a:ln w="88900" cmpd="sng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487285" y="1794510"/>
            <a:ext cx="2775585" cy="52197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p>
            <a:pPr algn="ctr"/>
            <a:r>
              <a:rPr lang="en-GB" altLang="en-US" sz="2800" b="1">
                <a:ln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lgun Gothic" panose="020B0503020000020004" charset="-127"/>
                <a:ea typeface="Malgun Gothic" panose="020B0503020000020004" charset="-127"/>
                <a:cs typeface="AR DARLING" panose="02000000000000000000" charset="0"/>
              </a:rPr>
              <a:t>Penafsir</a:t>
            </a:r>
            <a:endParaRPr lang="en-GB" altLang="en-US" sz="2800" b="1">
              <a:ln>
                <a:noFill/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lgun Gothic" panose="020B0503020000020004" charset="-127"/>
              <a:ea typeface="Malgun Gothic" panose="020B0503020000020004" charset="-127"/>
              <a:cs typeface="AR DARLING" panose="02000000000000000000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531100" y="3415665"/>
            <a:ext cx="2775585" cy="52197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p>
            <a:pPr algn="ctr"/>
            <a:r>
              <a:rPr lang="en-GB" altLang="en-US" sz="2800" b="1">
                <a:ln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lgun Gothic" panose="020B0503020000020004" charset="-127"/>
                <a:ea typeface="Malgun Gothic" panose="020B0503020000020004" charset="-127"/>
                <a:cs typeface="AR DARLING" panose="02000000000000000000" charset="0"/>
              </a:rPr>
              <a:t>Penyebar</a:t>
            </a:r>
            <a:endParaRPr lang="en-GB" altLang="en-US" sz="2800" b="1">
              <a:ln>
                <a:noFill/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lgun Gothic" panose="020B0503020000020004" charset="-127"/>
              <a:ea typeface="Malgun Gothic" panose="020B0503020000020004" charset="-127"/>
              <a:cs typeface="AR DARLING" panose="02000000000000000000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545705" y="5165090"/>
            <a:ext cx="2775585" cy="52197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p>
            <a:pPr algn="ctr"/>
            <a:r>
              <a:rPr lang="en-GB" altLang="en-US" sz="2800" b="1">
                <a:ln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lgun Gothic" panose="020B0503020000020004" charset="-127"/>
                <a:ea typeface="Malgun Gothic" panose="020B0503020000020004" charset="-127"/>
                <a:cs typeface="AR DARLING" panose="02000000000000000000" charset="0"/>
              </a:rPr>
              <a:t>Penentang</a:t>
            </a:r>
            <a:endParaRPr lang="en-GB" altLang="en-US" sz="2800" b="1">
              <a:ln>
                <a:noFill/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lgun Gothic" panose="020B0503020000020004" charset="-127"/>
              <a:ea typeface="Malgun Gothic" panose="020B0503020000020004" charset="-127"/>
              <a:cs typeface="AR DARLING" panose="0200000000000000000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Rectangle 9"/>
          <p:cNvSpPr/>
          <p:nvPr/>
        </p:nvSpPr>
        <p:spPr>
          <a:xfrm>
            <a:off x="3060700" y="328295"/>
            <a:ext cx="8363585" cy="553085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p>
            <a:pPr algn="ctr"/>
            <a:r>
              <a:rPr lang="en-GB" altLang="en-US" sz="3000" b="1">
                <a:ln>
                  <a:noFill/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lgun Gothic" panose="020B0503020000020004" charset="-127"/>
                <a:ea typeface="Malgun Gothic" panose="020B0503020000020004" charset="-127"/>
                <a:cs typeface="AR DARLING" panose="02000000000000000000" charset="0"/>
              </a:rPr>
              <a:t>KONSEP JURNALIS</a:t>
            </a:r>
            <a:endParaRPr lang="en-GB" altLang="en-US" sz="3000" b="1">
              <a:ln>
                <a:noFill/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lgun Gothic" panose="020B0503020000020004" charset="-127"/>
              <a:ea typeface="Malgun Gothic" panose="020B0503020000020004" charset="-127"/>
              <a:cs typeface="AR DARLING" panose="02000000000000000000" charset="0"/>
            </a:endParaRPr>
          </a:p>
        </p:txBody>
      </p:sp>
      <p:pic>
        <p:nvPicPr>
          <p:cNvPr id="5" name="Content Placeholder 5" descr="807497_720"/>
          <p:cNvPicPr>
            <a:picLocks noChangeAspect="1"/>
          </p:cNvPicPr>
          <p:nvPr/>
        </p:nvPicPr>
        <p:blipFill>
          <a:blip r:embed="rId1"/>
          <a:srcRect l="59620" r="17976"/>
          <a:stretch>
            <a:fillRect/>
          </a:stretch>
        </p:blipFill>
        <p:spPr>
          <a:xfrm>
            <a:off x="0" y="3810"/>
            <a:ext cx="2729865" cy="685419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210560" y="3012440"/>
            <a:ext cx="2775585" cy="52197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p>
            <a:pPr algn="ctr"/>
            <a:r>
              <a:rPr lang="en-GB" altLang="en-US" sz="2800" b="1">
                <a:ln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lgun Gothic" panose="020B0503020000020004" charset="-127"/>
                <a:ea typeface="Malgun Gothic" panose="020B0503020000020004" charset="-127"/>
                <a:cs typeface="AR DARLING" panose="02000000000000000000" charset="0"/>
              </a:rPr>
              <a:t>2 Konsep</a:t>
            </a:r>
            <a:endParaRPr lang="en-GB" altLang="en-US" sz="2800" b="1">
              <a:ln>
                <a:noFill/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lgun Gothic" panose="020B0503020000020004" charset="-127"/>
              <a:ea typeface="Malgun Gothic" panose="020B0503020000020004" charset="-127"/>
              <a:cs typeface="AR DARLING" panose="02000000000000000000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86145" y="3285490"/>
            <a:ext cx="779780" cy="6985"/>
          </a:xfrm>
          <a:prstGeom prst="line">
            <a:avLst/>
          </a:prstGeom>
          <a:ln w="88900" cmpd="sng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765925" y="2022475"/>
            <a:ext cx="13335" cy="2493010"/>
          </a:xfrm>
          <a:prstGeom prst="line">
            <a:avLst/>
          </a:prstGeom>
          <a:ln w="88900" cmpd="sng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722110" y="2051685"/>
            <a:ext cx="779780" cy="6985"/>
          </a:xfrm>
          <a:prstGeom prst="line">
            <a:avLst/>
          </a:prstGeom>
          <a:ln w="88900" cmpd="sng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722110" y="4508500"/>
            <a:ext cx="779780" cy="6985"/>
          </a:xfrm>
          <a:prstGeom prst="line">
            <a:avLst/>
          </a:prstGeom>
          <a:ln w="88900" cmpd="sng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487285" y="1794510"/>
            <a:ext cx="2775585" cy="52197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p>
            <a:pPr algn="ctr"/>
            <a:r>
              <a:rPr lang="en-GB" altLang="en-US" sz="2800" b="1">
                <a:ln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lgun Gothic" panose="020B0503020000020004" charset="-127"/>
                <a:ea typeface="Malgun Gothic" panose="020B0503020000020004" charset="-127"/>
                <a:cs typeface="AR DARLING" panose="02000000000000000000" charset="0"/>
              </a:rPr>
              <a:t>Netral</a:t>
            </a:r>
            <a:endParaRPr lang="en-GB" altLang="en-US" sz="2800" b="1">
              <a:ln>
                <a:noFill/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lgun Gothic" panose="020B0503020000020004" charset="-127"/>
              <a:ea typeface="Malgun Gothic" panose="020B0503020000020004" charset="-127"/>
              <a:cs typeface="AR DARLING" panose="02000000000000000000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501890" y="4251325"/>
            <a:ext cx="2775585" cy="52197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p>
            <a:pPr algn="ctr"/>
            <a:r>
              <a:rPr lang="en-GB" altLang="en-US" sz="2800" b="1">
                <a:ln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lgun Gothic" panose="020B0503020000020004" charset="-127"/>
                <a:ea typeface="Malgun Gothic" panose="020B0503020000020004" charset="-127"/>
                <a:cs typeface="AR DARLING" panose="02000000000000000000" charset="0"/>
              </a:rPr>
              <a:t>Participant</a:t>
            </a:r>
            <a:endParaRPr lang="en-GB" altLang="en-US" sz="2800" b="1">
              <a:ln>
                <a:noFill/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lgun Gothic" panose="020B0503020000020004" charset="-127"/>
              <a:ea typeface="Malgun Gothic" panose="020B0503020000020004" charset="-127"/>
              <a:cs typeface="AR DARLING" panose="02000000000000000000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6544945" y="4817427"/>
            <a:ext cx="5080000" cy="922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 algn="ctr"/>
            <a:r>
              <a:rPr lang="en-US" b="1">
                <a:latin typeface="Malgun Gothic" panose="020B0503020000020004" charset="-127"/>
                <a:ea typeface="Malgun Gothic" panose="020B0503020000020004" charset="-127"/>
                <a:cs typeface="Times New Roman" panose="02020603050405020304" charset="0"/>
              </a:rPr>
              <a:t>(the traditional fourth estate</a:t>
            </a:r>
            <a:r>
              <a:rPr lang="en-GB" altLang="en-US" b="1">
                <a:latin typeface="Malgun Gothic" panose="020B0503020000020004" charset="-127"/>
                <a:ea typeface="Malgun Gothic" panose="020B0503020000020004" charset="-127"/>
                <a:cs typeface="Times New Roman" panose="02020603050405020304" charset="0"/>
              </a:rPr>
              <a:t>;</a:t>
            </a:r>
            <a:r>
              <a:rPr lang="en-US" b="1">
                <a:latin typeface="Malgun Gothic" panose="020B0503020000020004" charset="-127"/>
                <a:ea typeface="Malgun Gothic" panose="020B0503020000020004" charset="-127"/>
                <a:cs typeface="Times New Roman" panose="02020603050405020304" charset="0"/>
              </a:rPr>
              <a:t> wakil publik, pengkritik pemerintah, pendukung kebijakan dan pembu</a:t>
            </a:r>
            <a:r>
              <a:rPr lang="en-GB" altLang="en-US" b="1">
                <a:latin typeface="Malgun Gothic" panose="020B0503020000020004" charset="-127"/>
                <a:ea typeface="Malgun Gothic" panose="020B0503020000020004" charset="-127"/>
                <a:cs typeface="Times New Roman" panose="02020603050405020304" charset="0"/>
              </a:rPr>
              <a:t>at</a:t>
            </a:r>
            <a:r>
              <a:rPr lang="en-US" b="1">
                <a:latin typeface="Malgun Gothic" panose="020B0503020000020004" charset="-127"/>
                <a:ea typeface="Malgun Gothic" panose="020B0503020000020004" charset="-127"/>
                <a:cs typeface="Times New Roman" panose="02020603050405020304" charset="0"/>
              </a:rPr>
              <a:t> kebijakan)</a:t>
            </a:r>
            <a:endParaRPr lang="en-GB" altLang="en-US" b="1">
              <a:latin typeface="Malgun Gothic" panose="020B0503020000020004" charset="-127"/>
              <a:ea typeface="Malgun Gothic" panose="020B0503020000020004" charset="-127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3060700" y="1037272"/>
            <a:ext cx="50800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b="1">
                <a:latin typeface="Malgun Gothic" panose="020B0503020000020004" charset="-127"/>
                <a:ea typeface="Malgun Gothic" panose="020B0503020000020004" charset="-127"/>
                <a:cs typeface="Times New Roman" panose="02020603050405020304" charset="0"/>
              </a:rPr>
              <a:t>Cohen, 1963 (dalam McQuail, 2004)</a:t>
            </a:r>
            <a:endParaRPr lang="en-GB" altLang="en-US" b="1">
              <a:latin typeface="Malgun Gothic" panose="020B0503020000020004" charset="-127"/>
              <a:ea typeface="Malgun Gothic" panose="020B0503020000020004" charset="-127"/>
            </a:endParaRPr>
          </a:p>
        </p:txBody>
      </p:sp>
      <p:sp>
        <p:nvSpPr>
          <p:cNvPr id="27" name="Donut 26"/>
          <p:cNvSpPr/>
          <p:nvPr/>
        </p:nvSpPr>
        <p:spPr>
          <a:xfrm>
            <a:off x="7072630" y="3874135"/>
            <a:ext cx="3634105" cy="1276985"/>
          </a:xfrm>
          <a:prstGeom prst="donut">
            <a:avLst>
              <a:gd name="adj" fmla="val 835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GB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Rectangle 9"/>
          <p:cNvSpPr/>
          <p:nvPr/>
        </p:nvSpPr>
        <p:spPr>
          <a:xfrm>
            <a:off x="3172460" y="1741805"/>
            <a:ext cx="8363585" cy="553085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p>
            <a:pPr algn="ctr"/>
            <a:r>
              <a:rPr lang="en-GB" altLang="en-US" sz="3000" b="1">
                <a:ln>
                  <a:noFill/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lgun Gothic" panose="020B0503020000020004" charset="-127"/>
                <a:ea typeface="Malgun Gothic" panose="020B0503020000020004" charset="-127"/>
                <a:cs typeface="AR DARLING" panose="02000000000000000000" charset="0"/>
              </a:rPr>
              <a:t>PERAN MEDIA DALAM BENCANA</a:t>
            </a:r>
            <a:endParaRPr lang="en-GB" altLang="en-US" sz="3000" b="1">
              <a:ln>
                <a:noFill/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lgun Gothic" panose="020B0503020000020004" charset="-127"/>
              <a:ea typeface="Malgun Gothic" panose="020B0503020000020004" charset="-127"/>
              <a:cs typeface="AR DARLING" panose="02000000000000000000" charset="0"/>
            </a:endParaRPr>
          </a:p>
        </p:txBody>
      </p:sp>
      <p:pic>
        <p:nvPicPr>
          <p:cNvPr id="4" name="Content Placeholder 5" descr="807497_720"/>
          <p:cNvPicPr>
            <a:picLocks noChangeAspect="1"/>
          </p:cNvPicPr>
          <p:nvPr/>
        </p:nvPicPr>
        <p:blipFill>
          <a:blip r:embed="rId1"/>
          <a:srcRect l="59620" r="17976"/>
          <a:stretch>
            <a:fillRect/>
          </a:stretch>
        </p:blipFill>
        <p:spPr>
          <a:xfrm>
            <a:off x="0" y="3810"/>
            <a:ext cx="2729865" cy="685419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172460" y="2397125"/>
            <a:ext cx="8363585" cy="2399665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p>
            <a:pPr algn="l"/>
            <a:r>
              <a:rPr lang="en-US" sz="2500">
                <a:solidFill>
                  <a:schemeClr val="tx1"/>
                </a:solidFill>
                <a:latin typeface="Malgun Gothic" panose="020B0503020000020004" charset="-127"/>
                <a:ea typeface="Malgun Gothic" panose="020B0503020000020004" charset="-127"/>
                <a:cs typeface="Times New Roman" panose="02020603050405020304" charset="0"/>
                <a:sym typeface="+mn-ea"/>
              </a:rPr>
              <a:t>Rattien (1990) </a:t>
            </a:r>
            <a:r>
              <a:rPr lang="en-GB" altLang="en-US" sz="2500">
                <a:solidFill>
                  <a:schemeClr val="tx1"/>
                </a:solidFill>
                <a:latin typeface="Malgun Gothic" panose="020B0503020000020004" charset="-127"/>
                <a:ea typeface="Malgun Gothic" panose="020B0503020000020004" charset="-127"/>
                <a:cs typeface="Times New Roman" panose="02020603050405020304" charset="0"/>
                <a:sym typeface="+mn-ea"/>
              </a:rPr>
              <a:t>menilai </a:t>
            </a:r>
            <a:r>
              <a:rPr lang="en-US" sz="2500">
                <a:solidFill>
                  <a:schemeClr val="tx1"/>
                </a:solidFill>
                <a:latin typeface="Malgun Gothic" panose="020B0503020000020004" charset="-127"/>
                <a:ea typeface="Malgun Gothic" panose="020B0503020000020004" charset="-127"/>
                <a:cs typeface="Times New Roman" panose="02020603050405020304" charset="0"/>
                <a:sym typeface="+mn-ea"/>
              </a:rPr>
              <a:t>media massa bisa berperan lebih jauh dalam</a:t>
            </a:r>
            <a:r>
              <a:rPr lang="en-US" sz="2500" b="1">
                <a:solidFill>
                  <a:srgbClr val="FF0000"/>
                </a:solidFill>
                <a:latin typeface="Malgun Gothic" panose="020B0503020000020004" charset="-127"/>
                <a:ea typeface="Malgun Gothic" panose="020B0503020000020004" charset="-127"/>
                <a:cs typeface="Times New Roman" panose="02020603050405020304" charset="0"/>
                <a:sym typeface="+mn-ea"/>
              </a:rPr>
              <a:t> mengedukasi</a:t>
            </a:r>
            <a:r>
              <a:rPr lang="en-US" sz="2500">
                <a:solidFill>
                  <a:schemeClr val="tx1"/>
                </a:solidFill>
                <a:latin typeface="Malgun Gothic" panose="020B0503020000020004" charset="-127"/>
                <a:ea typeface="Malgun Gothic" panose="020B0503020000020004" charset="-127"/>
                <a:cs typeface="Times New Roman" panose="02020603050405020304" charset="0"/>
                <a:sym typeface="+mn-ea"/>
              </a:rPr>
              <a:t> khalayak tenteang kebencanaan, meningkatkan kesadaran publik melalui isu mitigasi bencana, bagaimana menghadari bencana dan melakukan evakuasi, termasuk berkontribusi dalam proses rekonstruksi pasca-bencana.</a:t>
            </a:r>
            <a:endParaRPr lang="en-US" altLang="en-US" sz="2500">
              <a:ln>
                <a:noFill/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lgun Gothic" panose="020B0503020000020004" charset="-127"/>
              <a:ea typeface="Malgun Gothic" panose="020B0503020000020004" charset="-127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Picture 4" descr="050877000_1545253610-ttsunami2_h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60700" y="1017270"/>
            <a:ext cx="4541520" cy="26924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060700" y="328295"/>
            <a:ext cx="8363585" cy="553085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p>
            <a:pPr algn="ctr"/>
            <a:r>
              <a:rPr lang="en-GB" altLang="en-US" sz="3000" b="1">
                <a:ln>
                  <a:noFill/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lgun Gothic" panose="020B0503020000020004" charset="-127"/>
                <a:ea typeface="Malgun Gothic" panose="020B0503020000020004" charset="-127"/>
                <a:cs typeface="AR DARLING" panose="02000000000000000000" charset="0"/>
              </a:rPr>
              <a:t>PELIPUTAN BENCANA</a:t>
            </a:r>
            <a:endParaRPr lang="en-GB" altLang="en-US" sz="3000" b="1">
              <a:ln>
                <a:noFill/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lgun Gothic" panose="020B0503020000020004" charset="-127"/>
              <a:ea typeface="Malgun Gothic" panose="020B0503020000020004" charset="-127"/>
              <a:cs typeface="AR DARLING" panose="02000000000000000000" charset="0"/>
            </a:endParaRPr>
          </a:p>
        </p:txBody>
      </p:sp>
      <p:pic>
        <p:nvPicPr>
          <p:cNvPr id="4" name="Content Placeholder 5" descr="807497_720"/>
          <p:cNvPicPr>
            <a:picLocks noChangeAspect="1"/>
          </p:cNvPicPr>
          <p:nvPr/>
        </p:nvPicPr>
        <p:blipFill>
          <a:blip r:embed="rId2"/>
          <a:srcRect l="59620" r="17976"/>
          <a:stretch>
            <a:fillRect/>
          </a:stretch>
        </p:blipFill>
        <p:spPr>
          <a:xfrm>
            <a:off x="0" y="3810"/>
            <a:ext cx="2729865" cy="6854190"/>
          </a:xfrm>
          <a:prstGeom prst="rect">
            <a:avLst/>
          </a:prstGeom>
        </p:spPr>
      </p:pic>
      <p:pic>
        <p:nvPicPr>
          <p:cNvPr id="3" name="Picture 2" descr="korban-gemp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0235" y="1017270"/>
            <a:ext cx="4413885" cy="2693035"/>
          </a:xfrm>
          <a:prstGeom prst="rect">
            <a:avLst/>
          </a:prstGeom>
        </p:spPr>
      </p:pic>
      <p:pic>
        <p:nvPicPr>
          <p:cNvPr id="6" name="Picture 5" descr="22684759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0700" y="3710305"/>
            <a:ext cx="3900170" cy="2600960"/>
          </a:xfrm>
          <a:prstGeom prst="rect">
            <a:avLst/>
          </a:prstGeom>
        </p:spPr>
      </p:pic>
      <p:pic>
        <p:nvPicPr>
          <p:cNvPr id="7" name="Content Placeholder 6" descr="siefya.com-tsunami"/>
          <p:cNvPicPr>
            <a:picLocks noChangeAspect="1"/>
          </p:cNvPicPr>
          <p:nvPr>
            <p:ph/>
          </p:nvPr>
        </p:nvPicPr>
        <p:blipFill>
          <a:blip r:embed="rId5"/>
          <a:stretch>
            <a:fillRect/>
          </a:stretch>
        </p:blipFill>
        <p:spPr>
          <a:xfrm>
            <a:off x="6960235" y="3710305"/>
            <a:ext cx="4414520" cy="2600960"/>
          </a:xfrm>
          <a:prstGeom prst="rect">
            <a:avLst/>
          </a:prstGeom>
        </p:spPr>
      </p:pic>
      <p:sp>
        <p:nvSpPr>
          <p:cNvPr id="8" name="Text Box 7"/>
          <p:cNvSpPr txBox="1"/>
          <p:nvPr/>
        </p:nvSpPr>
        <p:spPr>
          <a:xfrm>
            <a:off x="6353175" y="6311582"/>
            <a:ext cx="50800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 algn="r"/>
            <a:r>
              <a:rPr lang="en-GB" b="1">
                <a:latin typeface="Malgun Gothic" panose="020B0503020000020004" charset="-127"/>
                <a:ea typeface="Malgun Gothic" panose="020B0503020000020004" charset="-127"/>
                <a:cs typeface="Times New Roman" panose="02020603050405020304" charset="0"/>
              </a:rPr>
              <a:t>Pemutaran Video Bencana</a:t>
            </a:r>
            <a:endParaRPr lang="en-GB" b="1">
              <a:latin typeface="Malgun Gothic" panose="020B0503020000020004" charset="-127"/>
              <a:ea typeface="Malgun Gothic" panose="020B0503020000020004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Rectangle 9"/>
          <p:cNvSpPr/>
          <p:nvPr/>
        </p:nvSpPr>
        <p:spPr>
          <a:xfrm>
            <a:off x="3060700" y="328295"/>
            <a:ext cx="8363585" cy="553085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p>
            <a:pPr algn="ctr"/>
            <a:r>
              <a:rPr lang="en-GB" altLang="en-US" sz="3000" b="1">
                <a:ln>
                  <a:noFill/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lgun Gothic" panose="020B0503020000020004" charset="-127"/>
                <a:ea typeface="Malgun Gothic" panose="020B0503020000020004" charset="-127"/>
                <a:cs typeface="AR DARLING" panose="02000000000000000000" charset="0"/>
              </a:rPr>
              <a:t>PELIPUTAN BENCANA</a:t>
            </a:r>
            <a:endParaRPr lang="en-GB" altLang="en-US" sz="3000" b="1">
              <a:ln>
                <a:noFill/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lgun Gothic" panose="020B0503020000020004" charset="-127"/>
              <a:ea typeface="Malgun Gothic" panose="020B0503020000020004" charset="-127"/>
              <a:cs typeface="AR DARLING" panose="02000000000000000000" charset="0"/>
            </a:endParaRPr>
          </a:p>
        </p:txBody>
      </p:sp>
      <p:pic>
        <p:nvPicPr>
          <p:cNvPr id="4" name="Content Placeholder 5" descr="807497_720"/>
          <p:cNvPicPr>
            <a:picLocks noChangeAspect="1"/>
          </p:cNvPicPr>
          <p:nvPr/>
        </p:nvPicPr>
        <p:blipFill>
          <a:blip r:embed="rId1"/>
          <a:srcRect l="59620" r="17976"/>
          <a:stretch>
            <a:fillRect/>
          </a:stretch>
        </p:blipFill>
        <p:spPr>
          <a:xfrm>
            <a:off x="0" y="-10795"/>
            <a:ext cx="2729865" cy="6854190"/>
          </a:xfrm>
          <a:prstGeom prst="rect">
            <a:avLst/>
          </a:prstGeom>
        </p:spPr>
      </p:pic>
      <p:pic>
        <p:nvPicPr>
          <p:cNvPr id="9" name="Picture 8" descr="najwa"/>
          <p:cNvPicPr>
            <a:picLocks noChangeAspect="1"/>
          </p:cNvPicPr>
          <p:nvPr/>
        </p:nvPicPr>
        <p:blipFill>
          <a:blip r:embed="rId2"/>
          <a:srcRect t="14565" b="8069"/>
          <a:stretch>
            <a:fillRect/>
          </a:stretch>
        </p:blipFill>
        <p:spPr>
          <a:xfrm>
            <a:off x="6572885" y="1084580"/>
            <a:ext cx="4694555" cy="2724150"/>
          </a:xfrm>
          <a:prstGeom prst="rect">
            <a:avLst/>
          </a:prstGeom>
        </p:spPr>
      </p:pic>
      <p:pic>
        <p:nvPicPr>
          <p:cNvPr id="11" name="Picture 10" descr="IMG00683-20100831-14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3725" y="3643630"/>
            <a:ext cx="5437505" cy="2831465"/>
          </a:xfrm>
          <a:prstGeom prst="rect">
            <a:avLst/>
          </a:prstGeom>
        </p:spPr>
      </p:pic>
      <p:pic>
        <p:nvPicPr>
          <p:cNvPr id="12" name="Picture 11" descr="maxresdefault (1)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3795" y="3643630"/>
            <a:ext cx="5033645" cy="2831465"/>
          </a:xfrm>
          <a:prstGeom prst="rect">
            <a:avLst/>
          </a:prstGeom>
        </p:spPr>
      </p:pic>
      <p:pic>
        <p:nvPicPr>
          <p:cNvPr id="13" name="Picture 12" descr="maxresdefault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33725" y="1084580"/>
            <a:ext cx="4842510" cy="272415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578100" y="3105150"/>
            <a:ext cx="8989060" cy="86042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en-GB" altLang="en-US" sz="5000" b="1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DARLING" panose="02000000000000000000" charset="0"/>
                <a:ea typeface="Malgun Gothic" panose="020B0503020000020004" charset="-127"/>
                <a:cs typeface="AR DARLING" panose="02000000000000000000" charset="0"/>
              </a:rPr>
              <a:t>JURNALIS = KORBAN</a:t>
            </a:r>
            <a:endParaRPr lang="en-GB" altLang="en-US" sz="5000" b="1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 DARLING" panose="02000000000000000000" charset="0"/>
              <a:ea typeface="Malgun Gothic" panose="020B0503020000020004" charset="-127"/>
              <a:cs typeface="AR DARLING" panose="02000000000000000000" charset="0"/>
            </a:endParaRPr>
          </a:p>
        </p:txBody>
      </p:sp>
      <p:sp>
        <p:nvSpPr>
          <p:cNvPr id="100" name="Text Box 99"/>
          <p:cNvSpPr txBox="1"/>
          <p:nvPr/>
        </p:nvSpPr>
        <p:spPr>
          <a:xfrm>
            <a:off x="9287510" y="6475095"/>
            <a:ext cx="307086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b="1">
                <a:latin typeface="Malgun Gothic" panose="020B0503020000020004" charset="-127"/>
                <a:ea typeface="Malgun Gothic" panose="020B0503020000020004" charset="-127"/>
                <a:cs typeface="Times New Roman" panose="02020603050405020304" charset="0"/>
              </a:rPr>
              <a:t> (Tadoc &amp; Takashi, 2016)</a:t>
            </a:r>
            <a:endParaRPr lang="en-GB" altLang="en-US" b="1">
              <a:latin typeface="Malgun Gothic" panose="020B0503020000020004" charset="-127"/>
              <a:ea typeface="Malgun Gothic" panose="020B0503020000020004" charset="-127"/>
            </a:endParaRPr>
          </a:p>
        </p:txBody>
      </p:sp>
      <p:sp>
        <p:nvSpPr>
          <p:cNvPr id="15" name="Text Box 14"/>
          <p:cNvSpPr txBox="1"/>
          <p:nvPr/>
        </p:nvSpPr>
        <p:spPr>
          <a:xfrm>
            <a:off x="3075305" y="6475095"/>
            <a:ext cx="565594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GB" altLang="en-US" b="1">
                <a:latin typeface="Malgun Gothic" panose="020B0503020000020004" charset="-127"/>
                <a:ea typeface="Malgun Gothic" panose="020B0503020000020004" charset="-127"/>
              </a:rPr>
              <a:t>https://www.youtube.com/watch?v=bUX0yliXOR8</a:t>
            </a:r>
            <a:endParaRPr lang="en-GB" altLang="en-US" b="1">
              <a:latin typeface="Malgun Gothic" panose="020B0503020000020004" charset="-127"/>
              <a:ea typeface="Malgun Gothic" panose="020B0503020000020004" charset="-12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6" name="Straight Connector 5"/>
          <p:cNvCxnSpPr/>
          <p:nvPr/>
        </p:nvCxnSpPr>
        <p:spPr>
          <a:xfrm>
            <a:off x="9561195" y="3330575"/>
            <a:ext cx="10795" cy="1732915"/>
          </a:xfrm>
          <a:prstGeom prst="line">
            <a:avLst/>
          </a:prstGeom>
          <a:ln w="88900" cmpd="sng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555740" y="2092325"/>
            <a:ext cx="10795" cy="1732915"/>
          </a:xfrm>
          <a:prstGeom prst="line">
            <a:avLst/>
          </a:prstGeom>
          <a:ln w="88900" cmpd="sng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060700" y="328295"/>
            <a:ext cx="8363585" cy="553085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p>
            <a:pPr algn="ctr"/>
            <a:r>
              <a:rPr lang="en-GB" altLang="en-US" sz="3000" b="1">
                <a:ln>
                  <a:noFill/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lgun Gothic" panose="020B0503020000020004" charset="-127"/>
                <a:ea typeface="Malgun Gothic" panose="020B0503020000020004" charset="-127"/>
                <a:cs typeface="AR DARLING" panose="02000000000000000000" charset="0"/>
              </a:rPr>
              <a:t>3 TAHAPAN PELIPUTAN BENCANA</a:t>
            </a:r>
            <a:endParaRPr lang="en-GB" altLang="en-US" sz="3000" b="1">
              <a:ln>
                <a:noFill/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lgun Gothic" panose="020B0503020000020004" charset="-127"/>
              <a:ea typeface="Malgun Gothic" panose="020B0503020000020004" charset="-127"/>
              <a:cs typeface="AR DARLING" panose="02000000000000000000" charset="0"/>
            </a:endParaRPr>
          </a:p>
        </p:txBody>
      </p:sp>
      <p:pic>
        <p:nvPicPr>
          <p:cNvPr id="4" name="Content Placeholder 5" descr="807497_720"/>
          <p:cNvPicPr>
            <a:picLocks noChangeAspect="1"/>
          </p:cNvPicPr>
          <p:nvPr/>
        </p:nvPicPr>
        <p:blipFill>
          <a:blip r:embed="rId1"/>
          <a:srcRect l="59620" r="17976"/>
          <a:stretch>
            <a:fillRect/>
          </a:stretch>
        </p:blipFill>
        <p:spPr>
          <a:xfrm>
            <a:off x="0" y="-10795"/>
            <a:ext cx="2729865" cy="6854190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3026410" y="939800"/>
            <a:ext cx="792226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b="1">
                <a:solidFill>
                  <a:schemeClr val="tx1"/>
                </a:solidFill>
                <a:latin typeface="Malgun Gothic" panose="020B0503020000020004" charset="-127"/>
                <a:ea typeface="Malgun Gothic" panose="020B0503020000020004" charset="-127"/>
                <a:cs typeface="Times New Roman" panose="02020603050405020304" charset="0"/>
              </a:rPr>
              <a:t>Graber &amp; Dunaway (2015) dalam Tadoc dan takashi (2016</a:t>
            </a:r>
            <a:r>
              <a:rPr lang="en-GB" altLang="en-US" b="1">
                <a:solidFill>
                  <a:schemeClr val="tx1"/>
                </a:solidFill>
                <a:latin typeface="Malgun Gothic" panose="020B0503020000020004" charset="-127"/>
                <a:ea typeface="Malgun Gothic" panose="020B0503020000020004" charset="-127"/>
                <a:cs typeface="Times New Roman" panose="02020603050405020304" charset="0"/>
              </a:rPr>
              <a:t>)</a:t>
            </a:r>
            <a:r>
              <a:rPr lang="en-US" b="1">
                <a:solidFill>
                  <a:schemeClr val="tx1"/>
                </a:solidFill>
                <a:latin typeface="Malgun Gothic" panose="020B0503020000020004" charset="-127"/>
                <a:ea typeface="Malgun Gothic" panose="020B0503020000020004" charset="-127"/>
                <a:cs typeface="Times New Roman" panose="02020603050405020304" charset="0"/>
              </a:rPr>
              <a:t>; </a:t>
            </a:r>
            <a:endParaRPr lang="en-US" altLang="en-US" b="1">
              <a:solidFill>
                <a:schemeClr val="tx1"/>
              </a:solidFill>
              <a:latin typeface="Malgun Gothic" panose="020B0503020000020004" charset="-127"/>
              <a:ea typeface="Malgun Gothic" panose="020B0503020000020004" charset="-127"/>
              <a:cs typeface="Times New Roman" panose="0202060305040502030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16625" y="2479040"/>
            <a:ext cx="2775585" cy="267652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p>
            <a:pPr algn="ctr"/>
            <a:r>
              <a:rPr lang="en-GB" altLang="en-US" sz="2800" b="1">
                <a:ln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lgun Gothic" panose="020B0503020000020004" charset="-127"/>
                <a:ea typeface="Malgun Gothic" panose="020B0503020000020004" charset="-127"/>
                <a:cs typeface="AR DARLING" panose="02000000000000000000" charset="0"/>
              </a:rPr>
              <a:t>MEMBERIKAN INFORMASI LEBIH UTUH &amp; MENGKOREKSI INFORMASI SEBELUMNYA</a:t>
            </a:r>
            <a:endParaRPr lang="en-GB" altLang="en-US" sz="2800" b="1">
              <a:ln>
                <a:noFill/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lgun Gothic" panose="020B0503020000020004" charset="-127"/>
              <a:ea typeface="Malgun Gothic" panose="020B0503020000020004" charset="-127"/>
              <a:cs typeface="AR DARLING" panose="02000000000000000000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805170" y="2136140"/>
            <a:ext cx="779780" cy="6985"/>
          </a:xfrm>
          <a:prstGeom prst="line">
            <a:avLst/>
          </a:prstGeom>
          <a:ln w="88900" cmpd="sng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060700" y="1447800"/>
            <a:ext cx="2775585" cy="1383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p>
            <a:pPr algn="ctr"/>
            <a:r>
              <a:rPr lang="en-GB" altLang="en-US" sz="2800" b="1">
                <a:ln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lgun Gothic" panose="020B0503020000020004" charset="-127"/>
                <a:ea typeface="Malgun Gothic" panose="020B0503020000020004" charset="-127"/>
                <a:cs typeface="AR DARLING" panose="02000000000000000000" charset="0"/>
              </a:rPr>
              <a:t>KECEPATAN &amp; POTONGAN INFORMASI</a:t>
            </a:r>
            <a:endParaRPr lang="en-GB" altLang="en-US" sz="2800" b="1">
              <a:ln>
                <a:noFill/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lgun Gothic" panose="020B0503020000020004" charset="-127"/>
              <a:ea typeface="Malgun Gothic" panose="020B0503020000020004" charset="-127"/>
              <a:cs typeface="AR DARLING" panose="02000000000000000000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248140" y="3825240"/>
            <a:ext cx="2775585" cy="2399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p>
            <a:pPr algn="ctr"/>
            <a:r>
              <a:rPr lang="en-GB" altLang="en-US" sz="2500" b="1">
                <a:ln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lgun Gothic" panose="020B0503020000020004" charset="-127"/>
                <a:ea typeface="Malgun Gothic" panose="020B0503020000020004" charset="-127"/>
                <a:cs typeface="AR DARLING" panose="02000000000000000000" charset="0"/>
              </a:rPr>
              <a:t>FOCUS LIPUTAN BERGESER DARI PERISTIWA KEPADA PENANGANAN PASCABENCANA</a:t>
            </a:r>
            <a:endParaRPr lang="en-GB" altLang="en-US" sz="2500" b="1">
              <a:ln>
                <a:noFill/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lgun Gothic" panose="020B0503020000020004" charset="-127"/>
              <a:ea typeface="Malgun Gothic" panose="020B0503020000020004" charset="-127"/>
              <a:cs typeface="AR DARLING" panose="02000000000000000000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792210" y="3378835"/>
            <a:ext cx="779780" cy="6985"/>
          </a:xfrm>
          <a:prstGeom prst="line">
            <a:avLst/>
          </a:prstGeom>
          <a:ln w="88900" cmpd="sng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Rectangle 9"/>
          <p:cNvSpPr/>
          <p:nvPr/>
        </p:nvSpPr>
        <p:spPr>
          <a:xfrm>
            <a:off x="3060700" y="556895"/>
            <a:ext cx="8363585" cy="553085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p>
            <a:pPr algn="ctr"/>
            <a:r>
              <a:rPr lang="en-GB" altLang="en-US" sz="3000" b="1">
                <a:ln>
                  <a:noFill/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lgun Gothic" panose="020B0503020000020004" charset="-127"/>
                <a:ea typeface="Malgun Gothic" panose="020B0503020000020004" charset="-127"/>
                <a:cs typeface="AR DARLING" panose="02000000000000000000" charset="0"/>
              </a:rPr>
              <a:t>PELIPUTAN BENCANA</a:t>
            </a:r>
            <a:endParaRPr lang="en-GB" altLang="en-US" sz="3000" b="1">
              <a:ln>
                <a:noFill/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lgun Gothic" panose="020B0503020000020004" charset="-127"/>
              <a:ea typeface="Malgun Gothic" panose="020B0503020000020004" charset="-127"/>
              <a:cs typeface="AR DARLING" panose="02000000000000000000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3197225" y="1411605"/>
            <a:ext cx="8090535" cy="39382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500" b="0">
                <a:latin typeface="Malgun Gothic" panose="020B0503020000020004" charset="-127"/>
                <a:ea typeface="Malgun Gothic" panose="020B0503020000020004" charset="-127"/>
                <a:cs typeface="Times New Roman" panose="02020603050405020304" charset="0"/>
              </a:rPr>
              <a:t>Sanusi </a:t>
            </a:r>
            <a:r>
              <a:rPr lang="en-GB" altLang="en-US" sz="2500" b="0">
                <a:latin typeface="Malgun Gothic" panose="020B0503020000020004" charset="-127"/>
                <a:ea typeface="Malgun Gothic" panose="020B0503020000020004" charset="-127"/>
                <a:cs typeface="Times New Roman" panose="02020603050405020304" charset="0"/>
              </a:rPr>
              <a:t>(2018);</a:t>
            </a:r>
            <a:r>
              <a:rPr lang="en-US" sz="2500" b="0">
                <a:latin typeface="Malgun Gothic" panose="020B0503020000020004" charset="-127"/>
                <a:ea typeface="Malgun Gothic" panose="020B0503020000020004" charset="-127"/>
                <a:cs typeface="Times New Roman" panose="02020603050405020304" charset="0"/>
              </a:rPr>
              <a:t> </a:t>
            </a:r>
            <a:r>
              <a:rPr lang="en-GB" altLang="en-US" sz="2500" b="0">
                <a:latin typeface="Malgun Gothic" panose="020B0503020000020004" charset="-127"/>
                <a:ea typeface="Malgun Gothic" panose="020B0503020000020004" charset="-127"/>
                <a:cs typeface="Times New Roman" panose="02020603050405020304" charset="0"/>
              </a:rPr>
              <a:t>Paper “Jurnalisme &amp; Bencana (Refleksi Peran Jurnalis dalam Liputan Bencana Gempa, Tsunami dan Likuifaksi Palu-Donggala)”</a:t>
            </a:r>
            <a:endParaRPr lang="en-GB" altLang="en-US" sz="2500" b="0">
              <a:latin typeface="Malgun Gothic" panose="020B0503020000020004" charset="-127"/>
              <a:ea typeface="Malgun Gothic" panose="020B0503020000020004" charset="-127"/>
              <a:cs typeface="Times New Roman" panose="02020603050405020304" charset="0"/>
            </a:endParaRPr>
          </a:p>
          <a:p>
            <a:pPr indent="0"/>
            <a:endParaRPr lang="en-GB" altLang="en-US" sz="2500" b="0">
              <a:latin typeface="Malgun Gothic" panose="020B0503020000020004" charset="-127"/>
              <a:ea typeface="Malgun Gothic" panose="020B0503020000020004" charset="-127"/>
              <a:cs typeface="Times New Roman" panose="02020603050405020304" charset="0"/>
            </a:endParaRPr>
          </a:p>
          <a:p>
            <a:pPr indent="0"/>
            <a:r>
              <a:rPr lang="en-GB" altLang="en-US" sz="2500" b="0">
                <a:latin typeface="Malgun Gothic" panose="020B0503020000020004" charset="-127"/>
                <a:ea typeface="Malgun Gothic" panose="020B0503020000020004" charset="-127"/>
                <a:cs typeface="Times New Roman" panose="02020603050405020304" charset="0"/>
              </a:rPr>
              <a:t>Jurnalis belum menjalakan perannya:</a:t>
            </a:r>
            <a:endParaRPr lang="en-US" sz="2500" b="0">
              <a:latin typeface="Malgun Gothic" panose="020B0503020000020004" charset="-127"/>
              <a:ea typeface="Malgun Gothic" panose="020B0503020000020004" charset="-127"/>
              <a:cs typeface="Times New Roman" panose="02020603050405020304" charset="0"/>
            </a:endParaRPr>
          </a:p>
          <a:p>
            <a:pPr indent="0"/>
            <a:r>
              <a:rPr lang="en-GB" altLang="en-US" sz="2500" b="0">
                <a:latin typeface="Malgun Gothic" panose="020B0503020000020004" charset="-127"/>
                <a:ea typeface="Malgun Gothic" panose="020B0503020000020004" charset="-127"/>
                <a:cs typeface="Times New Roman" panose="02020603050405020304" charset="0"/>
              </a:rPr>
              <a:t>Rendahnya skill jurnalis untuk mengeksploitasi pemberitaan. Jurnalis lebih cenderung tertarik kepada hal yang </a:t>
            </a:r>
            <a:r>
              <a:rPr lang="en-US" sz="2500" b="0">
                <a:latin typeface="Malgun Gothic" panose="020B0503020000020004" charset="-127"/>
                <a:ea typeface="Malgun Gothic" panose="020B0503020000020004" charset="-127"/>
                <a:cs typeface="Times New Roman" panose="02020603050405020304" charset="0"/>
              </a:rPr>
              <a:t>dramatis dan traumatis, eksploitasi kesedihan dan penderitaan korban secara berlebihan </a:t>
            </a:r>
            <a:r>
              <a:rPr lang="en-US" sz="2500" b="1">
                <a:solidFill>
                  <a:srgbClr val="FF0000"/>
                </a:solidFill>
                <a:latin typeface="Malgun Gothic" panose="020B0503020000020004" charset="-127"/>
                <a:ea typeface="Malgun Gothic" panose="020B0503020000020004" charset="-127"/>
                <a:cs typeface="Times New Roman" panose="02020603050405020304" charset="0"/>
              </a:rPr>
              <a:t>(jurnalisme air mata)</a:t>
            </a:r>
            <a:endParaRPr lang="en-US" altLang="en-US" sz="2500" b="1">
              <a:solidFill>
                <a:srgbClr val="FF0000"/>
              </a:solidFill>
              <a:latin typeface="Malgun Gothic" panose="020B0503020000020004" charset="-127"/>
              <a:ea typeface="Malgun Gothic" panose="020B0503020000020004" charset="-127"/>
              <a:cs typeface="Times New Roman" panose="02020603050405020304" charset="0"/>
            </a:endParaRPr>
          </a:p>
        </p:txBody>
      </p:sp>
      <p:pic>
        <p:nvPicPr>
          <p:cNvPr id="4" name="Content Placeholder 5" descr="807497_720"/>
          <p:cNvPicPr>
            <a:picLocks noChangeAspect="1"/>
          </p:cNvPicPr>
          <p:nvPr/>
        </p:nvPicPr>
        <p:blipFill>
          <a:blip r:embed="rId1"/>
          <a:srcRect l="59620" r="17976"/>
          <a:stretch>
            <a:fillRect/>
          </a:stretch>
        </p:blipFill>
        <p:spPr>
          <a:xfrm>
            <a:off x="0" y="-10795"/>
            <a:ext cx="2729865" cy="68541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3722</Words>
  <Application>WPS Presentation</Application>
  <PresentationFormat>Widescreen</PresentationFormat>
  <Paragraphs>131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5" baseType="lpstr">
      <vt:lpstr>Arial</vt:lpstr>
      <vt:lpstr>SimSun</vt:lpstr>
      <vt:lpstr>Wingdings</vt:lpstr>
      <vt:lpstr>Malgun Gothic</vt:lpstr>
      <vt:lpstr>AR DARLING</vt:lpstr>
      <vt:lpstr>Times New Roman</vt:lpstr>
      <vt:lpstr>Calibri</vt:lpstr>
      <vt:lpstr>Microsoft YaHei</vt:lpstr>
      <vt:lpstr>Arial Unicode MS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WPP Presentation</dc:title>
  <dc:creator>mayar</dc:creator>
  <cp:lastModifiedBy>mayar</cp:lastModifiedBy>
  <cp:revision>25</cp:revision>
  <dcterms:created xsi:type="dcterms:W3CDTF">2019-04-18T00:12:00Z</dcterms:created>
  <dcterms:modified xsi:type="dcterms:W3CDTF">2019-04-24T22:54:15Z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2057-10.2.0.7646</vt:lpwstr>
  </property>
</Properties>
</file>