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9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62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88" autoAdjust="0"/>
  </p:normalViewPr>
  <p:slideViewPr>
    <p:cSldViewPr snapToGrid="0" snapToObjects="1">
      <p:cViewPr varScale="1">
        <p:scale>
          <a:sx n="34" d="100"/>
          <a:sy n="34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E6B865-A51A-9649-89AD-0BF5FF3B544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7FAAAF2-3CCE-D646-BC33-B8B7A8E16F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BRAND JOURNALISM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sESI</a:t>
            </a:r>
            <a:r>
              <a:rPr lang="en-US" dirty="0" smtClean="0"/>
              <a:t> 4 (EMMA ALIUDIN/INGKI RINALDI)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3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DISTRIBUSI INFORMASI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Newsletters</a:t>
            </a:r>
          </a:p>
          <a:p>
            <a:r>
              <a:rPr lang="en-US" dirty="0" smtClean="0"/>
              <a:t>Desktop publishing</a:t>
            </a:r>
          </a:p>
          <a:p>
            <a:r>
              <a:rPr lang="en-US" dirty="0" smtClean="0"/>
              <a:t>Direct 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TUJUAN PEMASARAN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Membangun</a:t>
            </a:r>
            <a:r>
              <a:rPr lang="en-US" dirty="0" smtClean="0"/>
              <a:t> customer relationship</a:t>
            </a:r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krediibilitas</a:t>
            </a:r>
            <a:endParaRPr lang="en-US" dirty="0" smtClean="0"/>
          </a:p>
          <a:p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brand </a:t>
            </a:r>
          </a:p>
        </p:txBody>
      </p:sp>
    </p:spTree>
    <p:extLst>
      <p:ext uri="{BB962C8B-B14F-4D97-AF65-F5344CB8AC3E}">
        <p14:creationId xmlns:p14="http://schemas.microsoft.com/office/powerpoint/2010/main" val="251570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KOMUNIKASI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inform</a:t>
            </a:r>
          </a:p>
          <a:p>
            <a:r>
              <a:rPr lang="en-US" dirty="0" smtClean="0"/>
              <a:t>To tell customer stories</a:t>
            </a:r>
          </a:p>
          <a:p>
            <a:r>
              <a:rPr lang="en-US" dirty="0" smtClean="0"/>
              <a:t>To tell brand 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4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CEATION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Advertorial</a:t>
            </a:r>
          </a:p>
          <a:p>
            <a:r>
              <a:rPr lang="en-US" dirty="0" err="1" smtClean="0"/>
              <a:t>Infografik</a:t>
            </a:r>
            <a:endParaRPr lang="en-US" dirty="0" smtClean="0"/>
          </a:p>
          <a:p>
            <a:r>
              <a:rPr lang="en-US" dirty="0" err="1" smtClean="0"/>
              <a:t>Motiongrafik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5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Creation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Inform,  </a:t>
            </a:r>
            <a:r>
              <a:rPr lang="en-US" dirty="0" err="1" smtClean="0"/>
              <a:t>engange</a:t>
            </a:r>
            <a:r>
              <a:rPr lang="en-US" dirty="0" smtClean="0"/>
              <a:t>, entertain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Journalistic writing, not promotional writing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Newsroom model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endParaRPr lang="en-US" dirty="0" smtClean="0"/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Mengomunikasikan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costumer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platform yang </a:t>
            </a:r>
            <a:r>
              <a:rPr lang="en-US" dirty="0" err="1" smtClean="0"/>
              <a:t>dimiliki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keingintahuan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Menceritakan</a:t>
            </a:r>
            <a:r>
              <a:rPr lang="en-US" dirty="0" smtClean="0"/>
              <a:t> </a:t>
            </a:r>
            <a:r>
              <a:rPr lang="en-US" dirty="0" err="1" smtClean="0"/>
              <a:t>kisah-kisah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brand.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89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Digital </a:t>
            </a:r>
            <a:r>
              <a:rPr lang="en-US" dirty="0" err="1" smtClean="0"/>
              <a:t>Tranformation</a:t>
            </a:r>
            <a:r>
              <a:rPr lang="en-US" dirty="0" smtClean="0"/>
              <a:t> Playbook, David L. Rogers, Columbia University Press.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20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 DOMAINS OF STRATEGY THAT DIGITAL IS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How we connect and create value with our costumers. 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How we need to think about competition.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How we think about data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How we innovate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How we understand and create value for customer.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4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FORCES ARE RESHAPING 5 KEY DOMAINS OF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Costumers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Competition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Data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Innovation</a:t>
            </a:r>
            <a:endParaRPr lang="en-US" dirty="0"/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Value</a:t>
            </a:r>
          </a:p>
          <a:p>
            <a:pPr marL="36576" indent="0">
              <a:buNone/>
            </a:pPr>
            <a:endParaRPr lang="en-US" dirty="0"/>
          </a:p>
          <a:p>
            <a:pPr marL="36576" indent="0">
              <a:buNone/>
            </a:pPr>
            <a:r>
              <a:rPr lang="en-US" dirty="0" err="1" smtClean="0"/>
              <a:t>Disingkat</a:t>
            </a:r>
            <a:r>
              <a:rPr lang="en-US" dirty="0" smtClean="0"/>
              <a:t> CC-DIV (</a:t>
            </a:r>
            <a:r>
              <a:rPr lang="en-US" dirty="0" err="1" smtClean="0"/>
              <a:t>baca</a:t>
            </a:r>
            <a:r>
              <a:rPr lang="en-US" dirty="0" smtClean="0"/>
              <a:t>: see-see-div)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6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COSTUMERS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052089"/>
              </p:ext>
            </p:extLst>
          </p:nvPr>
        </p:nvGraphicFramePr>
        <p:xfrm>
          <a:off x="505428" y="1417638"/>
          <a:ext cx="7620000" cy="47932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0"/>
                <a:gridCol w="3810000"/>
              </a:tblGrid>
              <a:tr h="667760">
                <a:tc>
                  <a:txBody>
                    <a:bodyPr/>
                    <a:lstStyle/>
                    <a:p>
                      <a:r>
                        <a:rPr lang="en-US" dirty="0" smtClean="0"/>
                        <a:t>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  <a:endParaRPr lang="en-US" dirty="0"/>
                    </a:p>
                  </a:txBody>
                  <a:tcPr/>
                </a:tc>
              </a:tr>
              <a:tr h="6677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Mass</a:t>
                      </a:r>
                      <a:r>
                        <a:rPr lang="en-US" sz="2400" baseline="0" dirty="0" smtClean="0"/>
                        <a:t> market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Dynamic</a:t>
                      </a:r>
                      <a:r>
                        <a:rPr lang="en-US" sz="2400" baseline="0" dirty="0" smtClean="0"/>
                        <a:t> network</a:t>
                      </a:r>
                      <a:endParaRPr lang="en-US" sz="2400" dirty="0"/>
                    </a:p>
                  </a:txBody>
                  <a:tcPr/>
                </a:tc>
              </a:tr>
              <a:tr h="1152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Communications</a:t>
                      </a:r>
                      <a:r>
                        <a:rPr lang="en-US" sz="2400" baseline="0" dirty="0" smtClean="0"/>
                        <a:t> are broadcast to customers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Communications</a:t>
                      </a:r>
                      <a:r>
                        <a:rPr lang="en-US" sz="2400" baseline="0" dirty="0" smtClean="0"/>
                        <a:t> are two-way</a:t>
                      </a:r>
                      <a:endParaRPr lang="en-US" sz="2400" dirty="0"/>
                    </a:p>
                  </a:txBody>
                  <a:tcPr/>
                </a:tc>
              </a:tr>
              <a:tr h="1152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Firm</a:t>
                      </a:r>
                      <a:r>
                        <a:rPr lang="en-US" sz="2400" baseline="0" dirty="0" smtClean="0"/>
                        <a:t> is the key influencer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Costumers</a:t>
                      </a:r>
                      <a:r>
                        <a:rPr lang="en-US" sz="2400" baseline="0" dirty="0" smtClean="0"/>
                        <a:t> are the key influencer</a:t>
                      </a:r>
                      <a:endParaRPr lang="en-US" sz="2400" dirty="0"/>
                    </a:p>
                  </a:txBody>
                  <a:tcPr/>
                </a:tc>
              </a:tr>
              <a:tr h="11525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Marketing to persuade purchase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Marketing to inspire purchase, loyalty, advocacy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44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013122"/>
              </p:ext>
            </p:extLst>
          </p:nvPr>
        </p:nvGraphicFramePr>
        <p:xfrm>
          <a:off x="457198" y="1600200"/>
          <a:ext cx="7929486" cy="353172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964743"/>
                <a:gridCol w="3964743"/>
              </a:tblGrid>
              <a:tr h="793280">
                <a:tc>
                  <a:txBody>
                    <a:bodyPr/>
                    <a:lstStyle/>
                    <a:p>
                      <a:r>
                        <a:rPr lang="en-US" dirty="0" smtClean="0"/>
                        <a:t>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  <a:endParaRPr lang="en-US" dirty="0"/>
                    </a:p>
                  </a:txBody>
                  <a:tcPr/>
                </a:tc>
              </a:tr>
              <a:tr h="13692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Competition</a:t>
                      </a:r>
                      <a:r>
                        <a:rPr lang="en-US" sz="2400" baseline="0" dirty="0" smtClean="0"/>
                        <a:t> within defined industries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Competition across fluid</a:t>
                      </a:r>
                      <a:r>
                        <a:rPr lang="en-US" sz="2400" baseline="0" dirty="0" smtClean="0"/>
                        <a:t> industries</a:t>
                      </a:r>
                      <a:endParaRPr lang="en-US" sz="2400" dirty="0"/>
                    </a:p>
                  </a:txBody>
                  <a:tcPr/>
                </a:tc>
              </a:tr>
              <a:tr h="136922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Clear</a:t>
                      </a:r>
                      <a:r>
                        <a:rPr lang="en-US" sz="2400" baseline="0" dirty="0" smtClean="0"/>
                        <a:t> distinctions between partners and rivals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Blurred distinctions between partners</a:t>
                      </a:r>
                      <a:r>
                        <a:rPr lang="en-US" sz="2400" baseline="0" dirty="0" smtClean="0"/>
                        <a:t> and rivals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685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949829"/>
              </p:ext>
            </p:extLst>
          </p:nvPr>
        </p:nvGraphicFramePr>
        <p:xfrm>
          <a:off x="630269" y="1772367"/>
          <a:ext cx="7467600" cy="350017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733800"/>
                <a:gridCol w="3733800"/>
              </a:tblGrid>
              <a:tr h="78619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NOW</a:t>
                      </a:r>
                      <a:endParaRPr lang="en-US" sz="2400" dirty="0"/>
                    </a:p>
                  </a:txBody>
                  <a:tcPr/>
                </a:tc>
              </a:tr>
              <a:tr h="13569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is expensive</a:t>
                      </a:r>
                      <a:r>
                        <a:rPr lang="en-US" sz="2400" baseline="0" dirty="0" smtClean="0"/>
                        <a:t> to generate in firm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is continuously</a:t>
                      </a:r>
                      <a:r>
                        <a:rPr lang="en-US" sz="2400" baseline="0" dirty="0" smtClean="0"/>
                        <a:t> generated everywhere</a:t>
                      </a:r>
                      <a:endParaRPr lang="en-US" sz="2400" dirty="0"/>
                    </a:p>
                  </a:txBody>
                  <a:tcPr/>
                </a:tc>
              </a:tr>
              <a:tr h="13569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is tool for optimizing process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Data is</a:t>
                      </a:r>
                      <a:r>
                        <a:rPr lang="en-US" sz="2400" baseline="0" dirty="0" smtClean="0"/>
                        <a:t> key asset for value creations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25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288290"/>
              </p:ext>
            </p:extLst>
          </p:nvPr>
        </p:nvGraphicFramePr>
        <p:xfrm>
          <a:off x="457200" y="1666556"/>
          <a:ext cx="7467600" cy="360261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733800"/>
                <a:gridCol w="3733800"/>
              </a:tblGrid>
              <a:tr h="885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NOW</a:t>
                      </a:r>
                      <a:endParaRPr lang="en-US" sz="2400" dirty="0"/>
                    </a:p>
                  </a:txBody>
                  <a:tcPr/>
                </a:tc>
              </a:tr>
              <a:tr h="15283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Challenge</a:t>
                      </a:r>
                      <a:r>
                        <a:rPr lang="en-US" sz="2400" baseline="0" dirty="0" smtClean="0"/>
                        <a:t> of innovation is to find the right solution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Challenge</a:t>
                      </a:r>
                      <a:r>
                        <a:rPr lang="en-US" sz="2400" baseline="0" dirty="0" smtClean="0"/>
                        <a:t> of innovation is to solve the right problems</a:t>
                      </a:r>
                      <a:endParaRPr lang="en-US" sz="2400" dirty="0"/>
                    </a:p>
                  </a:txBody>
                  <a:tcPr/>
                </a:tc>
              </a:tr>
              <a:tr h="885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New ideas are</a:t>
                      </a:r>
                      <a:r>
                        <a:rPr lang="en-US" sz="2400" baseline="0" dirty="0" smtClean="0"/>
                        <a:t> developed, tested, and brought to the market by business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Focused on careful experiments,</a:t>
                      </a:r>
                      <a:r>
                        <a:rPr lang="en-US" sz="2400" baseline="0" dirty="0" smtClean="0"/>
                        <a:t> validated by real customer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59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984832"/>
              </p:ext>
            </p:extLst>
          </p:nvPr>
        </p:nvGraphicFramePr>
        <p:xfrm>
          <a:off x="705556" y="1417638"/>
          <a:ext cx="8240888" cy="4909223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120444"/>
                <a:gridCol w="4120444"/>
              </a:tblGrid>
              <a:tr h="639803">
                <a:tc>
                  <a:txBody>
                    <a:bodyPr/>
                    <a:lstStyle/>
                    <a:p>
                      <a:r>
                        <a:rPr lang="en-US" dirty="0" smtClean="0"/>
                        <a:t>OLD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  <a:endParaRPr lang="en-US" dirty="0"/>
                    </a:p>
                  </a:txBody>
                  <a:tcPr/>
                </a:tc>
              </a:tr>
              <a:tr h="11043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 proposition</a:t>
                      </a:r>
                      <a:r>
                        <a:rPr lang="en-US" sz="2400" baseline="0" dirty="0" smtClean="0"/>
                        <a:t> defined by industry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 proposition</a:t>
                      </a:r>
                      <a:r>
                        <a:rPr lang="en-US" sz="2400" baseline="0" dirty="0" smtClean="0"/>
                        <a:t> defined by changing customer needs</a:t>
                      </a:r>
                      <a:endParaRPr lang="en-US" sz="2400" dirty="0"/>
                    </a:p>
                  </a:txBody>
                  <a:tcPr/>
                </a:tc>
              </a:tr>
              <a:tr h="11043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</a:t>
                      </a:r>
                      <a:r>
                        <a:rPr lang="en-US" sz="2400" baseline="0" dirty="0" smtClean="0"/>
                        <a:t> your business model as long as possible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Evolve before you must</a:t>
                      </a:r>
                      <a:r>
                        <a:rPr lang="en-US" sz="2400" baseline="0" dirty="0" smtClean="0"/>
                        <a:t>, to stay ahead of the curve</a:t>
                      </a:r>
                      <a:endParaRPr lang="en-US" sz="2400" dirty="0"/>
                    </a:p>
                  </a:txBody>
                  <a:tcPr/>
                </a:tc>
              </a:tr>
              <a:tr h="206078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Products</a:t>
                      </a:r>
                      <a:r>
                        <a:rPr lang="en-US" sz="2400" baseline="0" dirty="0" smtClean="0"/>
                        <a:t> may be updated, marketing campaign refreshed, or operations improved, butt the basic value assumed to be constant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Only ‘paranoid’ survive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65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 SEBELUM 2000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Internet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0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370</TotalTime>
  <Words>395</Words>
  <Application>Microsoft Macintosh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BRAND JOURNALISM</vt:lpstr>
      <vt:lpstr>5 DOMAINS OF STRATEGY THAT DIGITAL IS CHANGING</vt:lpstr>
      <vt:lpstr>DIGITAL FORCES ARE RESHAPING 5 KEY DOMAINS OF STRATEGY</vt:lpstr>
      <vt:lpstr>COSTUMERS</vt:lpstr>
      <vt:lpstr>COMPETITION</vt:lpstr>
      <vt:lpstr>DATA</vt:lpstr>
      <vt:lpstr>INNOVATION</vt:lpstr>
      <vt:lpstr>VALUE</vt:lpstr>
      <vt:lpstr>ERA SEBELUM 2000</vt:lpstr>
      <vt:lpstr>DISTRIBUSI INFORMASI PRIMER</vt:lpstr>
      <vt:lpstr>TUJUAN PEMASARAN</vt:lpstr>
      <vt:lpstr>Tujuan KOMUNIKASI Pemasaran</vt:lpstr>
      <vt:lpstr>CONTENT CEATION</vt:lpstr>
      <vt:lpstr>Content Creation Principles</vt:lpstr>
      <vt:lpstr>Referensi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19</cp:revision>
  <dcterms:created xsi:type="dcterms:W3CDTF">2019-10-08T03:17:57Z</dcterms:created>
  <dcterms:modified xsi:type="dcterms:W3CDTF">2019-10-16T04:20:27Z</dcterms:modified>
</cp:coreProperties>
</file>