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6"/>
  </p:notesMasterIdLst>
  <p:sldIdLst>
    <p:sldId id="256" r:id="rId2"/>
    <p:sldId id="271" r:id="rId3"/>
    <p:sldId id="263" r:id="rId4"/>
    <p:sldId id="257" r:id="rId5"/>
    <p:sldId id="259" r:id="rId6"/>
    <p:sldId id="258" r:id="rId7"/>
    <p:sldId id="260" r:id="rId8"/>
    <p:sldId id="261" r:id="rId9"/>
    <p:sldId id="265" r:id="rId10"/>
    <p:sldId id="270" r:id="rId11"/>
    <p:sldId id="264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3" d="100"/>
          <a:sy n="103" d="100"/>
        </p:scale>
        <p:origin x="-32" y="28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E68C33-1344-6B46-A5D6-716D73E6BC9E}" type="doc">
      <dgm:prSet loTypeId="urn:microsoft.com/office/officeart/2008/layout/AlternatingHexagon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20306F-3FE4-744F-8E04-7BC3780E5708}">
      <dgm:prSet phldrT="[Text]"/>
      <dgm:spPr/>
      <dgm:t>
        <a:bodyPr/>
        <a:lstStyle/>
        <a:p>
          <a:r>
            <a:rPr lang="en-US" dirty="0" err="1" smtClean="0"/>
            <a:t>televisi</a:t>
          </a:r>
          <a:endParaRPr lang="en-US" dirty="0"/>
        </a:p>
      </dgm:t>
    </dgm:pt>
    <dgm:pt modelId="{E9983A1D-A7F1-B449-AF52-2008C5892DEB}" type="parTrans" cxnId="{6FD1E587-9E79-3042-A257-9AA2837DCF8D}">
      <dgm:prSet/>
      <dgm:spPr/>
      <dgm:t>
        <a:bodyPr/>
        <a:lstStyle/>
        <a:p>
          <a:endParaRPr lang="en-US"/>
        </a:p>
      </dgm:t>
    </dgm:pt>
    <dgm:pt modelId="{88A05008-5174-6E42-8032-47447D9319CF}" type="sibTrans" cxnId="{6FD1E587-9E79-3042-A257-9AA2837DCF8D}">
      <dgm:prSet/>
      <dgm:spPr/>
      <dgm:t>
        <a:bodyPr/>
        <a:lstStyle/>
        <a:p>
          <a:r>
            <a:rPr lang="en-US" dirty="0" err="1" smtClean="0"/>
            <a:t>socialmedia</a:t>
          </a:r>
          <a:endParaRPr lang="en-US" dirty="0"/>
        </a:p>
      </dgm:t>
    </dgm:pt>
    <dgm:pt modelId="{30C5CCD6-6CE8-8344-97CE-245FE9F47530}">
      <dgm:prSet phldrT="[Text]"/>
      <dgm:spPr/>
      <dgm:t>
        <a:bodyPr/>
        <a:lstStyle/>
        <a:p>
          <a:r>
            <a:rPr lang="en-US" dirty="0" smtClean="0"/>
            <a:t>WEB</a:t>
          </a:r>
          <a:endParaRPr lang="en-US" dirty="0"/>
        </a:p>
      </dgm:t>
    </dgm:pt>
    <dgm:pt modelId="{5F3A7107-5FB3-2240-824B-1F48A8F02898}" type="parTrans" cxnId="{9C035D4F-95F0-284C-AAAE-AB7F744D8A34}">
      <dgm:prSet/>
      <dgm:spPr/>
      <dgm:t>
        <a:bodyPr/>
        <a:lstStyle/>
        <a:p>
          <a:endParaRPr lang="en-US"/>
        </a:p>
      </dgm:t>
    </dgm:pt>
    <dgm:pt modelId="{0AA60F64-C209-5E43-879D-79F74D4B9537}" type="sibTrans" cxnId="{9C035D4F-95F0-284C-AAAE-AB7F744D8A34}">
      <dgm:prSet/>
      <dgm:spPr/>
      <dgm:t>
        <a:bodyPr/>
        <a:lstStyle/>
        <a:p>
          <a:r>
            <a:rPr lang="en-US" dirty="0" smtClean="0"/>
            <a:t>magazine</a:t>
          </a:r>
          <a:endParaRPr lang="en-US" dirty="0"/>
        </a:p>
      </dgm:t>
    </dgm:pt>
    <dgm:pt modelId="{306DAB30-9BBA-9142-9957-A9A316EA9BF3}">
      <dgm:prSet phldrT="[Text]"/>
      <dgm:spPr/>
      <dgm:t>
        <a:bodyPr/>
        <a:lstStyle/>
        <a:p>
          <a:r>
            <a:rPr lang="en-US" dirty="0" smtClean="0"/>
            <a:t>Radio</a:t>
          </a:r>
          <a:endParaRPr lang="en-US" dirty="0"/>
        </a:p>
      </dgm:t>
    </dgm:pt>
    <dgm:pt modelId="{D737BC3A-41C9-BB41-B18E-98AFAA7EB7A3}" type="parTrans" cxnId="{71C32176-1EDA-A24F-8A0A-B7C820858A35}">
      <dgm:prSet/>
      <dgm:spPr/>
      <dgm:t>
        <a:bodyPr/>
        <a:lstStyle/>
        <a:p>
          <a:endParaRPr lang="en-US"/>
        </a:p>
      </dgm:t>
    </dgm:pt>
    <dgm:pt modelId="{44268C82-9B72-B04E-B678-2D717816067C}" type="sibTrans" cxnId="{71C32176-1EDA-A24F-8A0A-B7C820858A35}">
      <dgm:prSet/>
      <dgm:spPr/>
      <dgm:t>
        <a:bodyPr/>
        <a:lstStyle/>
        <a:p>
          <a:r>
            <a:rPr lang="en-US" dirty="0" smtClean="0"/>
            <a:t>blogs</a:t>
          </a:r>
          <a:endParaRPr lang="en-US" dirty="0"/>
        </a:p>
      </dgm:t>
    </dgm:pt>
    <dgm:pt modelId="{9D98A79B-6FF4-D14A-B09D-8CA4204C66B2}" type="pres">
      <dgm:prSet presAssocID="{08E68C33-1344-6B46-A5D6-716D73E6BC9E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76734C5-D9E1-0047-B8CF-A24B12667647}" type="pres">
      <dgm:prSet presAssocID="{3520306F-3FE4-744F-8E04-7BC3780E5708}" presName="composite" presStyleCnt="0"/>
      <dgm:spPr/>
    </dgm:pt>
    <dgm:pt modelId="{0FDBE9B2-50A6-F543-AAFB-37CE5FC9EBB0}" type="pres">
      <dgm:prSet presAssocID="{3520306F-3FE4-744F-8E04-7BC3780E5708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EA4F20-2C09-314F-A0B7-A4D9A90C12D2}" type="pres">
      <dgm:prSet presAssocID="{3520306F-3FE4-744F-8E04-7BC3780E5708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FCEA5E-13ED-B948-B491-1D49839AF27E}" type="pres">
      <dgm:prSet presAssocID="{3520306F-3FE4-744F-8E04-7BC3780E5708}" presName="BalanceSpacing" presStyleCnt="0"/>
      <dgm:spPr/>
    </dgm:pt>
    <dgm:pt modelId="{DDC2B1EC-1DEC-214A-A71F-403D270CAFCD}" type="pres">
      <dgm:prSet presAssocID="{3520306F-3FE4-744F-8E04-7BC3780E5708}" presName="BalanceSpacing1" presStyleCnt="0"/>
      <dgm:spPr/>
    </dgm:pt>
    <dgm:pt modelId="{4323E5D2-614A-8C4A-8454-C28CA88FA417}" type="pres">
      <dgm:prSet presAssocID="{88A05008-5174-6E42-8032-47447D9319CF}" presName="Accent1Text" presStyleLbl="node1" presStyleIdx="1" presStyleCnt="6"/>
      <dgm:spPr/>
      <dgm:t>
        <a:bodyPr/>
        <a:lstStyle/>
        <a:p>
          <a:endParaRPr lang="en-US"/>
        </a:p>
      </dgm:t>
    </dgm:pt>
    <dgm:pt modelId="{37C9FE4F-8448-774A-9A83-D9756AAAB45F}" type="pres">
      <dgm:prSet presAssocID="{88A05008-5174-6E42-8032-47447D9319CF}" presName="spaceBetweenRectangles" presStyleCnt="0"/>
      <dgm:spPr/>
    </dgm:pt>
    <dgm:pt modelId="{9B2A66B6-873B-3F47-81D0-DA3ADD6CDDF9}" type="pres">
      <dgm:prSet presAssocID="{30C5CCD6-6CE8-8344-97CE-245FE9F47530}" presName="composite" presStyleCnt="0"/>
      <dgm:spPr/>
    </dgm:pt>
    <dgm:pt modelId="{A09EFBD9-D761-D248-B2CA-19398B2E4A35}" type="pres">
      <dgm:prSet presAssocID="{30C5CCD6-6CE8-8344-97CE-245FE9F47530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309A17-9B10-C446-B3C0-87EA4F6E38EF}" type="pres">
      <dgm:prSet presAssocID="{30C5CCD6-6CE8-8344-97CE-245FE9F47530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E2C5A2-C3FD-2841-ADC6-8CA8868618E8}" type="pres">
      <dgm:prSet presAssocID="{30C5CCD6-6CE8-8344-97CE-245FE9F47530}" presName="BalanceSpacing" presStyleCnt="0"/>
      <dgm:spPr/>
    </dgm:pt>
    <dgm:pt modelId="{2F1411F7-1F02-E74E-82D8-4DBF88D75D37}" type="pres">
      <dgm:prSet presAssocID="{30C5CCD6-6CE8-8344-97CE-245FE9F47530}" presName="BalanceSpacing1" presStyleCnt="0"/>
      <dgm:spPr/>
    </dgm:pt>
    <dgm:pt modelId="{EF0D2BE3-46AF-E14B-A818-5901D3610508}" type="pres">
      <dgm:prSet presAssocID="{0AA60F64-C209-5E43-879D-79F74D4B9537}" presName="Accent1Text" presStyleLbl="node1" presStyleIdx="3" presStyleCnt="6"/>
      <dgm:spPr/>
      <dgm:t>
        <a:bodyPr/>
        <a:lstStyle/>
        <a:p>
          <a:endParaRPr lang="en-US"/>
        </a:p>
      </dgm:t>
    </dgm:pt>
    <dgm:pt modelId="{CFC12DC8-5BD8-7840-8C1D-1A75748C0CA3}" type="pres">
      <dgm:prSet presAssocID="{0AA60F64-C209-5E43-879D-79F74D4B9537}" presName="spaceBetweenRectangles" presStyleCnt="0"/>
      <dgm:spPr/>
    </dgm:pt>
    <dgm:pt modelId="{82F53386-9159-674E-9345-55E987155C09}" type="pres">
      <dgm:prSet presAssocID="{306DAB30-9BBA-9142-9957-A9A316EA9BF3}" presName="composite" presStyleCnt="0"/>
      <dgm:spPr/>
    </dgm:pt>
    <dgm:pt modelId="{9612E35D-E5A1-274D-A262-B9A4D9DA461A}" type="pres">
      <dgm:prSet presAssocID="{306DAB30-9BBA-9142-9957-A9A316EA9BF3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BA21C1-5A3A-FC41-8F2C-1EF49EE4198A}" type="pres">
      <dgm:prSet presAssocID="{306DAB30-9BBA-9142-9957-A9A316EA9BF3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A3439C-097B-AA46-AC21-D79973793E51}" type="pres">
      <dgm:prSet presAssocID="{306DAB30-9BBA-9142-9957-A9A316EA9BF3}" presName="BalanceSpacing" presStyleCnt="0"/>
      <dgm:spPr/>
    </dgm:pt>
    <dgm:pt modelId="{9AB67878-0947-8C4C-81A6-094D91F69077}" type="pres">
      <dgm:prSet presAssocID="{306DAB30-9BBA-9142-9957-A9A316EA9BF3}" presName="BalanceSpacing1" presStyleCnt="0"/>
      <dgm:spPr/>
    </dgm:pt>
    <dgm:pt modelId="{7457259D-182D-4D4B-B96A-5918060D2719}" type="pres">
      <dgm:prSet presAssocID="{44268C82-9B72-B04E-B678-2D717816067C}" presName="Accent1Text" presStyleLbl="node1" presStyleIdx="5" presStyleCnt="6"/>
      <dgm:spPr/>
      <dgm:t>
        <a:bodyPr/>
        <a:lstStyle/>
        <a:p>
          <a:endParaRPr lang="en-US"/>
        </a:p>
      </dgm:t>
    </dgm:pt>
  </dgm:ptLst>
  <dgm:cxnLst>
    <dgm:cxn modelId="{EA1701C0-BC3B-894E-98F1-4F661CB61205}" type="presOf" srcId="{3520306F-3FE4-744F-8E04-7BC3780E5708}" destId="{0FDBE9B2-50A6-F543-AAFB-37CE5FC9EBB0}" srcOrd="0" destOrd="0" presId="urn:microsoft.com/office/officeart/2008/layout/AlternatingHexagons"/>
    <dgm:cxn modelId="{7DBC8D12-6E00-314F-9C7D-46E2EE439FAD}" type="presOf" srcId="{44268C82-9B72-B04E-B678-2D717816067C}" destId="{7457259D-182D-4D4B-B96A-5918060D2719}" srcOrd="0" destOrd="0" presId="urn:microsoft.com/office/officeart/2008/layout/AlternatingHexagons"/>
    <dgm:cxn modelId="{BC39D06B-86EA-2446-A641-579D60D04741}" type="presOf" srcId="{306DAB30-9BBA-9142-9957-A9A316EA9BF3}" destId="{9612E35D-E5A1-274D-A262-B9A4D9DA461A}" srcOrd="0" destOrd="0" presId="urn:microsoft.com/office/officeart/2008/layout/AlternatingHexagons"/>
    <dgm:cxn modelId="{6FD1E587-9E79-3042-A257-9AA2837DCF8D}" srcId="{08E68C33-1344-6B46-A5D6-716D73E6BC9E}" destId="{3520306F-3FE4-744F-8E04-7BC3780E5708}" srcOrd="0" destOrd="0" parTransId="{E9983A1D-A7F1-B449-AF52-2008C5892DEB}" sibTransId="{88A05008-5174-6E42-8032-47447D9319CF}"/>
    <dgm:cxn modelId="{71C32176-1EDA-A24F-8A0A-B7C820858A35}" srcId="{08E68C33-1344-6B46-A5D6-716D73E6BC9E}" destId="{306DAB30-9BBA-9142-9957-A9A316EA9BF3}" srcOrd="2" destOrd="0" parTransId="{D737BC3A-41C9-BB41-B18E-98AFAA7EB7A3}" sibTransId="{44268C82-9B72-B04E-B678-2D717816067C}"/>
    <dgm:cxn modelId="{88A4918E-0837-2442-89E5-394AE39B8730}" type="presOf" srcId="{0AA60F64-C209-5E43-879D-79F74D4B9537}" destId="{EF0D2BE3-46AF-E14B-A818-5901D3610508}" srcOrd="0" destOrd="0" presId="urn:microsoft.com/office/officeart/2008/layout/AlternatingHexagons"/>
    <dgm:cxn modelId="{9C035D4F-95F0-284C-AAAE-AB7F744D8A34}" srcId="{08E68C33-1344-6B46-A5D6-716D73E6BC9E}" destId="{30C5CCD6-6CE8-8344-97CE-245FE9F47530}" srcOrd="1" destOrd="0" parTransId="{5F3A7107-5FB3-2240-824B-1F48A8F02898}" sibTransId="{0AA60F64-C209-5E43-879D-79F74D4B9537}"/>
    <dgm:cxn modelId="{5463B113-41B2-7045-8981-B2F9706D3ED3}" type="presOf" srcId="{08E68C33-1344-6B46-A5D6-716D73E6BC9E}" destId="{9D98A79B-6FF4-D14A-B09D-8CA4204C66B2}" srcOrd="0" destOrd="0" presId="urn:microsoft.com/office/officeart/2008/layout/AlternatingHexagons"/>
    <dgm:cxn modelId="{0508ADD9-2923-884C-8B29-1F3F2809BB71}" type="presOf" srcId="{30C5CCD6-6CE8-8344-97CE-245FE9F47530}" destId="{A09EFBD9-D761-D248-B2CA-19398B2E4A35}" srcOrd="0" destOrd="0" presId="urn:microsoft.com/office/officeart/2008/layout/AlternatingHexagons"/>
    <dgm:cxn modelId="{CD2214D0-2331-9249-9F04-580C649D5946}" type="presOf" srcId="{88A05008-5174-6E42-8032-47447D9319CF}" destId="{4323E5D2-614A-8C4A-8454-C28CA88FA417}" srcOrd="0" destOrd="0" presId="urn:microsoft.com/office/officeart/2008/layout/AlternatingHexagons"/>
    <dgm:cxn modelId="{ABE3DEED-21E7-3742-8AAB-9F1EAE7AF97F}" type="presParOf" srcId="{9D98A79B-6FF4-D14A-B09D-8CA4204C66B2}" destId="{A76734C5-D9E1-0047-B8CF-A24B12667647}" srcOrd="0" destOrd="0" presId="urn:microsoft.com/office/officeart/2008/layout/AlternatingHexagons"/>
    <dgm:cxn modelId="{D6BA241D-794D-4045-91B3-7794E1A0F143}" type="presParOf" srcId="{A76734C5-D9E1-0047-B8CF-A24B12667647}" destId="{0FDBE9B2-50A6-F543-AAFB-37CE5FC9EBB0}" srcOrd="0" destOrd="0" presId="urn:microsoft.com/office/officeart/2008/layout/AlternatingHexagons"/>
    <dgm:cxn modelId="{A5EEA14A-58E7-1646-AB45-295890AA72B5}" type="presParOf" srcId="{A76734C5-D9E1-0047-B8CF-A24B12667647}" destId="{20EA4F20-2C09-314F-A0B7-A4D9A90C12D2}" srcOrd="1" destOrd="0" presId="urn:microsoft.com/office/officeart/2008/layout/AlternatingHexagons"/>
    <dgm:cxn modelId="{6CFB764E-0636-CE4A-8733-B0B7562C34BC}" type="presParOf" srcId="{A76734C5-D9E1-0047-B8CF-A24B12667647}" destId="{23FCEA5E-13ED-B948-B491-1D49839AF27E}" srcOrd="2" destOrd="0" presId="urn:microsoft.com/office/officeart/2008/layout/AlternatingHexagons"/>
    <dgm:cxn modelId="{BFAAA480-BCD6-0A46-86C7-CF0621F2F395}" type="presParOf" srcId="{A76734C5-D9E1-0047-B8CF-A24B12667647}" destId="{DDC2B1EC-1DEC-214A-A71F-403D270CAFCD}" srcOrd="3" destOrd="0" presId="urn:microsoft.com/office/officeart/2008/layout/AlternatingHexagons"/>
    <dgm:cxn modelId="{4567DC12-A8A7-934D-AC70-DB24D54F22E9}" type="presParOf" srcId="{A76734C5-D9E1-0047-B8CF-A24B12667647}" destId="{4323E5D2-614A-8C4A-8454-C28CA88FA417}" srcOrd="4" destOrd="0" presId="urn:microsoft.com/office/officeart/2008/layout/AlternatingHexagons"/>
    <dgm:cxn modelId="{38F466E9-B002-BA41-96AD-3FEAF8E4BD2B}" type="presParOf" srcId="{9D98A79B-6FF4-D14A-B09D-8CA4204C66B2}" destId="{37C9FE4F-8448-774A-9A83-D9756AAAB45F}" srcOrd="1" destOrd="0" presId="urn:microsoft.com/office/officeart/2008/layout/AlternatingHexagons"/>
    <dgm:cxn modelId="{4581AF11-76A5-B04F-94E5-435EA6A780FA}" type="presParOf" srcId="{9D98A79B-6FF4-D14A-B09D-8CA4204C66B2}" destId="{9B2A66B6-873B-3F47-81D0-DA3ADD6CDDF9}" srcOrd="2" destOrd="0" presId="urn:microsoft.com/office/officeart/2008/layout/AlternatingHexagons"/>
    <dgm:cxn modelId="{B94F6CE2-1C9B-8A44-A19D-5DD828167CD9}" type="presParOf" srcId="{9B2A66B6-873B-3F47-81D0-DA3ADD6CDDF9}" destId="{A09EFBD9-D761-D248-B2CA-19398B2E4A35}" srcOrd="0" destOrd="0" presId="urn:microsoft.com/office/officeart/2008/layout/AlternatingHexagons"/>
    <dgm:cxn modelId="{F482DEDB-1313-1A4F-85D4-DB7838EFCEEA}" type="presParOf" srcId="{9B2A66B6-873B-3F47-81D0-DA3ADD6CDDF9}" destId="{76309A17-9B10-C446-B3C0-87EA4F6E38EF}" srcOrd="1" destOrd="0" presId="urn:microsoft.com/office/officeart/2008/layout/AlternatingHexagons"/>
    <dgm:cxn modelId="{809BFDA2-63BC-7B40-8BF7-3FAFD9E043D3}" type="presParOf" srcId="{9B2A66B6-873B-3F47-81D0-DA3ADD6CDDF9}" destId="{FDE2C5A2-C3FD-2841-ADC6-8CA8868618E8}" srcOrd="2" destOrd="0" presId="urn:microsoft.com/office/officeart/2008/layout/AlternatingHexagons"/>
    <dgm:cxn modelId="{29A65C47-CCCC-F740-832F-E3B1A46F4786}" type="presParOf" srcId="{9B2A66B6-873B-3F47-81D0-DA3ADD6CDDF9}" destId="{2F1411F7-1F02-E74E-82D8-4DBF88D75D37}" srcOrd="3" destOrd="0" presId="urn:microsoft.com/office/officeart/2008/layout/AlternatingHexagons"/>
    <dgm:cxn modelId="{FF436DBB-0219-3C4D-92D8-322B2CDC945E}" type="presParOf" srcId="{9B2A66B6-873B-3F47-81D0-DA3ADD6CDDF9}" destId="{EF0D2BE3-46AF-E14B-A818-5901D3610508}" srcOrd="4" destOrd="0" presId="urn:microsoft.com/office/officeart/2008/layout/AlternatingHexagons"/>
    <dgm:cxn modelId="{18597205-A4EA-B349-A0A3-3307EC42B1AC}" type="presParOf" srcId="{9D98A79B-6FF4-D14A-B09D-8CA4204C66B2}" destId="{CFC12DC8-5BD8-7840-8C1D-1A75748C0CA3}" srcOrd="3" destOrd="0" presId="urn:microsoft.com/office/officeart/2008/layout/AlternatingHexagons"/>
    <dgm:cxn modelId="{9AE4046E-72A9-7E48-9FDD-C625EE7C1598}" type="presParOf" srcId="{9D98A79B-6FF4-D14A-B09D-8CA4204C66B2}" destId="{82F53386-9159-674E-9345-55E987155C09}" srcOrd="4" destOrd="0" presId="urn:microsoft.com/office/officeart/2008/layout/AlternatingHexagons"/>
    <dgm:cxn modelId="{3FFF5BEA-4727-1848-AD7C-446440F31796}" type="presParOf" srcId="{82F53386-9159-674E-9345-55E987155C09}" destId="{9612E35D-E5A1-274D-A262-B9A4D9DA461A}" srcOrd="0" destOrd="0" presId="urn:microsoft.com/office/officeart/2008/layout/AlternatingHexagons"/>
    <dgm:cxn modelId="{59EDA646-C153-1C40-B330-6E44D83FDEB1}" type="presParOf" srcId="{82F53386-9159-674E-9345-55E987155C09}" destId="{07BA21C1-5A3A-FC41-8F2C-1EF49EE4198A}" srcOrd="1" destOrd="0" presId="urn:microsoft.com/office/officeart/2008/layout/AlternatingHexagons"/>
    <dgm:cxn modelId="{CCBF75D2-E9A5-1541-BD59-1AA62DDC0DCA}" type="presParOf" srcId="{82F53386-9159-674E-9345-55E987155C09}" destId="{CCA3439C-097B-AA46-AC21-D79973793E51}" srcOrd="2" destOrd="0" presId="urn:microsoft.com/office/officeart/2008/layout/AlternatingHexagons"/>
    <dgm:cxn modelId="{FF6EE295-77BB-F64E-837A-E9CA19623387}" type="presParOf" srcId="{82F53386-9159-674E-9345-55E987155C09}" destId="{9AB67878-0947-8C4C-81A6-094D91F69077}" srcOrd="3" destOrd="0" presId="urn:microsoft.com/office/officeart/2008/layout/AlternatingHexagons"/>
    <dgm:cxn modelId="{F26A4CD0-6356-0B44-B186-AB9F5CE0AB21}" type="presParOf" srcId="{82F53386-9159-674E-9345-55E987155C09}" destId="{7457259D-182D-4D4B-B96A-5918060D271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DBE9B2-50A6-F543-AAFB-37CE5FC9EBB0}">
      <dsp:nvSpPr>
        <dsp:cNvPr id="0" name=""/>
        <dsp:cNvSpPr/>
      </dsp:nvSpPr>
      <dsp:spPr>
        <a:xfrm rot="5400000">
          <a:off x="3363648" y="285437"/>
          <a:ext cx="2209148" cy="1921958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 smtClean="0"/>
            <a:t>televisi</a:t>
          </a:r>
          <a:endParaRPr lang="en-US" sz="2900" kern="1200" dirty="0"/>
        </a:p>
      </dsp:txBody>
      <dsp:txXfrm rot="-5400000">
        <a:off x="3806748" y="486101"/>
        <a:ext cx="1322948" cy="1520630"/>
      </dsp:txXfrm>
    </dsp:sp>
    <dsp:sp modelId="{20EA4F20-2C09-314F-A0B7-A4D9A90C12D2}">
      <dsp:nvSpPr>
        <dsp:cNvPr id="0" name=""/>
        <dsp:cNvSpPr/>
      </dsp:nvSpPr>
      <dsp:spPr>
        <a:xfrm>
          <a:off x="5487523" y="583672"/>
          <a:ext cx="2465409" cy="1325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23E5D2-614A-8C4A-8454-C28CA88FA417}">
      <dsp:nvSpPr>
        <dsp:cNvPr id="0" name=""/>
        <dsp:cNvSpPr/>
      </dsp:nvSpPr>
      <dsp:spPr>
        <a:xfrm rot="5400000">
          <a:off x="1287933" y="285437"/>
          <a:ext cx="2209148" cy="1921958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socialmedia</a:t>
          </a:r>
          <a:endParaRPr lang="en-US" sz="2000" kern="1200" dirty="0"/>
        </a:p>
      </dsp:txBody>
      <dsp:txXfrm rot="-5400000">
        <a:off x="1731033" y="486101"/>
        <a:ext cx="1322948" cy="1520630"/>
      </dsp:txXfrm>
    </dsp:sp>
    <dsp:sp modelId="{A09EFBD9-D761-D248-B2CA-19398B2E4A35}">
      <dsp:nvSpPr>
        <dsp:cNvPr id="0" name=""/>
        <dsp:cNvSpPr/>
      </dsp:nvSpPr>
      <dsp:spPr>
        <a:xfrm rot="5400000">
          <a:off x="2321814" y="2160562"/>
          <a:ext cx="2209148" cy="1921958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WEB</a:t>
          </a:r>
          <a:endParaRPr lang="en-US" sz="2900" kern="1200" dirty="0"/>
        </a:p>
      </dsp:txBody>
      <dsp:txXfrm rot="-5400000">
        <a:off x="2764914" y="2361226"/>
        <a:ext cx="1322948" cy="1520630"/>
      </dsp:txXfrm>
    </dsp:sp>
    <dsp:sp modelId="{76309A17-9B10-C446-B3C0-87EA4F6E38EF}">
      <dsp:nvSpPr>
        <dsp:cNvPr id="0" name=""/>
        <dsp:cNvSpPr/>
      </dsp:nvSpPr>
      <dsp:spPr>
        <a:xfrm>
          <a:off x="0" y="2458797"/>
          <a:ext cx="2385879" cy="1325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0D2BE3-46AF-E14B-A818-5901D3610508}">
      <dsp:nvSpPr>
        <dsp:cNvPr id="0" name=""/>
        <dsp:cNvSpPr/>
      </dsp:nvSpPr>
      <dsp:spPr>
        <a:xfrm rot="5400000">
          <a:off x="4397530" y="2160562"/>
          <a:ext cx="2209148" cy="1921958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magazine</a:t>
          </a:r>
          <a:endParaRPr lang="en-US" sz="2500" kern="1200" dirty="0"/>
        </a:p>
      </dsp:txBody>
      <dsp:txXfrm rot="-5400000">
        <a:off x="4840630" y="2361226"/>
        <a:ext cx="1322948" cy="1520630"/>
      </dsp:txXfrm>
    </dsp:sp>
    <dsp:sp modelId="{9612E35D-E5A1-274D-A262-B9A4D9DA461A}">
      <dsp:nvSpPr>
        <dsp:cNvPr id="0" name=""/>
        <dsp:cNvSpPr/>
      </dsp:nvSpPr>
      <dsp:spPr>
        <a:xfrm rot="5400000">
          <a:off x="3363648" y="4035687"/>
          <a:ext cx="2209148" cy="1921958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Radio</a:t>
          </a:r>
          <a:endParaRPr lang="en-US" sz="2900" kern="1200" dirty="0"/>
        </a:p>
      </dsp:txBody>
      <dsp:txXfrm rot="-5400000">
        <a:off x="3806748" y="4236351"/>
        <a:ext cx="1322948" cy="1520630"/>
      </dsp:txXfrm>
    </dsp:sp>
    <dsp:sp modelId="{07BA21C1-5A3A-FC41-8F2C-1EF49EE4198A}">
      <dsp:nvSpPr>
        <dsp:cNvPr id="0" name=""/>
        <dsp:cNvSpPr/>
      </dsp:nvSpPr>
      <dsp:spPr>
        <a:xfrm>
          <a:off x="5487523" y="4333922"/>
          <a:ext cx="2465409" cy="1325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57259D-182D-4D4B-B96A-5918060D2719}">
      <dsp:nvSpPr>
        <dsp:cNvPr id="0" name=""/>
        <dsp:cNvSpPr/>
      </dsp:nvSpPr>
      <dsp:spPr>
        <a:xfrm rot="5400000">
          <a:off x="1287933" y="4035687"/>
          <a:ext cx="2209148" cy="1921958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blogs</a:t>
          </a:r>
          <a:endParaRPr lang="en-US" sz="3600" kern="1200" dirty="0"/>
        </a:p>
      </dsp:txBody>
      <dsp:txXfrm rot="-5400000">
        <a:off x="1731033" y="4236351"/>
        <a:ext cx="1322948" cy="15206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E49EBA-708A-B84D-9C43-A1A24D770E47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C6000-8309-4647-8D7B-1F5035A86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76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C6000-8309-4647-8D7B-1F5035A868E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37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C6000-8309-4647-8D7B-1F5035A868E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394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C6000-8309-4647-8D7B-1F5035A868E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234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C6000-8309-4647-8D7B-1F5035A868E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4850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C6000-8309-4647-8D7B-1F5035A868E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380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51A0C47-018D-4460-B945-BFF7981B6CA6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JURNALISME ONLINE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36682" y="5802225"/>
            <a:ext cx="7772400" cy="87782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  <a:endParaRPr lang="en-US" dirty="0" smtClean="0"/>
          </a:p>
          <a:p>
            <a:r>
              <a:rPr lang="en-US" smtClean="0"/>
              <a:t>KULIAH </a:t>
            </a:r>
            <a:r>
              <a:rPr lang="en-US" dirty="0" smtClean="0"/>
              <a:t>1</a:t>
            </a:r>
          </a:p>
          <a:p>
            <a:r>
              <a:rPr lang="en-US" dirty="0" smtClean="0"/>
              <a:t>Emma </a:t>
            </a:r>
            <a:r>
              <a:rPr lang="en-US" dirty="0" err="1" smtClean="0"/>
              <a:t>Aliudin</a:t>
            </a:r>
            <a:r>
              <a:rPr lang="en-US" dirty="0" smtClean="0"/>
              <a:t>/</a:t>
            </a:r>
            <a:r>
              <a:rPr lang="en-US" dirty="0" err="1" smtClean="0"/>
              <a:t>InGKI</a:t>
            </a:r>
            <a:r>
              <a:rPr lang="en-US" dirty="0" smtClean="0"/>
              <a:t> RINALDI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246" y="115078"/>
            <a:ext cx="3287730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267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PENGERTIAN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JURNALISTIK: PROSES PELIPUTAN, PENULISAN&lt; DAN PENYEBARLUASAN </a:t>
            </a:r>
            <a:r>
              <a:rPr lang="en-US" dirty="0" err="1" smtClean="0"/>
              <a:t>INFORMASi</a:t>
            </a:r>
            <a:r>
              <a:rPr lang="en-US" dirty="0" smtClean="0"/>
              <a:t> ATAU BERITA MELALUI MEDIA MASSA</a:t>
            </a:r>
          </a:p>
          <a:p>
            <a:r>
              <a:rPr lang="en-US" dirty="0" smtClean="0"/>
              <a:t>PROSES PENYAMPAIAN INFORMASI MELALUI INTERNET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818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KEUNGGULAN </a:t>
            </a:r>
            <a:br>
              <a:rPr lang="en-US" dirty="0" smtClean="0"/>
            </a:br>
            <a:r>
              <a:rPr lang="en-US" dirty="0" smtClean="0"/>
              <a:t>JURNALISME ONLINE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ONLINE RESEARCHING AND REPORTING</a:t>
            </a:r>
          </a:p>
          <a:p>
            <a:pPr lvl="1"/>
            <a:r>
              <a:rPr lang="en-US" dirty="0" smtClean="0"/>
              <a:t>Range </a:t>
            </a:r>
            <a:r>
              <a:rPr lang="en-US" dirty="0" err="1" smtClean="0"/>
              <a:t>akses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terbatas</a:t>
            </a:r>
            <a:r>
              <a:rPr lang="en-US" dirty="0" smtClean="0"/>
              <a:t> (orang, </a:t>
            </a:r>
            <a:r>
              <a:rPr lang="en-US" dirty="0" err="1" smtClean="0"/>
              <a:t>dokumen</a:t>
            </a:r>
            <a:r>
              <a:rPr lang="en-US" dirty="0" smtClean="0"/>
              <a:t>, </a:t>
            </a:r>
            <a:r>
              <a:rPr lang="en-US" dirty="0" err="1" smtClean="0"/>
              <a:t>arsip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Jumlah</a:t>
            </a:r>
            <a:r>
              <a:rPr lang="en-US" dirty="0" smtClean="0"/>
              <a:t> data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diakses</a:t>
            </a:r>
            <a:r>
              <a:rPr lang="en-US" dirty="0" smtClean="0"/>
              <a:t> (</a:t>
            </a:r>
            <a:r>
              <a:rPr lang="en-US" dirty="0" err="1" smtClean="0"/>
              <a:t>dokumen</a:t>
            </a:r>
            <a:r>
              <a:rPr lang="en-US" dirty="0" smtClean="0"/>
              <a:t>, </a:t>
            </a:r>
            <a:r>
              <a:rPr lang="en-US" dirty="0" err="1" smtClean="0"/>
              <a:t>artikel</a:t>
            </a:r>
            <a:r>
              <a:rPr lang="en-US" dirty="0" smtClean="0"/>
              <a:t>, </a:t>
            </a:r>
            <a:r>
              <a:rPr lang="en-US" dirty="0" err="1" smtClean="0"/>
              <a:t>kontak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Kecepatan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endParaRPr lang="en-US" dirty="0" smtClean="0"/>
          </a:p>
          <a:p>
            <a:pPr marL="349250" lvl="1" indent="0">
              <a:buNone/>
            </a:pPr>
            <a:endParaRPr lang="en-US" dirty="0"/>
          </a:p>
          <a:p>
            <a:r>
              <a:rPr lang="en-US" dirty="0"/>
              <a:t>PENYEBARAN INFORMASI </a:t>
            </a:r>
            <a:r>
              <a:rPr lang="en-US" dirty="0" err="1"/>
              <a:t>bersifat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Segera</a:t>
            </a:r>
            <a:endParaRPr lang="en-US" dirty="0"/>
          </a:p>
          <a:p>
            <a:pPr lvl="1"/>
            <a:r>
              <a:rPr lang="en-US" dirty="0"/>
              <a:t>Multimedia</a:t>
            </a:r>
          </a:p>
          <a:p>
            <a:pPr lvl="1"/>
            <a:r>
              <a:rPr lang="en-US" dirty="0" err="1" smtClean="0"/>
              <a:t>Terarsip</a:t>
            </a:r>
            <a:endParaRPr lang="en-US" dirty="0" smtClean="0"/>
          </a:p>
          <a:p>
            <a:pPr lvl="1"/>
            <a:r>
              <a:rPr lang="en-US" dirty="0" err="1" smtClean="0"/>
              <a:t>Interaktif</a:t>
            </a:r>
            <a:endParaRPr lang="en-US" dirty="0"/>
          </a:p>
          <a:p>
            <a:pPr marL="34925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102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Karakteristik</a:t>
            </a:r>
            <a:r>
              <a:rPr lang="en-US" dirty="0" smtClean="0"/>
              <a:t> Media Daring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redaksi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model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berbeda-beda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dinamis</a:t>
            </a:r>
            <a:r>
              <a:rPr lang="en-US" dirty="0" smtClean="0"/>
              <a:t>.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masing2 media. </a:t>
            </a:r>
          </a:p>
          <a:p>
            <a:r>
              <a:rPr lang="en-US" dirty="0" err="1" smtClean="0"/>
              <a:t>Jurnalisme</a:t>
            </a:r>
            <a:r>
              <a:rPr lang="en-US" dirty="0" smtClean="0"/>
              <a:t> daring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mendukung</a:t>
            </a:r>
            <a:r>
              <a:rPr lang="en-US" dirty="0" smtClean="0"/>
              <a:t> media </a:t>
            </a:r>
            <a:r>
              <a:rPr lang="en-US" dirty="0" err="1" smtClean="0"/>
              <a:t>penyiaran</a:t>
            </a:r>
            <a:r>
              <a:rPr lang="en-US" dirty="0" smtClean="0"/>
              <a:t> </a:t>
            </a:r>
            <a:r>
              <a:rPr lang="en-US" dirty="0" err="1" smtClean="0"/>
              <a:t>konvensional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kabar</a:t>
            </a:r>
            <a:r>
              <a:rPr lang="en-US" dirty="0" smtClean="0"/>
              <a:t>, </a:t>
            </a:r>
            <a:r>
              <a:rPr lang="en-US" dirty="0" err="1" smtClean="0"/>
              <a:t>stasiun</a:t>
            </a:r>
            <a:r>
              <a:rPr lang="en-US" dirty="0" smtClean="0"/>
              <a:t> radio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Maksimalisasi</a:t>
            </a:r>
            <a:r>
              <a:rPr lang="en-US" dirty="0" smtClean="0"/>
              <a:t> internet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digital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keharusan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634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Khalayak</a:t>
            </a:r>
            <a:r>
              <a:rPr lang="en-US" dirty="0" smtClean="0"/>
              <a:t> Media Daring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Rentang</a:t>
            </a:r>
            <a:r>
              <a:rPr lang="en-US" dirty="0" smtClean="0"/>
              <a:t> </a:t>
            </a:r>
            <a:r>
              <a:rPr lang="en-US" dirty="0" err="1" smtClean="0"/>
              <a:t>perhatian</a:t>
            </a:r>
            <a:r>
              <a:rPr lang="en-US" dirty="0" smtClean="0"/>
              <a:t> </a:t>
            </a:r>
            <a:r>
              <a:rPr lang="en-US" dirty="0" err="1" smtClean="0"/>
              <a:t>pendek</a:t>
            </a:r>
            <a:r>
              <a:rPr lang="en-US" dirty="0" smtClean="0"/>
              <a:t>. </a:t>
            </a:r>
            <a:r>
              <a:rPr lang="en-US" dirty="0" err="1" smtClean="0"/>
              <a:t>Riset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Microsoft 8 </a:t>
            </a:r>
            <a:r>
              <a:rPr lang="en-US" dirty="0" err="1" smtClean="0"/>
              <a:t>detik</a:t>
            </a:r>
            <a:r>
              <a:rPr lang="en-US" dirty="0" smtClean="0"/>
              <a:t> per </a:t>
            </a:r>
            <a:r>
              <a:rPr lang="en-US" dirty="0" err="1" smtClean="0"/>
              <a:t>laman</a:t>
            </a:r>
            <a:r>
              <a:rPr lang="en-US" dirty="0" smtClean="0"/>
              <a:t> (2015), 12 </a:t>
            </a:r>
            <a:r>
              <a:rPr lang="en-US" dirty="0" err="1" smtClean="0"/>
              <a:t>detik</a:t>
            </a:r>
            <a:r>
              <a:rPr lang="en-US" dirty="0" smtClean="0"/>
              <a:t> per </a:t>
            </a:r>
            <a:r>
              <a:rPr lang="en-US" dirty="0" err="1" smtClean="0"/>
              <a:t>laman</a:t>
            </a:r>
            <a:r>
              <a:rPr lang="en-US" dirty="0" smtClean="0"/>
              <a:t> (2000)</a:t>
            </a:r>
          </a:p>
          <a:p>
            <a:r>
              <a:rPr lang="en-US" dirty="0"/>
              <a:t>How Users Read on Web</a:t>
            </a:r>
            <a:r>
              <a:rPr lang="en-US" dirty="0" smtClean="0"/>
              <a:t>? “They </a:t>
            </a:r>
            <a:r>
              <a:rPr lang="en-US" dirty="0"/>
              <a:t>don't. People rarely read Web pages word by word; instead, they scan the page, picking out individual words and sentences</a:t>
            </a:r>
            <a:r>
              <a:rPr lang="en-US" dirty="0" smtClean="0"/>
              <a:t>.” (</a:t>
            </a:r>
            <a:r>
              <a:rPr lang="en-US" dirty="0" err="1" smtClean="0"/>
              <a:t>Jakob</a:t>
            </a:r>
            <a:r>
              <a:rPr lang="en-US" dirty="0" smtClean="0"/>
              <a:t> Nielsen &amp; John </a:t>
            </a:r>
            <a:r>
              <a:rPr lang="en-US" dirty="0" err="1" smtClean="0"/>
              <a:t>Morkes</a:t>
            </a:r>
            <a:r>
              <a:rPr lang="en-US" dirty="0" smtClean="0"/>
              <a:t>, 1997)</a:t>
            </a:r>
          </a:p>
          <a:p>
            <a:r>
              <a:rPr lang="en-US" dirty="0"/>
              <a:t>Studies of how users read on the Web found that they do not actually read: instead, they scan the text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Tantangannya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: </a:t>
            </a:r>
            <a:r>
              <a:rPr lang="en-US" dirty="0" err="1" smtClean="0"/>
              <a:t>menghadirkan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r>
              <a:rPr lang="en-US" dirty="0" smtClean="0"/>
              <a:t> </a:t>
            </a:r>
            <a:r>
              <a:rPr lang="en-US" dirty="0" err="1" smtClean="0"/>
              <a:t>berkualitas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inovatif</a:t>
            </a:r>
            <a:r>
              <a:rPr lang="en-US" dirty="0" smtClean="0"/>
              <a:t>.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056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Tuntutan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Jurnalis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menyunting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efisien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Melek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.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multimedia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penyajian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r>
              <a:rPr lang="en-US" dirty="0" smtClean="0"/>
              <a:t>. </a:t>
            </a:r>
            <a:r>
              <a:rPr lang="en-US" dirty="0" err="1" smtClean="0"/>
              <a:t>Paham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tautan</a:t>
            </a:r>
            <a:r>
              <a:rPr lang="en-US" dirty="0" smtClean="0"/>
              <a:t> (link), </a:t>
            </a:r>
            <a:r>
              <a:rPr lang="en-US" dirty="0" err="1" smtClean="0"/>
              <a:t>menambahkan</a:t>
            </a:r>
            <a:r>
              <a:rPr lang="en-US" dirty="0" smtClean="0"/>
              <a:t> data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foto</a:t>
            </a:r>
            <a:r>
              <a:rPr lang="en-US" dirty="0" smtClean="0"/>
              <a:t>, </a:t>
            </a:r>
            <a:r>
              <a:rPr lang="en-US" dirty="0" err="1" smtClean="0"/>
              <a:t>infografik</a:t>
            </a:r>
            <a:r>
              <a:rPr lang="en-US" dirty="0" smtClean="0"/>
              <a:t>, video, </a:t>
            </a:r>
            <a:r>
              <a:rPr lang="en-US" dirty="0" err="1" smtClean="0"/>
              <a:t>dsb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sensitivitas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visual. </a:t>
            </a:r>
            <a:r>
              <a:rPr lang="en-US" dirty="0" err="1" smtClean="0"/>
              <a:t>Kenapa</a:t>
            </a:r>
            <a:r>
              <a:rPr lang="en-US" dirty="0" smtClean="0"/>
              <a:t>?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, </a:t>
            </a:r>
            <a:r>
              <a:rPr lang="en-US" dirty="0" err="1" smtClean="0"/>
              <a:t>warna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tampilan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menarik</a:t>
            </a:r>
            <a:r>
              <a:rPr lang="en-US" dirty="0" smtClean="0"/>
              <a:t> </a:t>
            </a:r>
            <a:r>
              <a:rPr lang="en-US" dirty="0" err="1" smtClean="0"/>
              <a:t>perhatian</a:t>
            </a:r>
            <a:r>
              <a:rPr lang="en-US" dirty="0" smtClean="0"/>
              <a:t> audience.  </a:t>
            </a:r>
          </a:p>
          <a:p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tempo yang </a:t>
            </a:r>
            <a:r>
              <a:rPr lang="en-US" dirty="0" err="1" smtClean="0"/>
              <a:t>cepat</a:t>
            </a:r>
            <a:r>
              <a:rPr lang="en-US" dirty="0" smtClean="0"/>
              <a:t>. Ada media yang </a:t>
            </a:r>
            <a:r>
              <a:rPr lang="en-US" dirty="0" err="1" smtClean="0"/>
              <a:t>menurunkan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r>
              <a:rPr lang="en-US" dirty="0" smtClean="0"/>
              <a:t> 10 kali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sehari</a:t>
            </a:r>
            <a:r>
              <a:rPr lang="en-US" dirty="0" smtClean="0"/>
              <a:t>, 15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media masing2.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167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latin typeface="Harrington"/>
              <a:cs typeface="Harrington"/>
            </a:endParaRPr>
          </a:p>
          <a:p>
            <a:pPr marL="0" indent="0">
              <a:buNone/>
            </a:pPr>
            <a:r>
              <a:rPr lang="en-US" dirty="0" smtClean="0">
                <a:latin typeface="Harrington"/>
                <a:cs typeface="Harrington"/>
              </a:rPr>
              <a:t>Cara </a:t>
            </a:r>
            <a:r>
              <a:rPr lang="en-US" dirty="0" err="1" smtClean="0">
                <a:latin typeface="Harrington"/>
                <a:cs typeface="Harrington"/>
              </a:rPr>
              <a:t>berkomunikasi</a:t>
            </a:r>
            <a:r>
              <a:rPr lang="en-US" dirty="0" smtClean="0">
                <a:latin typeface="Harrington"/>
                <a:cs typeface="Harrington"/>
              </a:rPr>
              <a:t>,</a:t>
            </a:r>
            <a:endParaRPr lang="en-US" dirty="0">
              <a:latin typeface="Harrington"/>
              <a:cs typeface="Harrington"/>
            </a:endParaRPr>
          </a:p>
          <a:p>
            <a:pPr marL="0" indent="0">
              <a:buNone/>
            </a:pPr>
            <a:r>
              <a:rPr lang="en-US" dirty="0" smtClean="0">
                <a:latin typeface="Harrington"/>
                <a:cs typeface="Harrington"/>
              </a:rPr>
              <a:t>Cara </a:t>
            </a:r>
            <a:r>
              <a:rPr lang="en-US" dirty="0" err="1" smtClean="0">
                <a:latin typeface="Harrington"/>
                <a:cs typeface="Harrington"/>
              </a:rPr>
              <a:t>mencari</a:t>
            </a:r>
            <a:r>
              <a:rPr lang="en-US" dirty="0" smtClean="0">
                <a:latin typeface="Harrington"/>
                <a:cs typeface="Harrington"/>
              </a:rPr>
              <a:t> </a:t>
            </a:r>
            <a:r>
              <a:rPr lang="en-US" dirty="0" err="1" smtClean="0">
                <a:latin typeface="Harrington"/>
                <a:cs typeface="Harrington"/>
              </a:rPr>
              <a:t>berita</a:t>
            </a:r>
            <a:r>
              <a:rPr lang="en-US" dirty="0" smtClean="0">
                <a:latin typeface="Harrington"/>
                <a:cs typeface="Harrington"/>
              </a:rPr>
              <a:t> </a:t>
            </a:r>
            <a:r>
              <a:rPr lang="en-US" dirty="0" err="1" smtClean="0">
                <a:latin typeface="Harrington"/>
                <a:cs typeface="Harrington"/>
              </a:rPr>
              <a:t>dan</a:t>
            </a:r>
            <a:r>
              <a:rPr lang="en-US" dirty="0" smtClean="0">
                <a:latin typeface="Harrington"/>
                <a:cs typeface="Harrington"/>
              </a:rPr>
              <a:t> </a:t>
            </a:r>
            <a:r>
              <a:rPr lang="en-US" dirty="0" err="1" smtClean="0">
                <a:latin typeface="Harrington"/>
                <a:cs typeface="Harrington"/>
              </a:rPr>
              <a:t>informasi</a:t>
            </a:r>
            <a:r>
              <a:rPr lang="en-US" dirty="0" smtClean="0">
                <a:latin typeface="Harrington"/>
                <a:cs typeface="Harrington"/>
              </a:rPr>
              <a:t>,</a:t>
            </a:r>
          </a:p>
          <a:p>
            <a:pPr marL="0" indent="0">
              <a:buNone/>
            </a:pPr>
            <a:r>
              <a:rPr lang="en-US" dirty="0" err="1" smtClean="0">
                <a:latin typeface="Harrington"/>
                <a:cs typeface="Harrington"/>
              </a:rPr>
              <a:t>Kehidupan</a:t>
            </a:r>
            <a:r>
              <a:rPr lang="en-US" dirty="0" smtClean="0">
                <a:latin typeface="Harrington"/>
                <a:cs typeface="Harrington"/>
              </a:rPr>
              <a:t> </a:t>
            </a:r>
            <a:r>
              <a:rPr lang="en-US" dirty="0" err="1" smtClean="0">
                <a:latin typeface="Harrington"/>
                <a:cs typeface="Harrington"/>
              </a:rPr>
              <a:t>sosial</a:t>
            </a:r>
            <a:r>
              <a:rPr lang="en-US" dirty="0" smtClean="0">
                <a:latin typeface="Harrington"/>
                <a:cs typeface="Harrington"/>
              </a:rPr>
              <a:t> </a:t>
            </a:r>
            <a:r>
              <a:rPr lang="en-US" dirty="0" err="1" smtClean="0">
                <a:latin typeface="Harrington"/>
                <a:cs typeface="Harrington"/>
              </a:rPr>
              <a:t>dan</a:t>
            </a:r>
            <a:r>
              <a:rPr lang="en-US" dirty="0" smtClean="0">
                <a:latin typeface="Harrington"/>
                <a:cs typeface="Harrington"/>
              </a:rPr>
              <a:t> </a:t>
            </a:r>
            <a:r>
              <a:rPr lang="en-US" dirty="0" err="1" smtClean="0">
                <a:latin typeface="Harrington"/>
                <a:cs typeface="Harrington"/>
              </a:rPr>
              <a:t>politik</a:t>
            </a:r>
            <a:r>
              <a:rPr lang="en-US" dirty="0" smtClean="0">
                <a:latin typeface="Harrington"/>
                <a:cs typeface="Harrington"/>
              </a:rPr>
              <a:t>, </a:t>
            </a:r>
          </a:p>
          <a:p>
            <a:pPr marL="0" indent="0">
              <a:buNone/>
            </a:pPr>
            <a:r>
              <a:rPr lang="en-US" dirty="0" err="1" smtClean="0">
                <a:latin typeface="Harrington"/>
                <a:cs typeface="Harrington"/>
              </a:rPr>
              <a:t>Berubah</a:t>
            </a:r>
            <a:r>
              <a:rPr lang="en-US" dirty="0" smtClean="0">
                <a:latin typeface="Harrington"/>
                <a:cs typeface="Harrington"/>
              </a:rPr>
              <a:t> </a:t>
            </a:r>
            <a:r>
              <a:rPr lang="en-US" dirty="0" err="1" smtClean="0">
                <a:latin typeface="Harrington"/>
                <a:cs typeface="Harrington"/>
              </a:rPr>
              <a:t>pesat</a:t>
            </a:r>
            <a:r>
              <a:rPr lang="en-US" dirty="0" smtClean="0">
                <a:latin typeface="Harrington"/>
                <a:cs typeface="Harrington"/>
              </a:rPr>
              <a:t> </a:t>
            </a:r>
            <a:r>
              <a:rPr lang="en-US" dirty="0" err="1" smtClean="0">
                <a:latin typeface="Harrington"/>
                <a:cs typeface="Harrington"/>
              </a:rPr>
              <a:t>akibat</a:t>
            </a:r>
            <a:r>
              <a:rPr lang="en-US" dirty="0" smtClean="0">
                <a:latin typeface="Harrington"/>
                <a:cs typeface="Harrington"/>
              </a:rPr>
              <a:t>… </a:t>
            </a:r>
          </a:p>
          <a:p>
            <a:pPr marL="0" indent="0">
              <a:buNone/>
            </a:pPr>
            <a:r>
              <a:rPr lang="en-US" dirty="0" err="1" smtClean="0">
                <a:latin typeface="Harrington"/>
                <a:cs typeface="Harrington"/>
              </a:rPr>
              <a:t>perkembangan</a:t>
            </a:r>
            <a:r>
              <a:rPr lang="en-US" dirty="0" smtClean="0">
                <a:latin typeface="Harrington"/>
                <a:cs typeface="Harrington"/>
              </a:rPr>
              <a:t> media-media digital</a:t>
            </a:r>
            <a:endParaRPr lang="en-US" dirty="0">
              <a:latin typeface="Harrington"/>
              <a:cs typeface="Harrington"/>
            </a:endParaRPr>
          </a:p>
        </p:txBody>
      </p:sp>
    </p:spTree>
    <p:extLst>
      <p:ext uri="{BB962C8B-B14F-4D97-AF65-F5344CB8AC3E}">
        <p14:creationId xmlns:p14="http://schemas.microsoft.com/office/powerpoint/2010/main" val="3308474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25331"/>
              </p:ext>
            </p:extLst>
          </p:nvPr>
        </p:nvGraphicFramePr>
        <p:xfrm>
          <a:off x="503680" y="465101"/>
          <a:ext cx="7952933" cy="62430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12223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4 MAJOR FUNCTIONS of THE PRESS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SURVEILLANCE OF THE ENVIRONMENT: Collecting and distributing information about events in the environment; in other words, news reporting.</a:t>
            </a:r>
          </a:p>
          <a:p>
            <a:r>
              <a:rPr lang="en-US" dirty="0" smtClean="0"/>
              <a:t>Correlation of the parts of society: explaining, interpreting, and commenting on the meaning of events (thus, editorializing, persuading or even propagandizing by the press).</a:t>
            </a:r>
          </a:p>
          <a:p>
            <a:r>
              <a:rPr lang="en-US" dirty="0" smtClean="0"/>
              <a:t>Transmission of the social heritage: communicating values, norms and styles across time and among groups. (Harold </a:t>
            </a:r>
            <a:r>
              <a:rPr lang="en-US" dirty="0" err="1" smtClean="0"/>
              <a:t>Lasswell</a:t>
            </a:r>
            <a:r>
              <a:rPr lang="en-US" dirty="0" smtClean="0"/>
              <a:t>, 1948)</a:t>
            </a:r>
          </a:p>
          <a:p>
            <a:r>
              <a:rPr lang="en-US" dirty="0" smtClean="0"/>
              <a:t>Entertainment (added by Charles Wright 1959)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777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New </a:t>
            </a:r>
            <a:r>
              <a:rPr lang="en-US" dirty="0" smtClean="0"/>
              <a:t>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Media = </a:t>
            </a:r>
            <a:r>
              <a:rPr lang="en-US" dirty="0"/>
              <a:t>Digital Media (including News Media</a:t>
            </a:r>
            <a:r>
              <a:rPr lang="en-US" dirty="0" smtClean="0"/>
              <a:t>)</a:t>
            </a:r>
          </a:p>
          <a:p>
            <a:r>
              <a:rPr lang="en-US" dirty="0" smtClean="0"/>
              <a:t>Today, digital channel are mass and mainstream, reaching global audiences. </a:t>
            </a:r>
          </a:p>
          <a:p>
            <a:r>
              <a:rPr lang="en-US" dirty="0" smtClean="0"/>
              <a:t>FACT: </a:t>
            </a:r>
          </a:p>
          <a:p>
            <a:pPr lvl="1"/>
            <a:r>
              <a:rPr lang="en-US" dirty="0" smtClean="0"/>
              <a:t>Time Magazine, America’s most popular </a:t>
            </a:r>
            <a:r>
              <a:rPr lang="en-US" dirty="0" err="1" smtClean="0"/>
              <a:t>magz</a:t>
            </a:r>
            <a:r>
              <a:rPr lang="en-US" dirty="0" smtClean="0"/>
              <a:t>  has an estimated US circulation of less than </a:t>
            </a:r>
            <a:r>
              <a:rPr lang="en-US" u="sng" dirty="0" smtClean="0"/>
              <a:t>3.5 million readers per week.</a:t>
            </a:r>
          </a:p>
          <a:p>
            <a:pPr lvl="1"/>
            <a:r>
              <a:rPr lang="en-US" dirty="0" smtClean="0"/>
              <a:t>Perez Hilton, the web gossip king, reaches an estimated </a:t>
            </a:r>
            <a:r>
              <a:rPr lang="en-US" u="sng" dirty="0" smtClean="0"/>
              <a:t>5 million people daily via his blog. </a:t>
            </a:r>
          </a:p>
          <a:p>
            <a:pPr marL="349250" lvl="1" indent="0">
              <a:buNone/>
            </a:pPr>
            <a:r>
              <a:rPr lang="en-US" u="sng" dirty="0" smtClean="0"/>
              <a:t>(source: </a:t>
            </a:r>
            <a:r>
              <a:rPr lang="en-US" u="sng" dirty="0" err="1" smtClean="0"/>
              <a:t>Digimarketing</a:t>
            </a:r>
            <a:r>
              <a:rPr lang="en-US" u="sng" dirty="0" smtClean="0"/>
              <a:t>, Kent </a:t>
            </a:r>
            <a:r>
              <a:rPr lang="en-US" u="sng" dirty="0" err="1" smtClean="0"/>
              <a:t>Wertime</a:t>
            </a:r>
            <a:r>
              <a:rPr lang="en-US" u="sng" dirty="0" smtClean="0"/>
              <a:t> and Ian Fenwick, 2008)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805644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“Old” </a:t>
            </a:r>
            <a:r>
              <a:rPr lang="en-US" dirty="0" err="1" smtClean="0"/>
              <a:t>Vs</a:t>
            </a:r>
            <a:r>
              <a:rPr lang="en-US" dirty="0" smtClean="0"/>
              <a:t> “New”</a:t>
            </a:r>
            <a:br>
              <a:rPr lang="en-US" dirty="0" smtClean="0"/>
            </a:br>
            <a:r>
              <a:rPr lang="en-US" dirty="0" smtClean="0"/>
              <a:t> Media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Perbedaan</a:t>
            </a:r>
            <a:r>
              <a:rPr lang="en-US" dirty="0" smtClean="0"/>
              <a:t> di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kategori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: </a:t>
            </a:r>
          </a:p>
          <a:p>
            <a:pPr lvl="1">
              <a:buFont typeface="Wingdings" charset="2"/>
              <a:buChar char="ü"/>
            </a:pPr>
            <a:r>
              <a:rPr lang="en-US" dirty="0" smtClean="0"/>
              <a:t>Level  </a:t>
            </a:r>
            <a:r>
              <a:rPr lang="en-US" dirty="0" err="1" smtClean="0"/>
              <a:t>interaksi</a:t>
            </a:r>
            <a:endParaRPr lang="en-US" dirty="0" smtClean="0"/>
          </a:p>
          <a:p>
            <a:pPr lvl="1">
              <a:buFont typeface="Wingdings" charset="2"/>
              <a:buChar char="ü"/>
            </a:pPr>
            <a:r>
              <a:rPr lang="en-US" dirty="0" err="1" smtClean="0"/>
              <a:t>kepemilikan</a:t>
            </a:r>
            <a:r>
              <a:rPr lang="en-US" dirty="0" smtClean="0"/>
              <a:t> media</a:t>
            </a:r>
          </a:p>
          <a:p>
            <a:pPr lvl="1">
              <a:buFont typeface="Wingdings" charset="2"/>
              <a:buChar char="ü"/>
            </a:pPr>
            <a:r>
              <a:rPr lang="en-US" dirty="0" err="1" smtClean="0"/>
              <a:t>sinkronisasi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pengiriman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penerimaan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endParaRPr lang="en-US" dirty="0" smtClean="0"/>
          </a:p>
          <a:p>
            <a:pPr lvl="1">
              <a:buFont typeface="Wingdings" charset="2"/>
              <a:buChar char="ü"/>
            </a:pP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konsumsi</a:t>
            </a:r>
            <a:endParaRPr lang="en-US" dirty="0" smtClean="0"/>
          </a:p>
          <a:p>
            <a:pPr lvl="1">
              <a:buFont typeface="Wingdings" charset="2"/>
              <a:buChar char="ü"/>
            </a:pPr>
            <a:r>
              <a:rPr lang="en-US" dirty="0" err="1" smtClean="0"/>
              <a:t>kecenderungan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r>
              <a:rPr lang="en-US" dirty="0" smtClean="0"/>
              <a:t> </a:t>
            </a:r>
            <a:r>
              <a:rPr lang="en-US" dirty="0" err="1" smtClean="0"/>
              <a:t>konvergensi</a:t>
            </a:r>
            <a:r>
              <a:rPr lang="en-US" dirty="0" smtClean="0"/>
              <a:t> </a:t>
            </a:r>
          </a:p>
          <a:p>
            <a:pPr lvl="1">
              <a:buFont typeface="Wingdings" charset="2"/>
              <a:buChar char="ü"/>
            </a:pPr>
            <a:r>
              <a:rPr lang="en-US" dirty="0" err="1" smtClean="0"/>
              <a:t>Keseimbangan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produsen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/>
              <a:t> </a:t>
            </a:r>
            <a:endParaRPr lang="en-US" dirty="0" smtClean="0"/>
          </a:p>
          <a:p>
            <a:pPr marL="349250" lvl="1" indent="0">
              <a:buNone/>
            </a:pPr>
            <a:endParaRPr lang="en-US" dirty="0"/>
          </a:p>
          <a:p>
            <a:pPr marL="349250" lvl="1" indent="0">
              <a:buNone/>
            </a:pPr>
            <a:r>
              <a:rPr lang="en-US" dirty="0" err="1" smtClean="0"/>
              <a:t>Sumber</a:t>
            </a:r>
            <a:r>
              <a:rPr lang="en-US" dirty="0" smtClean="0"/>
              <a:t>: David Weiss, Encyclopedia of Communication Theory, Stephen </a:t>
            </a:r>
            <a:r>
              <a:rPr lang="en-US" dirty="0" err="1" smtClean="0"/>
              <a:t>W.Littlejohn</a:t>
            </a:r>
            <a:r>
              <a:rPr lang="en-US" dirty="0" smtClean="0"/>
              <a:t>, Karen A, Foss (</a:t>
            </a:r>
            <a:r>
              <a:rPr lang="en-US" dirty="0" err="1" smtClean="0"/>
              <a:t>edittors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52382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-522" b="22260"/>
          <a:stretch/>
        </p:blipFill>
        <p:spPr>
          <a:xfrm>
            <a:off x="453288" y="250439"/>
            <a:ext cx="7770813" cy="6005140"/>
          </a:xfrm>
        </p:spPr>
      </p:pic>
      <p:sp>
        <p:nvSpPr>
          <p:cNvPr id="7" name="TextBox 6"/>
          <p:cNvSpPr txBox="1"/>
          <p:nvPr/>
        </p:nvSpPr>
        <p:spPr>
          <a:xfrm>
            <a:off x="5669727" y="6469852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Courtesy </a:t>
            </a:r>
            <a:r>
              <a:rPr lang="en-US" dirty="0" err="1" smtClean="0"/>
              <a:t>flickr.com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002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533" b="9202"/>
          <a:stretch/>
        </p:blipFill>
        <p:spPr>
          <a:xfrm>
            <a:off x="685800" y="0"/>
            <a:ext cx="7770813" cy="6858000"/>
          </a:xfrm>
        </p:spPr>
      </p:pic>
    </p:spTree>
    <p:extLst>
      <p:ext uri="{BB962C8B-B14F-4D97-AF65-F5344CB8AC3E}">
        <p14:creationId xmlns:p14="http://schemas.microsoft.com/office/powerpoint/2010/main" val="1063222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DARING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b="1" dirty="0" err="1"/>
              <a:t>da.ring</a:t>
            </a:r>
            <a:r>
              <a:rPr lang="en-US" b="1" dirty="0"/>
              <a:t> </a:t>
            </a:r>
          </a:p>
          <a:p>
            <a:r>
              <a:rPr lang="en-US" i="1" dirty="0"/>
              <a:t>n </a:t>
            </a:r>
            <a:r>
              <a:rPr lang="en-US" i="1" dirty="0" err="1"/>
              <a:t>akr</a:t>
            </a:r>
            <a:r>
              <a:rPr lang="en-US" i="1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, </a:t>
            </a:r>
            <a:r>
              <a:rPr lang="en-US" dirty="0" err="1"/>
              <a:t>terhubung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jejaring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, internet,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996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300</TotalTime>
  <Words>586</Words>
  <Application>Microsoft Macintosh PowerPoint</Application>
  <PresentationFormat>On-screen Show (4:3)</PresentationFormat>
  <Paragraphs>76</Paragraphs>
  <Slides>14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Angles</vt:lpstr>
      <vt:lpstr>JURNALISME ONLINE</vt:lpstr>
      <vt:lpstr>PowerPoint Presentation</vt:lpstr>
      <vt:lpstr>PowerPoint Presentation</vt:lpstr>
      <vt:lpstr> 4 MAJOR FUNCTIONS of THE PRESS  </vt:lpstr>
      <vt:lpstr>New Media</vt:lpstr>
      <vt:lpstr>“Old” Vs “New”  Media </vt:lpstr>
      <vt:lpstr>PowerPoint Presentation</vt:lpstr>
      <vt:lpstr>PowerPoint Presentation</vt:lpstr>
      <vt:lpstr>DARING</vt:lpstr>
      <vt:lpstr>PENGERTIAN</vt:lpstr>
      <vt:lpstr>KEUNGGULAN  JURNALISME ONLINE</vt:lpstr>
      <vt:lpstr>Karakteristik Media Daring</vt:lpstr>
      <vt:lpstr>Karakteristik Khalayak Media Daring</vt:lpstr>
      <vt:lpstr>Tuntutan Terhadap Jurnalis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emma</cp:lastModifiedBy>
  <cp:revision>25</cp:revision>
  <dcterms:created xsi:type="dcterms:W3CDTF">2017-09-07T00:47:47Z</dcterms:created>
  <dcterms:modified xsi:type="dcterms:W3CDTF">2019-10-16T04:14:40Z</dcterms:modified>
</cp:coreProperties>
</file>