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67" r:id="rId3"/>
    <p:sldId id="262" r:id="rId4"/>
    <p:sldId id="26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36" y="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4FD79-E378-7A49-A7B0-8781436D799D}" type="datetimeFigureOut">
              <a:rPr lang="en-US" smtClean="0"/>
              <a:t>5/26/20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23EE8-3C0A-5C4C-B16A-E1C800B32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69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5/26/20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5/26/20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5/26/20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PERTEMUAN 8</a:t>
            </a:r>
          </a:p>
          <a:p>
            <a:r>
              <a:rPr lang="en-US" dirty="0" smtClean="0"/>
              <a:t>ETIKA KOMUNIKASI PR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MANAJEMEN REPUTASI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566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1500" y="1414081"/>
            <a:ext cx="3846322" cy="4554919"/>
          </a:xfrm>
          <a:prstGeom prst="rect">
            <a:avLst/>
          </a:prstGeom>
          <a:solidFill>
            <a:srgbClr val="BBCDC5"/>
          </a:solidFill>
        </p:spPr>
      </p:sp>
      <p:sp>
        <p:nvSpPr>
          <p:cNvPr id="6" name="TextBox 6"/>
          <p:cNvSpPr txBox="1"/>
          <p:nvPr/>
        </p:nvSpPr>
        <p:spPr>
          <a:xfrm>
            <a:off x="717432" y="1660214"/>
            <a:ext cx="3488087" cy="2846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700" spc="-89" dirty="0" smtClean="0">
                <a:solidFill>
                  <a:srgbClr val="FDF9F5"/>
                </a:solidFill>
                <a:latin typeface="Tenor Sans"/>
              </a:rPr>
              <a:t> </a:t>
            </a:r>
          </a:p>
          <a:p>
            <a:pPr algn="ctr"/>
            <a:r>
              <a:rPr lang="en-US" sz="3700" spc="-89" dirty="0" smtClean="0">
                <a:solidFill>
                  <a:srgbClr val="FDF9F5"/>
                </a:solidFill>
                <a:latin typeface="Tenor Sans"/>
              </a:rPr>
              <a:t>PR  </a:t>
            </a:r>
            <a:r>
              <a:rPr lang="en-US" sz="3700" spc="-89" dirty="0" err="1">
                <a:solidFill>
                  <a:srgbClr val="FDF9F5"/>
                </a:solidFill>
                <a:latin typeface="Tenor Sans"/>
              </a:rPr>
              <a:t>memiliki</a:t>
            </a:r>
            <a:r>
              <a:rPr lang="en-US" sz="3700" spc="-89" dirty="0">
                <a:solidFill>
                  <a:srgbClr val="FDF9F5"/>
                </a:solidFill>
                <a:latin typeface="Tenor Sans"/>
              </a:rPr>
              <a:t> </a:t>
            </a:r>
            <a:r>
              <a:rPr lang="en-US" sz="3700" spc="-89" dirty="0" err="1">
                <a:solidFill>
                  <a:srgbClr val="FDF9F5"/>
                </a:solidFill>
                <a:latin typeface="Tenor Sans"/>
              </a:rPr>
              <a:t>standar</a:t>
            </a:r>
            <a:r>
              <a:rPr lang="en-US" sz="3700" spc="-89" dirty="0">
                <a:solidFill>
                  <a:srgbClr val="FDF9F5"/>
                </a:solidFill>
                <a:latin typeface="Tenor Sans"/>
              </a:rPr>
              <a:t> </a:t>
            </a:r>
            <a:r>
              <a:rPr lang="en-US" sz="3700" spc="-89" dirty="0" err="1" smtClean="0">
                <a:solidFill>
                  <a:srgbClr val="FDF9F5"/>
                </a:solidFill>
                <a:latin typeface="Tenor Sans"/>
              </a:rPr>
              <a:t>etika</a:t>
            </a:r>
            <a:r>
              <a:rPr lang="en-US" sz="3700" spc="-89" dirty="0" smtClean="0">
                <a:solidFill>
                  <a:srgbClr val="FDF9F5"/>
                </a:solidFill>
                <a:latin typeface="Tenor Sans"/>
              </a:rPr>
              <a:t> yang </a:t>
            </a:r>
            <a:r>
              <a:rPr lang="en-US" sz="3700" spc="-89" dirty="0" err="1" smtClean="0">
                <a:solidFill>
                  <a:srgbClr val="FDF9F5"/>
                </a:solidFill>
                <a:latin typeface="Tenor Sans"/>
              </a:rPr>
              <a:t>harus</a:t>
            </a:r>
            <a:r>
              <a:rPr lang="en-US" sz="3700" spc="-89" dirty="0" smtClean="0">
                <a:solidFill>
                  <a:srgbClr val="FDF9F5"/>
                </a:solidFill>
                <a:latin typeface="Tenor Sans"/>
              </a:rPr>
              <a:t> </a:t>
            </a:r>
            <a:r>
              <a:rPr lang="en-US" sz="3700" spc="-89" dirty="0" err="1" smtClean="0">
                <a:solidFill>
                  <a:srgbClr val="FDF9F5"/>
                </a:solidFill>
                <a:latin typeface="Tenor Sans"/>
              </a:rPr>
              <a:t>diterapkan</a:t>
            </a:r>
            <a:r>
              <a:rPr lang="en-US" sz="3700" spc="-89" dirty="0" smtClean="0">
                <a:solidFill>
                  <a:srgbClr val="FDF9F5"/>
                </a:solidFill>
                <a:latin typeface="Tenor Sans"/>
              </a:rPr>
              <a:t> </a:t>
            </a:r>
            <a:endParaRPr lang="en-US" sz="3700" spc="-89" dirty="0">
              <a:solidFill>
                <a:srgbClr val="FDF9F5"/>
              </a:solidFill>
              <a:latin typeface="Tenor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7822" y="2946400"/>
            <a:ext cx="4584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595959"/>
                </a:solidFill>
              </a:rPr>
              <a:t>STANDAR ETIKA</a:t>
            </a:r>
            <a:endParaRPr lang="en-US" sz="40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527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2320B7E-979D-4E4F-A3C3-47155DEF1C70}"/>
              </a:ext>
            </a:extLst>
          </p:cNvPr>
          <p:cNvGrpSpPr/>
          <p:nvPr/>
        </p:nvGrpSpPr>
        <p:grpSpPr>
          <a:xfrm>
            <a:off x="868554" y="2435985"/>
            <a:ext cx="3821243" cy="2451101"/>
            <a:chOff x="-1671790" y="2686483"/>
            <a:chExt cx="8567186" cy="4914034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-1671790" y="2686483"/>
              <a:ext cx="8567186" cy="4914034"/>
              <a:chOff x="0" y="0"/>
              <a:chExt cx="7981950" cy="4578350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765810" y="21590"/>
                <a:ext cx="6451600" cy="4326890"/>
              </a:xfrm>
              <a:custGeom>
                <a:avLst/>
                <a:gdLst/>
                <a:ahLst/>
                <a:cxnLst/>
                <a:rect l="l" t="t" r="r" b="b"/>
                <a:pathLst>
                  <a:path w="6451600" h="4326890">
                    <a:moveTo>
                      <a:pt x="6224270" y="0"/>
                    </a:moveTo>
                    <a:lnTo>
                      <a:pt x="226060" y="0"/>
                    </a:lnTo>
                    <a:cubicBezTo>
                      <a:pt x="101600" y="0"/>
                      <a:pt x="0" y="101600"/>
                      <a:pt x="0" y="226060"/>
                    </a:cubicBezTo>
                    <a:lnTo>
                      <a:pt x="0" y="4326890"/>
                    </a:lnTo>
                    <a:lnTo>
                      <a:pt x="6451601" y="4326890"/>
                    </a:lnTo>
                    <a:lnTo>
                      <a:pt x="6451601" y="226060"/>
                    </a:lnTo>
                    <a:cubicBezTo>
                      <a:pt x="6450331" y="101600"/>
                      <a:pt x="6348731" y="0"/>
                      <a:pt x="6224270" y="0"/>
                    </a:cubicBezTo>
                    <a:close/>
                    <a:moveTo>
                      <a:pt x="6252210" y="4043680"/>
                    </a:moveTo>
                    <a:lnTo>
                      <a:pt x="196851" y="4043680"/>
                    </a:lnTo>
                    <a:lnTo>
                      <a:pt x="196851" y="255270"/>
                    </a:lnTo>
                    <a:lnTo>
                      <a:pt x="6252210" y="255270"/>
                    </a:lnTo>
                    <a:lnTo>
                      <a:pt x="6252210" y="4043680"/>
                    </a:lnTo>
                    <a:close/>
                  </a:path>
                </a:pathLst>
              </a:custGeom>
              <a:solidFill>
                <a:srgbClr val="444949"/>
              </a:solidFill>
            </p:spPr>
          </p:sp>
          <p:sp>
            <p:nvSpPr>
              <p:cNvPr id="6" name="Freeform 5"/>
              <p:cNvSpPr/>
              <p:nvPr/>
            </p:nvSpPr>
            <p:spPr>
              <a:xfrm>
                <a:off x="0" y="0"/>
                <a:ext cx="7981950" cy="4542790"/>
              </a:xfrm>
              <a:custGeom>
                <a:avLst/>
                <a:gdLst/>
                <a:ahLst/>
                <a:cxnLst/>
                <a:rect l="l" t="t" r="r" b="b"/>
                <a:pathLst>
                  <a:path w="7981950" h="4542790">
                    <a:moveTo>
                      <a:pt x="7239000" y="4348480"/>
                    </a:moveTo>
                    <a:lnTo>
                      <a:pt x="7239000" y="243840"/>
                    </a:lnTo>
                    <a:cubicBezTo>
                      <a:pt x="7239000" y="109220"/>
                      <a:pt x="7129780" y="0"/>
                      <a:pt x="6995160" y="0"/>
                    </a:cubicBezTo>
                    <a:lnTo>
                      <a:pt x="985520" y="0"/>
                    </a:lnTo>
                    <a:cubicBezTo>
                      <a:pt x="852170" y="0"/>
                      <a:pt x="742950" y="109220"/>
                      <a:pt x="742950" y="243840"/>
                    </a:cubicBezTo>
                    <a:lnTo>
                      <a:pt x="742950" y="4349750"/>
                    </a:lnTo>
                    <a:lnTo>
                      <a:pt x="0" y="4349750"/>
                    </a:lnTo>
                    <a:lnTo>
                      <a:pt x="0" y="4447540"/>
                    </a:lnTo>
                    <a:cubicBezTo>
                      <a:pt x="0" y="4500880"/>
                      <a:pt x="43180" y="4542790"/>
                      <a:pt x="95250" y="4542790"/>
                    </a:cubicBezTo>
                    <a:lnTo>
                      <a:pt x="7886700" y="4542790"/>
                    </a:lnTo>
                    <a:cubicBezTo>
                      <a:pt x="7940040" y="4542790"/>
                      <a:pt x="7981950" y="4499610"/>
                      <a:pt x="7981950" y="4447540"/>
                    </a:cubicBezTo>
                    <a:lnTo>
                      <a:pt x="7981950" y="4349750"/>
                    </a:lnTo>
                    <a:lnTo>
                      <a:pt x="7239000" y="4349750"/>
                    </a:lnTo>
                    <a:close/>
                    <a:moveTo>
                      <a:pt x="4519930" y="4348480"/>
                    </a:moveTo>
                    <a:lnTo>
                      <a:pt x="4519930" y="4349750"/>
                    </a:lnTo>
                    <a:cubicBezTo>
                      <a:pt x="4519930" y="4403090"/>
                      <a:pt x="4476750" y="4445000"/>
                      <a:pt x="4424680" y="4445000"/>
                    </a:cubicBezTo>
                    <a:lnTo>
                      <a:pt x="3557270" y="4445000"/>
                    </a:lnTo>
                    <a:cubicBezTo>
                      <a:pt x="3503930" y="4445000"/>
                      <a:pt x="3462020" y="4401820"/>
                      <a:pt x="3462020" y="4349750"/>
                    </a:cubicBezTo>
                    <a:lnTo>
                      <a:pt x="3462020" y="4348480"/>
                    </a:lnTo>
                    <a:lnTo>
                      <a:pt x="765810" y="4348480"/>
                    </a:lnTo>
                    <a:lnTo>
                      <a:pt x="765810" y="247650"/>
                    </a:lnTo>
                    <a:cubicBezTo>
                      <a:pt x="765810" y="123190"/>
                      <a:pt x="867410" y="21590"/>
                      <a:pt x="991870" y="21590"/>
                    </a:cubicBezTo>
                    <a:lnTo>
                      <a:pt x="6990080" y="21590"/>
                    </a:lnTo>
                    <a:cubicBezTo>
                      <a:pt x="7114539" y="21590"/>
                      <a:pt x="7216139" y="123190"/>
                      <a:pt x="7216139" y="247650"/>
                    </a:cubicBezTo>
                    <a:lnTo>
                      <a:pt x="7216139" y="4348480"/>
                    </a:lnTo>
                    <a:lnTo>
                      <a:pt x="4519930" y="4348480"/>
                    </a:lnTo>
                    <a:close/>
                  </a:path>
                </a:pathLst>
              </a:custGeom>
              <a:solidFill>
                <a:srgbClr val="BBCDC5"/>
              </a:solidFill>
            </p:spPr>
          </p:sp>
          <p:sp>
            <p:nvSpPr>
              <p:cNvPr id="7" name="Freeform 6"/>
              <p:cNvSpPr/>
              <p:nvPr/>
            </p:nvSpPr>
            <p:spPr>
              <a:xfrm>
                <a:off x="3460750" y="4349750"/>
                <a:ext cx="1059180" cy="96520"/>
              </a:xfrm>
              <a:custGeom>
                <a:avLst/>
                <a:gdLst/>
                <a:ahLst/>
                <a:cxnLst/>
                <a:rect l="l" t="t" r="r" b="b"/>
                <a:pathLst>
                  <a:path w="1059180" h="96520">
                    <a:moveTo>
                      <a:pt x="96520" y="96520"/>
                    </a:moveTo>
                    <a:lnTo>
                      <a:pt x="963930" y="96520"/>
                    </a:lnTo>
                    <a:cubicBezTo>
                      <a:pt x="1017270" y="96520"/>
                      <a:pt x="1059180" y="53340"/>
                      <a:pt x="1059180" y="1270"/>
                    </a:cubicBezTo>
                    <a:lnTo>
                      <a:pt x="1059180" y="0"/>
                    </a:lnTo>
                    <a:lnTo>
                      <a:pt x="0" y="0"/>
                    </a:lnTo>
                    <a:lnTo>
                      <a:pt x="0" y="1270"/>
                    </a:lnTo>
                    <a:cubicBezTo>
                      <a:pt x="0" y="53340"/>
                      <a:pt x="43180" y="96520"/>
                      <a:pt x="96520" y="96520"/>
                    </a:cubicBezTo>
                    <a:close/>
                  </a:path>
                </a:pathLst>
              </a:custGeom>
              <a:solidFill>
                <a:srgbClr val="FDF9F5"/>
              </a:solidFill>
            </p:spPr>
          </p:sp>
          <p:sp>
            <p:nvSpPr>
              <p:cNvPr id="8" name="Freeform 7"/>
              <p:cNvSpPr/>
              <p:nvPr/>
            </p:nvSpPr>
            <p:spPr>
              <a:xfrm>
                <a:off x="163830" y="4542790"/>
                <a:ext cx="7654290" cy="35560"/>
              </a:xfrm>
              <a:custGeom>
                <a:avLst/>
                <a:gdLst/>
                <a:ahLst/>
                <a:cxnLst/>
                <a:rect l="l" t="t" r="r" b="b"/>
                <a:pathLst>
                  <a:path w="7654290" h="35560">
                    <a:moveTo>
                      <a:pt x="0" y="0"/>
                    </a:moveTo>
                    <a:cubicBezTo>
                      <a:pt x="0" y="20320"/>
                      <a:pt x="16510" y="35560"/>
                      <a:pt x="35560" y="35560"/>
                    </a:cubicBezTo>
                    <a:lnTo>
                      <a:pt x="7618730" y="35560"/>
                    </a:lnTo>
                    <a:cubicBezTo>
                      <a:pt x="7639050" y="35560"/>
                      <a:pt x="7654290" y="19050"/>
                      <a:pt x="765429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DC5"/>
              </a:solidFill>
            </p:spPr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13AA2EA4-2F4B-D34A-B939-4F9FEF7B1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72008" y="4139855"/>
              <a:ext cx="5960868" cy="2163795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6C042FF-3554-8B4F-994B-FA55D656C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089" y="2255640"/>
            <a:ext cx="3164738" cy="250838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68554" y="558800"/>
            <a:ext cx="7957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595959"/>
                </a:solidFill>
                <a:latin typeface="+mj-lt"/>
              </a:rPr>
              <a:t>STANDAR ETIKA ASOSIASI PR </a:t>
            </a:r>
            <a:endParaRPr lang="en-US" sz="4000" dirty="0">
              <a:solidFill>
                <a:srgbClr val="59595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3213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95959"/>
                </a:solidFill>
              </a:rPr>
              <a:t>TANTANGAN ETIS PR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KERAHASIAAN</a:t>
            </a: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KONFLIK KEPENTINGAN</a:t>
            </a:r>
          </a:p>
          <a:p>
            <a:pPr lvl="1"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INDIVIDU</a:t>
            </a:r>
          </a:p>
          <a:p>
            <a:pPr lvl="1"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PROFESIONAL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40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80</TotalTime>
  <Words>29</Words>
  <Application>Microsoft Macintosh PowerPoint</Application>
  <PresentationFormat>On-screen Show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Civic</vt:lpstr>
      <vt:lpstr>MANAJEMEN REPUTASI</vt:lpstr>
      <vt:lpstr>PowerPoint Presentation</vt:lpstr>
      <vt:lpstr>PowerPoint Presentation</vt:lpstr>
      <vt:lpstr>TANTANGAN ETIS PR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MANAJEMEN REPUTASI</dc:title>
  <dc:creator>emma</dc:creator>
  <cp:lastModifiedBy>emma</cp:lastModifiedBy>
  <cp:revision>4</cp:revision>
  <dcterms:created xsi:type="dcterms:W3CDTF">2020-05-26T14:43:24Z</dcterms:created>
  <dcterms:modified xsi:type="dcterms:W3CDTF">2020-05-26T16:04:00Z</dcterms:modified>
</cp:coreProperties>
</file>