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3"/>
  </p:notesMasterIdLst>
  <p:sldIdLst>
    <p:sldId id="256" r:id="rId2"/>
    <p:sldId id="259" r:id="rId3"/>
    <p:sldId id="312" r:id="rId4"/>
    <p:sldId id="262" r:id="rId5"/>
    <p:sldId id="298" r:id="rId6"/>
    <p:sldId id="273" r:id="rId7"/>
    <p:sldId id="313" r:id="rId8"/>
    <p:sldId id="318" r:id="rId9"/>
    <p:sldId id="319" r:id="rId10"/>
    <p:sldId id="320" r:id="rId11"/>
    <p:sldId id="321" r:id="rId12"/>
    <p:sldId id="311" r:id="rId13"/>
    <p:sldId id="310" r:id="rId14"/>
    <p:sldId id="305" r:id="rId15"/>
    <p:sldId id="301" r:id="rId16"/>
    <p:sldId id="315" r:id="rId17"/>
    <p:sldId id="316" r:id="rId18"/>
    <p:sldId id="317" r:id="rId19"/>
    <p:sldId id="332" r:id="rId20"/>
    <p:sldId id="333" r:id="rId21"/>
    <p:sldId id="314" r:id="rId22"/>
    <p:sldId id="322" r:id="rId23"/>
    <p:sldId id="325" r:id="rId24"/>
    <p:sldId id="323" r:id="rId25"/>
    <p:sldId id="324" r:id="rId26"/>
    <p:sldId id="326" r:id="rId27"/>
    <p:sldId id="327" r:id="rId28"/>
    <p:sldId id="328" r:id="rId29"/>
    <p:sldId id="329" r:id="rId30"/>
    <p:sldId id="331" r:id="rId31"/>
    <p:sldId id="330" r:id="rId32"/>
  </p:sldIdLst>
  <p:sldSz cx="9144000" cy="5143500" type="screen16x9"/>
  <p:notesSz cx="6858000" cy="9144000"/>
  <p:embeddedFontLst>
    <p:embeddedFont>
      <p:font typeface="Lora" panose="020B0604020202020204" charset="0"/>
      <p:regular r:id="rId34"/>
      <p:bold r:id="rId35"/>
      <p:italic r:id="rId36"/>
      <p:boldItalic r:id="rId37"/>
    </p:embeddedFont>
    <p:embeddedFont>
      <p:font typeface="Quattrocento Sans" panose="020B0604020202020204" charset="0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D091C7-7650-441E-9E4A-A2224F261736}">
  <a:tblStyle styleId="{A7D091C7-7650-441E-9E4A-A2224F2617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4660"/>
  </p:normalViewPr>
  <p:slideViewPr>
    <p:cSldViewPr>
      <p:cViewPr varScale="1">
        <p:scale>
          <a:sx n="89" d="100"/>
          <a:sy n="89" d="100"/>
        </p:scale>
        <p:origin x="73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1C3E2-DAAE-4090-A2EA-C03A27F0046D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7975CEC3-33D1-485D-8EA1-D5BAB06CBCA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Collecting</a:t>
          </a:r>
        </a:p>
      </dgm:t>
    </dgm:pt>
    <dgm:pt modelId="{2C7F8121-4091-4C60-BBA9-98ED8BEF9E02}" type="parTrans" cxnId="{C1EB5331-15B9-4966-ABD3-C86467709F1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3ECC3C-06A4-4DF6-AC73-95DCA79B6404}" type="sibTrans" cxnId="{C1EB5331-15B9-4966-ABD3-C86467709F1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B402D2-5EA6-47D7-82C1-B5DBA9AD7D6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Organize</a:t>
          </a:r>
        </a:p>
      </dgm:t>
    </dgm:pt>
    <dgm:pt modelId="{1B98E2E6-D380-482C-A98A-B35C2DDB2A95}" type="parTrans" cxnId="{7F927D40-6FC3-44F1-8F41-0833173D74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B3B6C2-BBD5-4650-89D2-1D0530F120BB}" type="sibTrans" cxnId="{7F927D40-6FC3-44F1-8F41-0833173D74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B5BFC3-B9F6-4678-A444-36747FDB69E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Labeling</a:t>
          </a:r>
        </a:p>
      </dgm:t>
    </dgm:pt>
    <dgm:pt modelId="{EBBFE3AD-7B2B-46F2-9EB0-A5F007051455}" type="parTrans" cxnId="{1EECB3D4-5831-439A-9DD9-50C1307675A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99CFBC-1B56-44D5-BC8A-7DD1C18A3EF2}" type="sibTrans" cxnId="{1EECB3D4-5831-439A-9DD9-50C1307675A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0190B2-212C-4254-BC1F-085A6D1EF438}" type="pres">
      <dgm:prSet presAssocID="{BA71C3E2-DAAE-4090-A2EA-C03A27F0046D}" presName="Name0" presStyleCnt="0">
        <dgm:presLayoutVars>
          <dgm:dir/>
          <dgm:resizeHandles val="exact"/>
        </dgm:presLayoutVars>
      </dgm:prSet>
      <dgm:spPr/>
    </dgm:pt>
    <dgm:pt modelId="{91AD91BF-1970-4BA3-9944-5ABDEFEDD1E0}" type="pres">
      <dgm:prSet presAssocID="{7975CEC3-33D1-485D-8EA1-D5BAB06CBCAF}" presName="node" presStyleLbl="node1" presStyleIdx="0" presStyleCnt="3">
        <dgm:presLayoutVars>
          <dgm:bulletEnabled val="1"/>
        </dgm:presLayoutVars>
      </dgm:prSet>
      <dgm:spPr/>
    </dgm:pt>
    <dgm:pt modelId="{C42DD188-4F1F-4F8D-9325-3C48493EAC49}" type="pres">
      <dgm:prSet presAssocID="{243ECC3C-06A4-4DF6-AC73-95DCA79B6404}" presName="sibTrans" presStyleLbl="sibTrans2D1" presStyleIdx="0" presStyleCnt="2"/>
      <dgm:spPr/>
    </dgm:pt>
    <dgm:pt modelId="{51B61A5B-0759-4082-9700-E96758197589}" type="pres">
      <dgm:prSet presAssocID="{243ECC3C-06A4-4DF6-AC73-95DCA79B6404}" presName="connectorText" presStyleLbl="sibTrans2D1" presStyleIdx="0" presStyleCnt="2"/>
      <dgm:spPr/>
    </dgm:pt>
    <dgm:pt modelId="{0DE411E9-EBD4-4458-B058-79D343E7F8E3}" type="pres">
      <dgm:prSet presAssocID="{78B402D2-5EA6-47D7-82C1-B5DBA9AD7D61}" presName="node" presStyleLbl="node1" presStyleIdx="1" presStyleCnt="3">
        <dgm:presLayoutVars>
          <dgm:bulletEnabled val="1"/>
        </dgm:presLayoutVars>
      </dgm:prSet>
      <dgm:spPr/>
    </dgm:pt>
    <dgm:pt modelId="{CE900153-7452-4607-A373-D18EB04E9E9C}" type="pres">
      <dgm:prSet presAssocID="{69B3B6C2-BBD5-4650-89D2-1D0530F120BB}" presName="sibTrans" presStyleLbl="sibTrans2D1" presStyleIdx="1" presStyleCnt="2"/>
      <dgm:spPr/>
    </dgm:pt>
    <dgm:pt modelId="{CFFDE0E7-768D-46D9-9651-867500EB05D2}" type="pres">
      <dgm:prSet presAssocID="{69B3B6C2-BBD5-4650-89D2-1D0530F120BB}" presName="connectorText" presStyleLbl="sibTrans2D1" presStyleIdx="1" presStyleCnt="2"/>
      <dgm:spPr/>
    </dgm:pt>
    <dgm:pt modelId="{3C745B17-9DDC-4773-A5C3-9DF97BA55BFF}" type="pres">
      <dgm:prSet presAssocID="{2EB5BFC3-B9F6-4678-A444-36747FDB69EE}" presName="node" presStyleLbl="node1" presStyleIdx="2" presStyleCnt="3">
        <dgm:presLayoutVars>
          <dgm:bulletEnabled val="1"/>
        </dgm:presLayoutVars>
      </dgm:prSet>
      <dgm:spPr/>
    </dgm:pt>
  </dgm:ptLst>
  <dgm:cxnLst>
    <dgm:cxn modelId="{73020F1D-2D7E-48CF-B87E-3B6978D01C95}" type="presOf" srcId="{69B3B6C2-BBD5-4650-89D2-1D0530F120BB}" destId="{CFFDE0E7-768D-46D9-9651-867500EB05D2}" srcOrd="1" destOrd="0" presId="urn:microsoft.com/office/officeart/2005/8/layout/process1"/>
    <dgm:cxn modelId="{C1EB5331-15B9-4966-ABD3-C86467709F15}" srcId="{BA71C3E2-DAAE-4090-A2EA-C03A27F0046D}" destId="{7975CEC3-33D1-485D-8EA1-D5BAB06CBCAF}" srcOrd="0" destOrd="0" parTransId="{2C7F8121-4091-4C60-BBA9-98ED8BEF9E02}" sibTransId="{243ECC3C-06A4-4DF6-AC73-95DCA79B6404}"/>
    <dgm:cxn modelId="{3FE7B638-A33D-4ECD-BC67-72C0C12790D3}" type="presOf" srcId="{7975CEC3-33D1-485D-8EA1-D5BAB06CBCAF}" destId="{91AD91BF-1970-4BA3-9944-5ABDEFEDD1E0}" srcOrd="0" destOrd="0" presId="urn:microsoft.com/office/officeart/2005/8/layout/process1"/>
    <dgm:cxn modelId="{7F927D40-6FC3-44F1-8F41-0833173D745D}" srcId="{BA71C3E2-DAAE-4090-A2EA-C03A27F0046D}" destId="{78B402D2-5EA6-47D7-82C1-B5DBA9AD7D61}" srcOrd="1" destOrd="0" parTransId="{1B98E2E6-D380-482C-A98A-B35C2DDB2A95}" sibTransId="{69B3B6C2-BBD5-4650-89D2-1D0530F120BB}"/>
    <dgm:cxn modelId="{852FA054-66CB-477F-828A-B354554FC833}" type="presOf" srcId="{78B402D2-5EA6-47D7-82C1-B5DBA9AD7D61}" destId="{0DE411E9-EBD4-4458-B058-79D343E7F8E3}" srcOrd="0" destOrd="0" presId="urn:microsoft.com/office/officeart/2005/8/layout/process1"/>
    <dgm:cxn modelId="{018BC577-D410-4E37-877B-682A17B9540F}" type="presOf" srcId="{69B3B6C2-BBD5-4650-89D2-1D0530F120BB}" destId="{CE900153-7452-4607-A373-D18EB04E9E9C}" srcOrd="0" destOrd="0" presId="urn:microsoft.com/office/officeart/2005/8/layout/process1"/>
    <dgm:cxn modelId="{AC4F4F58-4FD6-4E3C-9F22-33FEBDC2D12B}" type="presOf" srcId="{BA71C3E2-DAAE-4090-A2EA-C03A27F0046D}" destId="{8C0190B2-212C-4254-BC1F-085A6D1EF438}" srcOrd="0" destOrd="0" presId="urn:microsoft.com/office/officeart/2005/8/layout/process1"/>
    <dgm:cxn modelId="{91EE2EA3-7BCB-47B5-9D2C-81968A4FB89D}" type="presOf" srcId="{243ECC3C-06A4-4DF6-AC73-95DCA79B6404}" destId="{51B61A5B-0759-4082-9700-E96758197589}" srcOrd="1" destOrd="0" presId="urn:microsoft.com/office/officeart/2005/8/layout/process1"/>
    <dgm:cxn modelId="{532042C6-7BF7-47E6-B60F-B0D07FCD2559}" type="presOf" srcId="{243ECC3C-06A4-4DF6-AC73-95DCA79B6404}" destId="{C42DD188-4F1F-4F8D-9325-3C48493EAC49}" srcOrd="0" destOrd="0" presId="urn:microsoft.com/office/officeart/2005/8/layout/process1"/>
    <dgm:cxn modelId="{1EECB3D4-5831-439A-9DD9-50C1307675A1}" srcId="{BA71C3E2-DAAE-4090-A2EA-C03A27F0046D}" destId="{2EB5BFC3-B9F6-4678-A444-36747FDB69EE}" srcOrd="2" destOrd="0" parTransId="{EBBFE3AD-7B2B-46F2-9EB0-A5F007051455}" sibTransId="{7599CFBC-1B56-44D5-BC8A-7DD1C18A3EF2}"/>
    <dgm:cxn modelId="{F3F842F1-32B6-42D3-B288-CBC14C2F9AB9}" type="presOf" srcId="{2EB5BFC3-B9F6-4678-A444-36747FDB69EE}" destId="{3C745B17-9DDC-4773-A5C3-9DF97BA55BFF}" srcOrd="0" destOrd="0" presId="urn:microsoft.com/office/officeart/2005/8/layout/process1"/>
    <dgm:cxn modelId="{A4F8C149-D16D-4B6D-8E0A-CB166E73034E}" type="presParOf" srcId="{8C0190B2-212C-4254-BC1F-085A6D1EF438}" destId="{91AD91BF-1970-4BA3-9944-5ABDEFEDD1E0}" srcOrd="0" destOrd="0" presId="urn:microsoft.com/office/officeart/2005/8/layout/process1"/>
    <dgm:cxn modelId="{1E58DE29-0774-47BE-ACF2-3E3484AE33C8}" type="presParOf" srcId="{8C0190B2-212C-4254-BC1F-085A6D1EF438}" destId="{C42DD188-4F1F-4F8D-9325-3C48493EAC49}" srcOrd="1" destOrd="0" presId="urn:microsoft.com/office/officeart/2005/8/layout/process1"/>
    <dgm:cxn modelId="{3D033E4B-1C42-4764-BC3F-6CC66524CA27}" type="presParOf" srcId="{C42DD188-4F1F-4F8D-9325-3C48493EAC49}" destId="{51B61A5B-0759-4082-9700-E96758197589}" srcOrd="0" destOrd="0" presId="urn:microsoft.com/office/officeart/2005/8/layout/process1"/>
    <dgm:cxn modelId="{F5D02245-D09B-476F-80A4-0B022F89D463}" type="presParOf" srcId="{8C0190B2-212C-4254-BC1F-085A6D1EF438}" destId="{0DE411E9-EBD4-4458-B058-79D343E7F8E3}" srcOrd="2" destOrd="0" presId="urn:microsoft.com/office/officeart/2005/8/layout/process1"/>
    <dgm:cxn modelId="{E4E6AB0D-DB63-4C36-93D6-C4EF261F6B8B}" type="presParOf" srcId="{8C0190B2-212C-4254-BC1F-085A6D1EF438}" destId="{CE900153-7452-4607-A373-D18EB04E9E9C}" srcOrd="3" destOrd="0" presId="urn:microsoft.com/office/officeart/2005/8/layout/process1"/>
    <dgm:cxn modelId="{EC16E920-5F47-4C4F-AB3A-1DCADA397F98}" type="presParOf" srcId="{CE900153-7452-4607-A373-D18EB04E9E9C}" destId="{CFFDE0E7-768D-46D9-9651-867500EB05D2}" srcOrd="0" destOrd="0" presId="urn:microsoft.com/office/officeart/2005/8/layout/process1"/>
    <dgm:cxn modelId="{A34C149C-2F1B-4E3F-9440-D77611F3E6DF}" type="presParOf" srcId="{8C0190B2-212C-4254-BC1F-085A6D1EF438}" destId="{3C745B17-9DDC-4773-A5C3-9DF97BA55BF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D91BF-1970-4BA3-9944-5ABDEFEDD1E0}">
      <dsp:nvSpPr>
        <dsp:cNvPr id="0" name=""/>
        <dsp:cNvSpPr/>
      </dsp:nvSpPr>
      <dsp:spPr>
        <a:xfrm>
          <a:off x="6880" y="998529"/>
          <a:ext cx="2056566" cy="12339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Collecting</a:t>
          </a:r>
        </a:p>
      </dsp:txBody>
      <dsp:txXfrm>
        <a:off x="43021" y="1034670"/>
        <a:ext cx="1984284" cy="1161658"/>
      </dsp:txXfrm>
    </dsp:sp>
    <dsp:sp modelId="{C42DD188-4F1F-4F8D-9325-3C48493EAC49}">
      <dsp:nvSpPr>
        <dsp:cNvPr id="0" name=""/>
        <dsp:cNvSpPr/>
      </dsp:nvSpPr>
      <dsp:spPr>
        <a:xfrm>
          <a:off x="2269104" y="1360485"/>
          <a:ext cx="435992" cy="510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solidFill>
              <a:schemeClr val="tx1"/>
            </a:solidFill>
          </a:endParaRPr>
        </a:p>
      </dsp:txBody>
      <dsp:txXfrm>
        <a:off x="2269104" y="1462491"/>
        <a:ext cx="305194" cy="306016"/>
      </dsp:txXfrm>
    </dsp:sp>
    <dsp:sp modelId="{0DE411E9-EBD4-4458-B058-79D343E7F8E3}">
      <dsp:nvSpPr>
        <dsp:cNvPr id="0" name=""/>
        <dsp:cNvSpPr/>
      </dsp:nvSpPr>
      <dsp:spPr>
        <a:xfrm>
          <a:off x="2886074" y="998529"/>
          <a:ext cx="2056566" cy="1233940"/>
        </a:xfrm>
        <a:prstGeom prst="roundRect">
          <a:avLst>
            <a:gd name="adj" fmla="val 10000"/>
          </a:avLst>
        </a:prstGeom>
        <a:solidFill>
          <a:schemeClr val="accent2">
            <a:hueOff val="1193893"/>
            <a:satOff val="-11392"/>
            <a:lumOff val="-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Organize</a:t>
          </a:r>
        </a:p>
      </dsp:txBody>
      <dsp:txXfrm>
        <a:off x="2922215" y="1034670"/>
        <a:ext cx="1984284" cy="1161658"/>
      </dsp:txXfrm>
    </dsp:sp>
    <dsp:sp modelId="{CE900153-7452-4607-A373-D18EB04E9E9C}">
      <dsp:nvSpPr>
        <dsp:cNvPr id="0" name=""/>
        <dsp:cNvSpPr/>
      </dsp:nvSpPr>
      <dsp:spPr>
        <a:xfrm>
          <a:off x="5148298" y="1360485"/>
          <a:ext cx="435992" cy="510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87787"/>
            <a:satOff val="-22785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solidFill>
              <a:schemeClr val="tx1"/>
            </a:solidFill>
          </a:endParaRPr>
        </a:p>
      </dsp:txBody>
      <dsp:txXfrm>
        <a:off x="5148298" y="1462491"/>
        <a:ext cx="305194" cy="306016"/>
      </dsp:txXfrm>
    </dsp:sp>
    <dsp:sp modelId="{3C745B17-9DDC-4773-A5C3-9DF97BA55BFF}">
      <dsp:nvSpPr>
        <dsp:cNvPr id="0" name=""/>
        <dsp:cNvSpPr/>
      </dsp:nvSpPr>
      <dsp:spPr>
        <a:xfrm>
          <a:off x="5765268" y="998529"/>
          <a:ext cx="2056566" cy="1233940"/>
        </a:xfrm>
        <a:prstGeom prst="roundRect">
          <a:avLst>
            <a:gd name="adj" fmla="val 10000"/>
          </a:avLst>
        </a:prstGeom>
        <a:solidFill>
          <a:schemeClr val="accent2">
            <a:hueOff val="2387787"/>
            <a:satOff val="-22785"/>
            <a:lumOff val="-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Labeling</a:t>
          </a:r>
        </a:p>
      </dsp:txBody>
      <dsp:txXfrm>
        <a:off x="5801409" y="1034670"/>
        <a:ext cx="1984284" cy="1161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02248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1059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482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8916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5576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0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127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35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711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154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102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083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4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341265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Lora"/>
                <a:ea typeface="Lora"/>
                <a:cs typeface="Lora"/>
                <a:sym typeface="Lora"/>
              </a:rPr>
              <a:t>“</a:t>
            </a:r>
            <a:endParaRPr sz="36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7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444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7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3060F2-CC6C-484F-954E-7EB34E85E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665" y="514350"/>
            <a:ext cx="4794335" cy="3638550"/>
          </a:xfrm>
          <a:prstGeom prst="rect">
            <a:avLst/>
          </a:prstGeom>
        </p:spPr>
      </p:pic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2057400" y="3699769"/>
            <a:ext cx="3831635" cy="7872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OPEN</a:t>
            </a:r>
            <a:r>
              <a:rPr lang="en" dirty="0"/>
              <a:t> CODING</a:t>
            </a:r>
            <a:endParaRPr dirty="0"/>
          </a:p>
        </p:txBody>
      </p:sp>
      <p:grpSp>
        <p:nvGrpSpPr>
          <p:cNvPr id="72" name="Google Shape;72;p1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9FE61B-D2FF-454A-953C-05A6981E5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3387"/>
            <a:ext cx="7924800" cy="40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20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E361C6-F112-4682-8DA9-425CAA4DE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42900"/>
            <a:ext cx="75152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41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Kategori</a:t>
            </a:r>
            <a:r>
              <a:rPr lang="en-US" dirty="0">
                <a:solidFill>
                  <a:srgbClr val="FF0000"/>
                </a:solidFill>
              </a:rPr>
              <a:t>/ </a:t>
            </a:r>
            <a:r>
              <a:rPr lang="en-US" dirty="0" err="1">
                <a:solidFill>
                  <a:srgbClr val="FF0000"/>
                </a:solidFill>
              </a:rPr>
              <a:t>Konsep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Petunjuk</a:t>
            </a:r>
            <a:r>
              <a:rPr lang="en-US" dirty="0"/>
              <a:t> : </a:t>
            </a:r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bab</a:t>
            </a:r>
            <a:r>
              <a:rPr lang="en-US" dirty="0"/>
              <a:t> 2 </a:t>
            </a:r>
            <a:r>
              <a:rPr lang="en-US" dirty="0" err="1"/>
              <a:t>penelitian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Dimensi</a:t>
            </a:r>
            <a:r>
              <a:rPr lang="en-US" dirty="0"/>
              <a:t> : </a:t>
            </a:r>
            <a:r>
              <a:rPr lang="en-US" dirty="0" err="1"/>
              <a:t>Subkategori</a:t>
            </a:r>
            <a:r>
              <a:rPr lang="en-US" dirty="0"/>
              <a:t>, </a:t>
            </a:r>
          </a:p>
          <a:p>
            <a:r>
              <a:rPr lang="en-US" dirty="0" err="1"/>
              <a:t>Petunjuk</a:t>
            </a:r>
            <a:r>
              <a:rPr lang="en-US" dirty="0"/>
              <a:t> : </a:t>
            </a:r>
            <a:r>
              <a:rPr lang="en-US" dirty="0" err="1"/>
              <a:t>lihat</a:t>
            </a:r>
            <a:r>
              <a:rPr lang="en-US" dirty="0"/>
              <a:t>  </a:t>
            </a:r>
            <a:r>
              <a:rPr lang="en-US" dirty="0" err="1"/>
              <a:t>rincian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konsep-konsep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bab</a:t>
            </a:r>
            <a:r>
              <a:rPr lang="en-US" dirty="0"/>
              <a:t> 2.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Indikator</a:t>
            </a:r>
            <a:r>
              <a:rPr lang="en-US" dirty="0"/>
              <a:t> : Sub-sub </a:t>
            </a:r>
            <a:r>
              <a:rPr lang="en-US" dirty="0" err="1"/>
              <a:t>kategori</a:t>
            </a:r>
            <a:endParaRPr lang="en-US" dirty="0"/>
          </a:p>
          <a:p>
            <a:r>
              <a:rPr lang="en-US" dirty="0" err="1"/>
              <a:t>Petunjuk</a:t>
            </a:r>
            <a:r>
              <a:rPr lang="en-US" dirty="0"/>
              <a:t> : </a:t>
            </a:r>
            <a:r>
              <a:rPr lang="en-US" dirty="0" err="1"/>
              <a:t>Rincian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detail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ciri-ciri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7AEEF5-ABE6-4E47-AA08-374F0EEE1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</p:spPr>
        <p:txBody>
          <a:bodyPr/>
          <a:lstStyle/>
          <a:p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Coding</a:t>
            </a:r>
          </a:p>
        </p:txBody>
      </p:sp>
    </p:spTree>
    <p:extLst>
      <p:ext uri="{BB962C8B-B14F-4D97-AF65-F5344CB8AC3E}">
        <p14:creationId xmlns:p14="http://schemas.microsoft.com/office/powerpoint/2010/main" val="15047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Coding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Label </a:t>
            </a:r>
            <a:r>
              <a:rPr lang="en-US" dirty="0"/>
              <a:t>: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pengelompokkan</a:t>
            </a:r>
            <a:r>
              <a:rPr lang="en-US" dirty="0"/>
              <a:t> </a:t>
            </a:r>
            <a:r>
              <a:rPr lang="en-US" dirty="0" err="1"/>
              <a:t>intisari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kata </a:t>
            </a:r>
            <a:r>
              <a:rPr lang="en-US" dirty="0" err="1"/>
              <a:t>kunci</a:t>
            </a:r>
            <a:r>
              <a:rPr lang="en-US" dirty="0"/>
              <a:t>.</a:t>
            </a:r>
          </a:p>
          <a:p>
            <a:r>
              <a:rPr lang="en-US" dirty="0" err="1"/>
              <a:t>Sayur</a:t>
            </a:r>
            <a:r>
              <a:rPr lang="en-US" dirty="0"/>
              <a:t>, </a:t>
            </a:r>
            <a:r>
              <a:rPr lang="en-US" dirty="0" err="1"/>
              <a:t>telor</a:t>
            </a:r>
            <a:r>
              <a:rPr lang="en-US" dirty="0"/>
              <a:t>, </a:t>
            </a:r>
            <a:r>
              <a:rPr lang="en-US" dirty="0" err="1"/>
              <a:t>daging</a:t>
            </a:r>
            <a:r>
              <a:rPr lang="en-US" dirty="0"/>
              <a:t> </a:t>
            </a:r>
            <a:r>
              <a:rPr lang="en-US" dirty="0" err="1"/>
              <a:t>sapi</a:t>
            </a:r>
            <a:r>
              <a:rPr lang="en-US" dirty="0"/>
              <a:t>, </a:t>
            </a:r>
            <a:r>
              <a:rPr lang="en-US" dirty="0" err="1"/>
              <a:t>ikan</a:t>
            </a:r>
            <a:r>
              <a:rPr lang="en-US" dirty="0"/>
              <a:t> :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bergizi</a:t>
            </a:r>
            <a:endParaRPr lang="en-US" dirty="0"/>
          </a:p>
          <a:p>
            <a:r>
              <a:rPr lang="en-US" dirty="0" err="1"/>
              <a:t>Cimol</a:t>
            </a:r>
            <a:r>
              <a:rPr lang="en-US" dirty="0"/>
              <a:t>, </a:t>
            </a:r>
            <a:r>
              <a:rPr lang="en-US" dirty="0" err="1"/>
              <a:t>lidi-lidian</a:t>
            </a:r>
            <a:r>
              <a:rPr lang="en-US" dirty="0"/>
              <a:t>, </a:t>
            </a:r>
            <a:r>
              <a:rPr lang="en-US" dirty="0" err="1"/>
              <a:t>seblak</a:t>
            </a:r>
            <a:r>
              <a:rPr lang="en-US" dirty="0"/>
              <a:t> :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bergizi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Kategori</a:t>
            </a:r>
            <a:r>
              <a:rPr lang="en-US" dirty="0"/>
              <a:t> :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yang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abstrak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kualitatif</a:t>
            </a:r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,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Produksi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0522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dalam</a:t>
            </a:r>
            <a:r>
              <a:rPr lang="en-US" dirty="0"/>
              <a:t> Open Coding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94484174"/>
              </p:ext>
            </p:extLst>
          </p:nvPr>
        </p:nvGraphicFramePr>
        <p:xfrm>
          <a:off x="609600" y="1618700"/>
          <a:ext cx="7828716" cy="323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7326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body" idx="1"/>
          </p:nvPr>
        </p:nvSpPr>
        <p:spPr>
          <a:xfrm>
            <a:off x="300446" y="1518850"/>
            <a:ext cx="4332085" cy="31708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highlight>
                  <a:srgbClr val="FFCD00"/>
                </a:highlight>
              </a:rPr>
              <a:t>Collecting,</a:t>
            </a:r>
          </a:p>
          <a:p>
            <a:pPr marL="342900" indent="-342900"/>
            <a:r>
              <a:rPr lang="en-US" dirty="0" err="1"/>
              <a:t>Perhatikan</a:t>
            </a:r>
            <a:r>
              <a:rPr lang="en-US" dirty="0"/>
              <a:t>, </a:t>
            </a:r>
            <a:r>
              <a:rPr lang="en-US" dirty="0" err="1"/>
              <a:t>kumpulkan</a:t>
            </a:r>
            <a:r>
              <a:rPr lang="en-US" dirty="0"/>
              <a:t> dan </a:t>
            </a:r>
            <a:r>
              <a:rPr lang="en-US" dirty="0" err="1"/>
              <a:t>pikirkan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temuan</a:t>
            </a:r>
            <a:r>
              <a:rPr lang="en-US" dirty="0"/>
              <a:t> data (raw data)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informan</a:t>
            </a:r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Proses</a:t>
            </a:r>
            <a:r>
              <a:rPr lang="en" dirty="0"/>
              <a:t> </a:t>
            </a:r>
            <a:r>
              <a:rPr lang="en-US" dirty="0"/>
              <a:t>Open</a:t>
            </a:r>
            <a:r>
              <a:rPr lang="en" dirty="0"/>
              <a:t> Coding</a:t>
            </a:r>
            <a:endParaRPr dirty="0"/>
          </a:p>
        </p:txBody>
      </p:sp>
      <p:grpSp>
        <p:nvGrpSpPr>
          <p:cNvPr id="160" name="Google Shape;160;p1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61" name="Google Shape;161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98B71D5-7C45-4D42-B647-33FB0E73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1" y="1885950"/>
            <a:ext cx="4114800" cy="240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74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Proses</a:t>
            </a:r>
            <a:r>
              <a:rPr lang="en" dirty="0"/>
              <a:t> </a:t>
            </a:r>
            <a:r>
              <a:rPr lang="en-US" dirty="0"/>
              <a:t>Open</a:t>
            </a:r>
            <a:r>
              <a:rPr lang="en" dirty="0"/>
              <a:t> Coding</a:t>
            </a:r>
            <a:endParaRPr dirty="0"/>
          </a:p>
        </p:txBody>
      </p:sp>
      <p:grpSp>
        <p:nvGrpSpPr>
          <p:cNvPr id="160" name="Google Shape;160;p1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61" name="Google Shape;161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57;p19">
            <a:extLst>
              <a:ext uri="{FF2B5EF4-FFF2-40B4-BE49-F238E27FC236}">
                <a16:creationId xmlns:a16="http://schemas.microsoft.com/office/drawing/2014/main" id="{398AEB4A-0E23-4046-AAB9-4F29D4BCD141}"/>
              </a:ext>
            </a:extLst>
          </p:cNvPr>
          <p:cNvSpPr txBox="1">
            <a:spLocks/>
          </p:cNvSpPr>
          <p:nvPr/>
        </p:nvSpPr>
        <p:spPr>
          <a:xfrm>
            <a:off x="381000" y="1403157"/>
            <a:ext cx="4495800" cy="233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◉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●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●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en-US" b="1" dirty="0">
                <a:highlight>
                  <a:srgbClr val="FFCD00"/>
                </a:highlight>
              </a:rPr>
              <a:t>Organize,</a:t>
            </a:r>
          </a:p>
          <a:p>
            <a:pPr marL="342900" indent="-342900"/>
            <a:r>
              <a:rPr lang="en-US" dirty="0" err="1"/>
              <a:t>Memecah</a:t>
            </a:r>
            <a:r>
              <a:rPr lang="en-US" dirty="0"/>
              <a:t> data</a:t>
            </a:r>
          </a:p>
          <a:p>
            <a:pPr marL="342900" indent="-342900"/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dan </a:t>
            </a:r>
            <a:r>
              <a:rPr lang="en-US" dirty="0" err="1"/>
              <a:t>perbedaan</a:t>
            </a:r>
            <a:endParaRPr lang="en-US" dirty="0"/>
          </a:p>
          <a:p>
            <a:pPr marL="342900" indent="-342900"/>
            <a:r>
              <a:rPr lang="en-US" dirty="0" err="1"/>
              <a:t>Temukan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 yang </a:t>
            </a:r>
            <a:r>
              <a:rPr lang="en-US" dirty="0" err="1"/>
              <a:t>dikumpulkan</a:t>
            </a:r>
            <a:endParaRPr lang="en-US" dirty="0"/>
          </a:p>
          <a:p>
            <a:pPr marL="342900" indent="-342900"/>
            <a:r>
              <a:rPr lang="en-US" dirty="0" err="1"/>
              <a:t>Tandai</a:t>
            </a:r>
            <a:r>
              <a:rPr lang="en-US" dirty="0"/>
              <a:t> </a:t>
            </a:r>
            <a:r>
              <a:rPr lang="en-US" dirty="0" err="1"/>
              <a:t>bagian-bagian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label/ </a:t>
            </a:r>
            <a:r>
              <a:rPr lang="en-US" dirty="0" err="1"/>
              <a:t>kode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4F08E3-B9DC-468F-BAB6-F94B264F1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587" y="2895481"/>
            <a:ext cx="44958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47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Proses</a:t>
            </a:r>
            <a:r>
              <a:rPr lang="en" dirty="0"/>
              <a:t> </a:t>
            </a:r>
            <a:r>
              <a:rPr lang="en-US" dirty="0"/>
              <a:t>Open</a:t>
            </a:r>
            <a:r>
              <a:rPr lang="en" dirty="0"/>
              <a:t> Coding</a:t>
            </a:r>
            <a:endParaRPr dirty="0"/>
          </a:p>
        </p:txBody>
      </p:sp>
      <p:grpSp>
        <p:nvGrpSpPr>
          <p:cNvPr id="160" name="Google Shape;160;p1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61" name="Google Shape;161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57;p19">
            <a:extLst>
              <a:ext uri="{FF2B5EF4-FFF2-40B4-BE49-F238E27FC236}">
                <a16:creationId xmlns:a16="http://schemas.microsoft.com/office/drawing/2014/main" id="{285220D5-FAE8-4145-8C3F-91FC718DF1DD}"/>
              </a:ext>
            </a:extLst>
          </p:cNvPr>
          <p:cNvSpPr txBox="1">
            <a:spLocks/>
          </p:cNvSpPr>
          <p:nvPr/>
        </p:nvSpPr>
        <p:spPr>
          <a:xfrm>
            <a:off x="350895" y="1581150"/>
            <a:ext cx="4876800" cy="179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◉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●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●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en-US" b="1" dirty="0">
                <a:highlight>
                  <a:srgbClr val="FFCD00"/>
                </a:highlight>
              </a:rPr>
              <a:t>Labeling,</a:t>
            </a:r>
          </a:p>
          <a:p>
            <a:pPr marL="0" indent="0">
              <a:buFont typeface="Quattrocento Sans"/>
              <a:buNone/>
            </a:pPr>
            <a:r>
              <a:rPr lang="en-US" dirty="0" err="1"/>
              <a:t>Mengabstrakkan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label</a:t>
            </a:r>
          </a:p>
          <a:p>
            <a:pPr marL="342900" indent="-342900"/>
            <a:r>
              <a:rPr lang="en-US" dirty="0"/>
              <a:t>Kata-kata </a:t>
            </a:r>
            <a:r>
              <a:rPr lang="en-US" dirty="0" err="1"/>
              <a:t>dari</a:t>
            </a:r>
            <a:r>
              <a:rPr lang="en-US" dirty="0"/>
              <a:t> data</a:t>
            </a:r>
          </a:p>
          <a:p>
            <a:pPr marL="342900" indent="-342900"/>
            <a:r>
              <a:rPr lang="en-US" dirty="0" err="1"/>
              <a:t>Kode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oleh </a:t>
            </a:r>
            <a:r>
              <a:rPr lang="en-US" dirty="0" err="1"/>
              <a:t>peneliti</a:t>
            </a:r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E65808-30DE-48D0-BD33-0962AA876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376279"/>
            <a:ext cx="58388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27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Open Coding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CFFF65-F149-4C8D-9309-49BED8660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66620"/>
            <a:ext cx="6477000" cy="23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32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FAB9AF-2AFD-4549-AD28-E70FFB8EA870}"/>
              </a:ext>
            </a:extLst>
          </p:cNvPr>
          <p:cNvSpPr txBox="1"/>
          <p:nvPr/>
        </p:nvSpPr>
        <p:spPr>
          <a:xfrm>
            <a:off x="359377" y="114559"/>
            <a:ext cx="845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Anda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restoran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mahal dan </a:t>
            </a:r>
            <a:r>
              <a:rPr lang="en-US" dirty="0" err="1"/>
              <a:t>populer</a:t>
            </a:r>
            <a:r>
              <a:rPr lang="en-US" dirty="0"/>
              <a:t>. </a:t>
            </a:r>
            <a:r>
              <a:rPr lang="en-US" dirty="0" err="1"/>
              <a:t>Restoran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bertingkat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. Tingkat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bar, </a:t>
            </a:r>
            <a:r>
              <a:rPr lang="en-US" dirty="0" err="1"/>
              <a:t>tingakt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dan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dan </a:t>
            </a:r>
            <a:r>
              <a:rPr lang="en-US" dirty="0" err="1"/>
              <a:t>dapur</a:t>
            </a:r>
            <a:r>
              <a:rPr lang="en-US" dirty="0"/>
              <a:t>. </a:t>
            </a:r>
            <a:r>
              <a:rPr lang="en-US" dirty="0" err="1"/>
              <a:t>Dapur</a:t>
            </a:r>
            <a:r>
              <a:rPr lang="en-US" dirty="0"/>
              <a:t> </a:t>
            </a:r>
            <a:r>
              <a:rPr lang="en-US" dirty="0" err="1"/>
              <a:t>tersebur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melhat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. Anda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berpakaian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.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berdiri</a:t>
            </a:r>
            <a:r>
              <a:rPr lang="en-US" dirty="0"/>
              <a:t> di </a:t>
            </a:r>
            <a:r>
              <a:rPr lang="en-US" dirty="0" err="1"/>
              <a:t>dapur</a:t>
            </a:r>
            <a:r>
              <a:rPr lang="en-US" dirty="0"/>
              <a:t>,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akal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restoran</a:t>
            </a:r>
            <a:r>
              <a:rPr lang="en-US" dirty="0"/>
              <a:t> </a:t>
            </a:r>
            <a:r>
              <a:rPr lang="en-US" dirty="0" err="1"/>
              <a:t>menggaji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berdiri</a:t>
            </a:r>
            <a:r>
              <a:rPr lang="en-US" dirty="0"/>
              <a:t>. Rasa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terusik</a:t>
            </a:r>
            <a:r>
              <a:rPr lang="en-US" dirty="0"/>
              <a:t> dan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memutuskan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induktif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sesungguhnya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Anda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serius</a:t>
            </a:r>
            <a:r>
              <a:rPr lang="en-US" dirty="0"/>
              <a:t> </a:t>
            </a:r>
            <a:r>
              <a:rPr lang="en-US" dirty="0" err="1"/>
              <a:t>sekeliling</a:t>
            </a:r>
            <a:r>
              <a:rPr lang="en-US" dirty="0"/>
              <a:t> </a:t>
            </a:r>
            <a:r>
              <a:rPr lang="en-US" dirty="0" err="1"/>
              <a:t>dapur</a:t>
            </a:r>
            <a:r>
              <a:rPr lang="en-US" dirty="0"/>
              <a:t>, juga </a:t>
            </a:r>
            <a:r>
              <a:rPr lang="en-US" dirty="0" err="1"/>
              <a:t>tempat</a:t>
            </a:r>
            <a:r>
              <a:rPr lang="en-US" dirty="0"/>
              <a:t> para </a:t>
            </a:r>
            <a:r>
              <a:rPr lang="en-US" dirty="0" err="1"/>
              <a:t>juru</a:t>
            </a:r>
            <a:r>
              <a:rPr lang="en-US" dirty="0"/>
              <a:t> </a:t>
            </a:r>
            <a:r>
              <a:rPr lang="en-US" dirty="0" err="1"/>
              <a:t>masak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dan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juga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seksama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.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padanya</a:t>
            </a:r>
            <a:r>
              <a:rPr lang="en-US" dirty="0"/>
              <a:t> dan </a:t>
            </a:r>
            <a:r>
              <a:rPr lang="en-US" dirty="0" err="1"/>
              <a:t>mengajukan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, dan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berbaju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tadi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. Wanita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diruang</a:t>
            </a:r>
            <a:r>
              <a:rPr lang="en-US" dirty="0"/>
              <a:t> </a:t>
            </a:r>
            <a:r>
              <a:rPr lang="en-US" dirty="0" err="1"/>
              <a:t>dapur</a:t>
            </a:r>
            <a:r>
              <a:rPr lang="en-US" dirty="0"/>
              <a:t> dan </a:t>
            </a:r>
            <a:r>
              <a:rPr lang="en-US" dirty="0" err="1"/>
              <a:t>diruang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. Wanita </a:t>
            </a:r>
            <a:r>
              <a:rPr lang="en-US" dirty="0" err="1"/>
              <a:t>berrbaju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tadi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dan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petugas</a:t>
            </a:r>
            <a:r>
              <a:rPr lang="en-US" dirty="0"/>
              <a:t> yang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. </a:t>
            </a:r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bediri</a:t>
            </a:r>
            <a:r>
              <a:rPr lang="en-US" dirty="0"/>
              <a:t> </a:t>
            </a:r>
            <a:r>
              <a:rPr lang="en-US" dirty="0" err="1"/>
              <a:t>ditenggah</a:t>
            </a:r>
            <a:r>
              <a:rPr lang="en-US" dirty="0"/>
              <a:t> </a:t>
            </a:r>
            <a:r>
              <a:rPr lang="en-US" dirty="0" err="1"/>
              <a:t>tengah</a:t>
            </a:r>
            <a:r>
              <a:rPr lang="en-US" dirty="0"/>
              <a:t> para </a:t>
            </a:r>
            <a:r>
              <a:rPr lang="en-US" dirty="0" err="1"/>
              <a:t>pekerja</a:t>
            </a:r>
            <a:r>
              <a:rPr lang="en-US" dirty="0"/>
              <a:t>,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alih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para </a:t>
            </a:r>
            <a:r>
              <a:rPr lang="en-US" dirty="0" err="1"/>
              <a:t>pekerja</a:t>
            </a:r>
            <a:r>
              <a:rPr lang="en-US" dirty="0"/>
              <a:t>.  </a:t>
            </a:r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orang dan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. </a:t>
            </a:r>
            <a:r>
              <a:rPr lang="en-US" dirty="0" err="1"/>
              <a:t>Kelihatannya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,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pelayana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,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 </a:t>
            </a:r>
            <a:r>
              <a:rPr lang="en-US" dirty="0" err="1"/>
              <a:t>merespon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,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, </a:t>
            </a:r>
            <a:r>
              <a:rPr lang="en-US" dirty="0" err="1"/>
              <a:t>berapa</a:t>
            </a:r>
            <a:r>
              <a:rPr lang="en-US" dirty="0"/>
              <a:t> lama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 duduk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,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mengantar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,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,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 yang </a:t>
            </a:r>
            <a:r>
              <a:rPr lang="en-US" dirty="0" err="1"/>
              <a:t>diterima</a:t>
            </a:r>
            <a:r>
              <a:rPr lang="en-US" dirty="0"/>
              <a:t>.  </a:t>
            </a:r>
          </a:p>
          <a:p>
            <a:pPr algn="just"/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pelayan</a:t>
            </a:r>
            <a:r>
              <a:rPr lang="en-US" dirty="0"/>
              <a:t> </a:t>
            </a:r>
            <a:r>
              <a:rPr lang="en-US" dirty="0" err="1"/>
              <a:t>datng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pesta</a:t>
            </a:r>
            <a:r>
              <a:rPr lang="en-US" dirty="0"/>
              <a:t> </a:t>
            </a:r>
            <a:r>
              <a:rPr lang="en-US" dirty="0" err="1"/>
              <a:t>besar.wanita</a:t>
            </a:r>
            <a:r>
              <a:rPr lang="en-US" dirty="0"/>
              <a:t> </a:t>
            </a:r>
            <a:r>
              <a:rPr lang="en-US" dirty="0" err="1"/>
              <a:t>berbaju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tadi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membantunya.Wanita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betul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dan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tembok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dapur</a:t>
            </a:r>
            <a:r>
              <a:rPr lang="en-US" dirty="0"/>
              <a:t> dan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pada </a:t>
            </a:r>
            <a:r>
              <a:rPr lang="en-US" dirty="0" err="1"/>
              <a:t>jadwal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13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Pengenalan </a:t>
            </a:r>
            <a:r>
              <a:rPr lang="en-US" dirty="0"/>
              <a:t>Open</a:t>
            </a:r>
            <a:r>
              <a:rPr lang="en" dirty="0"/>
              <a:t> Coding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Apa itu </a:t>
            </a:r>
            <a:r>
              <a:rPr lang="en-US" dirty="0"/>
              <a:t>Code/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" dirty="0"/>
              <a:t>?</a:t>
            </a:r>
          </a:p>
          <a:p>
            <a:pPr marL="0" lvl="0" indent="0"/>
            <a:r>
              <a:rPr lang="en" dirty="0"/>
              <a:t>Apa itu </a:t>
            </a:r>
            <a:r>
              <a:rPr lang="en-US" dirty="0"/>
              <a:t>Coding/ </a:t>
            </a:r>
            <a:r>
              <a:rPr lang="en-US" dirty="0" err="1"/>
              <a:t>pengkodean</a:t>
            </a:r>
            <a:r>
              <a:rPr lang="en-US" dirty="0"/>
              <a:t> </a:t>
            </a:r>
            <a:r>
              <a:rPr lang="en" dirty="0"/>
              <a:t>?</a:t>
            </a:r>
          </a:p>
          <a:p>
            <a:pPr marL="0" lvl="0" indent="0"/>
            <a:r>
              <a:rPr lang="en" dirty="0"/>
              <a:t>Apa itu </a:t>
            </a:r>
            <a:r>
              <a:rPr lang="en-US" dirty="0"/>
              <a:t>Open coding / </a:t>
            </a:r>
            <a:r>
              <a:rPr lang="en-US" dirty="0" err="1"/>
              <a:t>pengkodean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" dirty="0"/>
              <a:t>?</a:t>
            </a:r>
            <a:endParaRPr dirty="0"/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240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593A3E-3130-46F9-961D-87B19D48A0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6D0B36-B7F8-484E-B319-5CE90F45A7A4}"/>
              </a:ext>
            </a:extLst>
          </p:cNvPr>
          <p:cNvSpPr txBox="1"/>
          <p:nvPr/>
        </p:nvSpPr>
        <p:spPr>
          <a:xfrm>
            <a:off x="609600" y="133350"/>
            <a:ext cx="7253202" cy="4495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b="1" dirty="0" err="1">
                <a:solidFill>
                  <a:schemeClr val="tx1"/>
                </a:solidFill>
              </a:rPr>
              <a:t>Penemuan</a:t>
            </a:r>
            <a:r>
              <a:rPr lang="en-US" sz="1600" b="1" dirty="0">
                <a:solidFill>
                  <a:schemeClr val="tx1"/>
                </a:solidFill>
              </a:rPr>
              <a:t>  dan </a:t>
            </a:r>
            <a:r>
              <a:rPr lang="en-US" sz="1600" b="1" dirty="0" err="1">
                <a:solidFill>
                  <a:schemeClr val="tx1"/>
                </a:solidFill>
              </a:rPr>
              <a:t>Penamaan</a:t>
            </a:r>
            <a:endParaRPr lang="en-US" sz="1600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memperhatikan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seksama</a:t>
            </a:r>
            <a:r>
              <a:rPr lang="en-US" dirty="0"/>
              <a:t> (</a:t>
            </a:r>
            <a:r>
              <a:rPr lang="en-US" dirty="0" err="1"/>
              <a:t>Perhatian</a:t>
            </a:r>
            <a:r>
              <a:rPr lang="en-US" dirty="0"/>
              <a:t>)</a:t>
            </a:r>
          </a:p>
          <a:p>
            <a:r>
              <a:rPr lang="en-US" dirty="0" err="1">
                <a:solidFill>
                  <a:schemeClr val="tx1"/>
                </a:solidFill>
              </a:rPr>
              <a:t>mengajukan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pertanyaan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dan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berbaju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tadi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menjawab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penyampai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informasi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memperhatikan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segala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sesuatu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(</a:t>
            </a:r>
            <a:r>
              <a:rPr lang="en-US" dirty="0" err="1"/>
              <a:t>Pemerhati</a:t>
            </a:r>
            <a:r>
              <a:rPr lang="en-US" dirty="0"/>
              <a:t>)</a:t>
            </a:r>
          </a:p>
          <a:p>
            <a:r>
              <a:rPr lang="en-US" dirty="0" err="1">
                <a:solidFill>
                  <a:srgbClr val="FF0000"/>
                </a:solidFill>
              </a:rPr>
              <a:t>memberi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tahu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petugas</a:t>
            </a:r>
            <a:r>
              <a:rPr lang="en-US" dirty="0"/>
              <a:t> yang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(</a:t>
            </a:r>
            <a:r>
              <a:rPr lang="en-US" dirty="0" err="1"/>
              <a:t>penyampai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)</a:t>
            </a:r>
          </a:p>
          <a:p>
            <a:r>
              <a:rPr lang="en-US" dirty="0" err="1">
                <a:solidFill>
                  <a:srgbClr val="FF0000"/>
                </a:solidFill>
              </a:rPr>
              <a:t>tidak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tampak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mengambil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alih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mengintervensi</a:t>
            </a:r>
            <a:r>
              <a:rPr lang="en-US" dirty="0"/>
              <a:t>)</a:t>
            </a:r>
          </a:p>
          <a:p>
            <a:r>
              <a:rPr lang="en-US" dirty="0" err="1">
                <a:solidFill>
                  <a:srgbClr val="FF0000"/>
                </a:solidFill>
              </a:rPr>
              <a:t>memperhatikan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setiap</a:t>
            </a:r>
            <a:r>
              <a:rPr lang="en-US" dirty="0">
                <a:solidFill>
                  <a:srgbClr val="FF0000"/>
                </a:solidFill>
              </a:rPr>
              <a:t> orang dan </a:t>
            </a:r>
            <a:r>
              <a:rPr lang="en-US" dirty="0" err="1">
                <a:solidFill>
                  <a:srgbClr val="FF0000"/>
                </a:solidFill>
              </a:rPr>
              <a:t>segala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sesuatu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memonitor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 err="1">
                <a:solidFill>
                  <a:srgbClr val="FF0000"/>
                </a:solidFill>
              </a:rPr>
              <a:t>bergerak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untuk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membantunya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menawarkan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bantuan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 err="1">
                <a:solidFill>
                  <a:srgbClr val="FF0000"/>
                </a:solidFill>
              </a:rPr>
              <a:t>tampak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tahu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betul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(</a:t>
            </a:r>
            <a:r>
              <a:rPr lang="en-US" dirty="0" err="1"/>
              <a:t>berpengalaman</a:t>
            </a:r>
            <a:r>
              <a:rPr lang="en-US" dirty="0"/>
              <a:t>)</a:t>
            </a:r>
          </a:p>
          <a:p>
            <a:r>
              <a:rPr lang="en-US" dirty="0" err="1">
                <a:solidFill>
                  <a:srgbClr val="FF0000"/>
                </a:solidFill>
              </a:rPr>
              <a:t>memperhatikan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apa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>
                <a:solidFill>
                  <a:srgbClr val="FF0000"/>
                </a:solidFill>
              </a:rPr>
              <a:t>ada</a:t>
            </a:r>
            <a:r>
              <a:rPr lang="en-US" dirty="0">
                <a:solidFill>
                  <a:srgbClr val="FF0000"/>
                </a:solidFill>
              </a:rPr>
              <a:t> pada </a:t>
            </a:r>
            <a:r>
              <a:rPr lang="en-US" dirty="0" err="1">
                <a:solidFill>
                  <a:srgbClr val="FF0000"/>
                </a:solidFill>
              </a:rPr>
              <a:t>jadwal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melihat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jadwal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 err="1">
                <a:solidFill>
                  <a:schemeClr val="tx1"/>
                </a:solidFill>
              </a:rPr>
              <a:t>Konsep</a:t>
            </a:r>
            <a:r>
              <a:rPr lang="en-US" dirty="0">
                <a:solidFill>
                  <a:schemeClr val="tx1"/>
                </a:solidFill>
              </a:rPr>
              <a:t> : </a:t>
            </a:r>
            <a:r>
              <a:rPr lang="en-US" dirty="0" err="1">
                <a:solidFill>
                  <a:srgbClr val="FF0000"/>
                </a:solidFill>
              </a:rPr>
              <a:t>Pengatur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Makanan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Kategori</a:t>
            </a:r>
            <a:r>
              <a:rPr lang="en-US" dirty="0">
                <a:solidFill>
                  <a:schemeClr val="tx1"/>
                </a:solidFill>
              </a:rPr>
              <a:t> :</a:t>
            </a:r>
          </a:p>
          <a:p>
            <a:r>
              <a:rPr lang="en-US" dirty="0" err="1">
                <a:solidFill>
                  <a:srgbClr val="FF0000"/>
                </a:solidFill>
              </a:rPr>
              <a:t>Mengamati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Memantau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Membantu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Melihat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jadwal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Memberikan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informasi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Sub </a:t>
            </a:r>
            <a:r>
              <a:rPr lang="en-US" dirty="0" err="1">
                <a:solidFill>
                  <a:schemeClr val="tx1"/>
                </a:solidFill>
              </a:rPr>
              <a:t>Kategori</a:t>
            </a:r>
            <a:r>
              <a:rPr lang="en-US" dirty="0">
                <a:solidFill>
                  <a:schemeClr val="tx1"/>
                </a:solidFill>
              </a:rPr>
              <a:t> : </a:t>
            </a:r>
            <a:r>
              <a:rPr lang="en-US" dirty="0" err="1">
                <a:solidFill>
                  <a:schemeClr val="tx1"/>
                </a:solidFill>
              </a:rPr>
              <a:t>mengamati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Frekuensi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sering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sekali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sering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jarang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jarang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sekali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>
                <a:solidFill>
                  <a:srgbClr val="FF0000"/>
                </a:solidFill>
              </a:rPr>
              <a:t>Durasi</a:t>
            </a:r>
            <a:r>
              <a:rPr lang="en-US" dirty="0">
                <a:solidFill>
                  <a:srgbClr val="FF0000"/>
                </a:solidFill>
              </a:rPr>
              <a:t> (lama, </a:t>
            </a:r>
            <a:r>
              <a:rPr lang="en-US" dirty="0" err="1">
                <a:solidFill>
                  <a:srgbClr val="FF0000"/>
                </a:solidFill>
              </a:rPr>
              <a:t>sebentar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>
                <a:solidFill>
                  <a:srgbClr val="FF0000"/>
                </a:solidFill>
              </a:rPr>
              <a:t>Dimensi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cara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terbuka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tertutup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30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1943100" y="2572250"/>
            <a:ext cx="5257800" cy="56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Praktik</a:t>
            </a:r>
            <a:br>
              <a:rPr lang="en-US" dirty="0"/>
            </a:br>
            <a:r>
              <a:rPr lang="en-US" dirty="0"/>
              <a:t>Open</a:t>
            </a:r>
            <a:r>
              <a:rPr lang="en" dirty="0"/>
              <a:t> Coding</a:t>
            </a:r>
            <a:endParaRPr dirty="0"/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endParaRPr sz="240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6487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7EBAD-36A0-4EBD-AB50-1A846CF1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Open </a:t>
            </a:r>
            <a:r>
              <a:rPr lang="en-US" dirty="0" err="1"/>
              <a:t>Koding</a:t>
            </a:r>
            <a:r>
              <a:rPr lang="en-US" dirty="0"/>
              <a:t> :</a:t>
            </a:r>
          </a:p>
        </p:txBody>
      </p:sp>
      <p:sp>
        <p:nvSpPr>
          <p:cNvPr id="7" name="Google Shape;157;p19">
            <a:extLst>
              <a:ext uri="{FF2B5EF4-FFF2-40B4-BE49-F238E27FC236}">
                <a16:creationId xmlns:a16="http://schemas.microsoft.com/office/drawing/2014/main" id="{F965FAE7-5943-4BE5-80CC-55561E546246}"/>
              </a:ext>
            </a:extLst>
          </p:cNvPr>
          <p:cNvSpPr txBox="1">
            <a:spLocks/>
          </p:cNvSpPr>
          <p:nvPr/>
        </p:nvSpPr>
        <p:spPr>
          <a:xfrm>
            <a:off x="76200" y="1276350"/>
            <a:ext cx="8763000" cy="348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◉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●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●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/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/>
              <a:t>      “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imperialisme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K-pop </a:t>
            </a:r>
            <a:r>
              <a:rPr lang="en-US" dirty="0" err="1"/>
              <a:t>menerpa</a:t>
            </a:r>
            <a:r>
              <a:rPr lang="en-US" dirty="0"/>
              <a:t> </a:t>
            </a:r>
            <a:r>
              <a:rPr lang="en-US" dirty="0" err="1"/>
              <a:t>remaja</a:t>
            </a:r>
            <a:r>
              <a:rPr lang="en-US" dirty="0"/>
              <a:t> ?”</a:t>
            </a:r>
          </a:p>
          <a:p>
            <a:pPr marL="342900" indent="-342900"/>
            <a:r>
              <a:rPr lang="en-US" dirty="0" err="1"/>
              <a:t>Tinjauan</a:t>
            </a:r>
            <a:r>
              <a:rPr lang="en-US" dirty="0"/>
              <a:t> </a:t>
            </a:r>
            <a:r>
              <a:rPr lang="en-US" dirty="0" err="1"/>
              <a:t>pustaka</a:t>
            </a:r>
            <a:r>
              <a:rPr lang="en-US" dirty="0"/>
              <a:t> :</a:t>
            </a:r>
          </a:p>
          <a:p>
            <a:pPr marL="800100" lvl="1" indent="-342900"/>
            <a:r>
              <a:rPr lang="en-US" dirty="0" err="1"/>
              <a:t>Imperialisme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populer</a:t>
            </a:r>
            <a:endParaRPr lang="en-US" dirty="0"/>
          </a:p>
          <a:p>
            <a:pPr marL="800100" lvl="1" indent="-342900"/>
            <a:r>
              <a:rPr lang="en-US" dirty="0"/>
              <a:t>Dunia </a:t>
            </a:r>
            <a:r>
              <a:rPr lang="en-US" dirty="0" err="1"/>
              <a:t>hiburan</a:t>
            </a:r>
            <a:r>
              <a:rPr lang="en-US" dirty="0"/>
              <a:t> Korea-</a:t>
            </a:r>
            <a:r>
              <a:rPr lang="en-US" dirty="0" err="1"/>
              <a:t>Musik</a:t>
            </a:r>
            <a:r>
              <a:rPr lang="en-US" dirty="0"/>
              <a:t> K-pop</a:t>
            </a:r>
          </a:p>
          <a:p>
            <a:pPr marL="800100" lvl="1" indent="-342900"/>
            <a:r>
              <a:rPr lang="en-US" dirty="0"/>
              <a:t>1. </a:t>
            </a:r>
            <a:r>
              <a:rPr lang="en-US" sz="1800" dirty="0" err="1"/>
              <a:t>kapitalisme</a:t>
            </a:r>
            <a:r>
              <a:rPr lang="en-US" sz="1800" dirty="0"/>
              <a:t> </a:t>
            </a:r>
            <a:r>
              <a:rPr lang="en-US" sz="1800" dirty="0" err="1"/>
              <a:t>industri</a:t>
            </a:r>
            <a:r>
              <a:rPr lang="en-US" sz="1800" dirty="0"/>
              <a:t> </a:t>
            </a:r>
            <a:r>
              <a:rPr lang="en-US" sz="1800" dirty="0" err="1"/>
              <a:t>musik</a:t>
            </a:r>
            <a:r>
              <a:rPr lang="en-US" sz="1800" dirty="0"/>
              <a:t> Korea</a:t>
            </a:r>
          </a:p>
          <a:p>
            <a:pPr marL="800100" lvl="1" indent="-342900"/>
            <a:r>
              <a:rPr lang="en-US" sz="1800" dirty="0"/>
              <a:t>2. </a:t>
            </a:r>
            <a:r>
              <a:rPr lang="en-US" sz="1800" dirty="0" err="1"/>
              <a:t>Industri</a:t>
            </a:r>
            <a:r>
              <a:rPr lang="en-US" sz="1800" dirty="0"/>
              <a:t> </a:t>
            </a:r>
            <a:r>
              <a:rPr lang="en-US" sz="1800" dirty="0" err="1"/>
              <a:t>budaya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musik</a:t>
            </a:r>
            <a:r>
              <a:rPr lang="en-US" sz="1800" dirty="0"/>
              <a:t> pop Korea</a:t>
            </a:r>
          </a:p>
          <a:p>
            <a:pPr marL="800100" lvl="1" indent="-342900"/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palsu</a:t>
            </a:r>
            <a:r>
              <a:rPr lang="en-US" dirty="0"/>
              <a:t> oleh </a:t>
            </a:r>
            <a:r>
              <a:rPr lang="en-US" dirty="0" err="1"/>
              <a:t>musik</a:t>
            </a:r>
            <a:r>
              <a:rPr lang="en-US" dirty="0"/>
              <a:t> K-pop</a:t>
            </a:r>
          </a:p>
          <a:p>
            <a:pPr marL="800100" lvl="1" indent="-342900"/>
            <a:r>
              <a:rPr lang="en-US" sz="1800" dirty="0"/>
              <a:t>1. </a:t>
            </a:r>
            <a:r>
              <a:rPr lang="en-US" sz="1800" dirty="0" err="1"/>
              <a:t>kultivasi</a:t>
            </a:r>
            <a:r>
              <a:rPr lang="en-US" sz="1800" dirty="0"/>
              <a:t> </a:t>
            </a:r>
            <a:r>
              <a:rPr lang="en-US" sz="1800" dirty="0" err="1"/>
              <a:t>musik</a:t>
            </a:r>
            <a:r>
              <a:rPr lang="en-US" sz="1800" dirty="0"/>
              <a:t> pop Korea</a:t>
            </a:r>
          </a:p>
          <a:p>
            <a:pPr marL="800100" lvl="1" indent="-342900"/>
            <a:r>
              <a:rPr lang="en-US" sz="1800" dirty="0"/>
              <a:t>2. </a:t>
            </a:r>
            <a:r>
              <a:rPr lang="en-US" sz="1800" dirty="0" err="1"/>
              <a:t>Fenomena</a:t>
            </a:r>
            <a:r>
              <a:rPr lang="en-US" sz="1800" dirty="0"/>
              <a:t> </a:t>
            </a:r>
            <a:r>
              <a:rPr lang="en-US" sz="1800" dirty="0" err="1"/>
              <a:t>industri</a:t>
            </a:r>
            <a:r>
              <a:rPr lang="en-US" sz="1800" dirty="0"/>
              <a:t> </a:t>
            </a:r>
            <a:r>
              <a:rPr lang="en-US" sz="1800" dirty="0" err="1"/>
              <a:t>budaya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penyebaran</a:t>
            </a:r>
            <a:r>
              <a:rPr lang="en-US" sz="1800" dirty="0"/>
              <a:t> </a:t>
            </a:r>
            <a:r>
              <a:rPr lang="en-US" sz="1800" dirty="0" err="1"/>
              <a:t>hegemoni</a:t>
            </a:r>
            <a:r>
              <a:rPr lang="en-US" sz="1800" dirty="0"/>
              <a:t> dan </a:t>
            </a:r>
            <a:r>
              <a:rPr lang="en-US" sz="1800" dirty="0" err="1"/>
              <a:t>selera</a:t>
            </a:r>
            <a:r>
              <a:rPr lang="en-US" sz="1800" dirty="0"/>
              <a:t> di Ind. </a:t>
            </a:r>
          </a:p>
        </p:txBody>
      </p:sp>
      <p:sp>
        <p:nvSpPr>
          <p:cNvPr id="8" name="Google Shape;112;p15">
            <a:extLst>
              <a:ext uri="{FF2B5EF4-FFF2-40B4-BE49-F238E27FC236}">
                <a16:creationId xmlns:a16="http://schemas.microsoft.com/office/drawing/2014/main" id="{BD51B27E-FC02-46C1-805F-BE5932202AE1}"/>
              </a:ext>
            </a:extLst>
          </p:cNvPr>
          <p:cNvSpPr txBox="1"/>
          <p:nvPr/>
        </p:nvSpPr>
        <p:spPr>
          <a:xfrm>
            <a:off x="762000" y="825638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B6D49F-B8BD-44DD-8C69-BCDA9C10FC49}"/>
              </a:ext>
            </a:extLst>
          </p:cNvPr>
          <p:cNvSpPr/>
          <p:nvPr/>
        </p:nvSpPr>
        <p:spPr>
          <a:xfrm>
            <a:off x="908755" y="968573"/>
            <a:ext cx="2503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lang="en" dirty="0">
              <a:latin typeface="Lora"/>
              <a:ea typeface="Lora"/>
              <a:cs typeface="Lora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605918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90C76B-7930-4F1E-AA4E-C8882585B14E}"/>
              </a:ext>
            </a:extLst>
          </p:cNvPr>
          <p:cNvSpPr txBox="1"/>
          <p:nvPr/>
        </p:nvSpPr>
        <p:spPr>
          <a:xfrm>
            <a:off x="2895600" y="375764"/>
            <a:ext cx="2550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Informan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F0130-D906-4FA2-8424-3121BD0F4A9D}"/>
              </a:ext>
            </a:extLst>
          </p:cNvPr>
          <p:cNvSpPr txBox="1"/>
          <p:nvPr/>
        </p:nvSpPr>
        <p:spPr>
          <a:xfrm>
            <a:off x="914400" y="895350"/>
            <a:ext cx="685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Saya yang </a:t>
            </a:r>
            <a:r>
              <a:rPr lang="en-US" dirty="0" err="1"/>
              <a:t>bertanda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bersedia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informan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saudara</a:t>
            </a:r>
            <a:r>
              <a:rPr lang="en-US" dirty="0"/>
              <a:t>…….yang </a:t>
            </a:r>
            <a:r>
              <a:rPr lang="en-US" dirty="0" err="1"/>
              <a:t>berjudul</a:t>
            </a:r>
            <a:r>
              <a:rPr lang="en-US" dirty="0"/>
              <a:t>……………………………….</a:t>
            </a:r>
          </a:p>
          <a:p>
            <a:pPr algn="just"/>
            <a:r>
              <a:rPr lang="en-US" dirty="0"/>
              <a:t>Saya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berakibat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dan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dijaga</a:t>
            </a:r>
            <a:r>
              <a:rPr lang="en-US" dirty="0"/>
              <a:t> </a:t>
            </a:r>
            <a:r>
              <a:rPr lang="en-US" dirty="0" err="1"/>
              <a:t>kerahasiaannya</a:t>
            </a:r>
            <a:r>
              <a:rPr lang="en-US" dirty="0"/>
              <a:t> oleh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. 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bersedia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informan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mestinya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Tangsel</a:t>
            </a:r>
            <a:r>
              <a:rPr lang="en-US" dirty="0"/>
              <a:t>, ……..</a:t>
            </a:r>
          </a:p>
          <a:p>
            <a:pPr algn="just"/>
            <a:r>
              <a:rPr lang="en-US" dirty="0" err="1"/>
              <a:t>Informan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(………………)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91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CE7A802-5315-41F7-9231-A303C5367CCE}"/>
              </a:ext>
            </a:extLst>
          </p:cNvPr>
          <p:cNvSpPr txBox="1"/>
          <p:nvPr/>
        </p:nvSpPr>
        <p:spPr>
          <a:xfrm>
            <a:off x="381000" y="438150"/>
            <a:ext cx="8458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Panduan </a:t>
            </a:r>
            <a:r>
              <a:rPr lang="en-US" b="1" dirty="0" err="1"/>
              <a:t>pedoman</a:t>
            </a:r>
            <a:r>
              <a:rPr lang="en-US" b="1" dirty="0"/>
              <a:t> </a:t>
            </a:r>
            <a:r>
              <a:rPr lang="en-US" b="1" dirty="0" err="1"/>
              <a:t>wwcr</a:t>
            </a:r>
            <a:endParaRPr lang="en-US" b="1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Permulaan</a:t>
            </a:r>
            <a:r>
              <a:rPr lang="en-US" dirty="0"/>
              <a:t> </a:t>
            </a:r>
            <a:r>
              <a:rPr lang="en-US" dirty="0" err="1"/>
              <a:t>ketertarikan</a:t>
            </a:r>
            <a:r>
              <a:rPr lang="en-US" dirty="0"/>
              <a:t> pada K-pop</a:t>
            </a:r>
          </a:p>
          <a:p>
            <a:r>
              <a:rPr lang="en-US" dirty="0"/>
              <a:t>       1.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kapam</a:t>
            </a:r>
            <a:r>
              <a:rPr lang="en-US" dirty="0"/>
              <a:t> </a:t>
            </a:r>
            <a:r>
              <a:rPr lang="en-US" dirty="0" err="1"/>
              <a:t>suka</a:t>
            </a:r>
            <a:r>
              <a:rPr lang="en-US" dirty="0"/>
              <a:t> K Pop ? </a:t>
            </a:r>
            <a:r>
              <a:rPr lang="en-US" dirty="0" err="1"/>
              <a:t>awalnya</a:t>
            </a:r>
            <a:r>
              <a:rPr lang="en-US" dirty="0"/>
              <a:t> </a:t>
            </a:r>
            <a:r>
              <a:rPr lang="en-US" dirty="0" err="1"/>
              <a:t>gimana</a:t>
            </a:r>
            <a:r>
              <a:rPr lang="en-US" dirty="0"/>
              <a:t> ?</a:t>
            </a:r>
          </a:p>
          <a:p>
            <a:r>
              <a:rPr lang="en-US" dirty="0"/>
              <a:t>       2. </a:t>
            </a:r>
            <a:r>
              <a:rPr lang="en-US" dirty="0" err="1"/>
              <a:t>Kenapa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suka</a:t>
            </a:r>
            <a:r>
              <a:rPr lang="en-US" dirty="0"/>
              <a:t> K pop ?</a:t>
            </a:r>
          </a:p>
          <a:p>
            <a:r>
              <a:rPr lang="en-US" dirty="0"/>
              <a:t>       3.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suka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Indonesia, </a:t>
            </a:r>
            <a:r>
              <a:rPr lang="en-US" dirty="0" err="1"/>
              <a:t>barat</a:t>
            </a:r>
            <a:r>
              <a:rPr lang="en-US" dirty="0"/>
              <a:t>, mandarin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Jepang</a:t>
            </a:r>
            <a:r>
              <a:rPr lang="en-US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Imperialisme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korea</a:t>
            </a:r>
            <a:endParaRPr lang="en-US" dirty="0"/>
          </a:p>
          <a:p>
            <a:r>
              <a:rPr lang="en-US" dirty="0"/>
              <a:t>      1. </a:t>
            </a:r>
            <a:r>
              <a:rPr lang="en-US" dirty="0" err="1"/>
              <a:t>Keungulan</a:t>
            </a:r>
            <a:r>
              <a:rPr lang="en-US" dirty="0"/>
              <a:t> </a:t>
            </a:r>
            <a:r>
              <a:rPr lang="en-US" dirty="0" err="1"/>
              <a:t>menonjol</a:t>
            </a:r>
            <a:r>
              <a:rPr lang="en-US" dirty="0"/>
              <a:t> K pop </a:t>
            </a:r>
            <a:r>
              <a:rPr lang="en-US" dirty="0" err="1"/>
              <a:t>apa</a:t>
            </a:r>
            <a:r>
              <a:rPr lang="en-US" dirty="0"/>
              <a:t>?</a:t>
            </a:r>
          </a:p>
          <a:p>
            <a:r>
              <a:rPr lang="en-US" dirty="0"/>
              <a:t>      2.  Hal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Korea,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di Jakarta?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Dunia </a:t>
            </a:r>
            <a:r>
              <a:rPr lang="en-US" dirty="0" err="1"/>
              <a:t>hiburan</a:t>
            </a:r>
            <a:r>
              <a:rPr lang="en-US" dirty="0"/>
              <a:t> Korea-K pop</a:t>
            </a:r>
          </a:p>
          <a:p>
            <a:r>
              <a:rPr lang="en-US" dirty="0"/>
              <a:t>      1.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K pop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darimana</a:t>
            </a:r>
            <a:r>
              <a:rPr lang="en-US" dirty="0"/>
              <a:t> ?</a:t>
            </a:r>
          </a:p>
          <a:p>
            <a:r>
              <a:rPr lang="en-US" dirty="0"/>
              <a:t>      2.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?  </a:t>
            </a:r>
            <a:r>
              <a:rPr lang="en-US" dirty="0" err="1"/>
              <a:t>Sejauh</a:t>
            </a:r>
            <a:r>
              <a:rPr lang="en-US" dirty="0"/>
              <a:t> mana media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terkini</a:t>
            </a:r>
            <a:r>
              <a:rPr lang="en-US" dirty="0"/>
              <a:t> dan </a:t>
            </a:r>
            <a:r>
              <a:rPr lang="en-US" dirty="0" err="1"/>
              <a:t>akurat</a:t>
            </a:r>
            <a:r>
              <a:rPr lang="en-US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Kapitalis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K-pop</a:t>
            </a:r>
          </a:p>
          <a:p>
            <a:r>
              <a:rPr lang="en-US" dirty="0"/>
              <a:t>      1. </a:t>
            </a:r>
            <a:r>
              <a:rPr lang="en-US" dirty="0" err="1"/>
              <a:t>Koleksi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K pop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?</a:t>
            </a:r>
          </a:p>
          <a:p>
            <a:r>
              <a:rPr lang="en-US" dirty="0"/>
              <a:t>      7. </a:t>
            </a:r>
            <a:r>
              <a:rPr lang="en-US" dirty="0" err="1"/>
              <a:t>Menonton</a:t>
            </a:r>
            <a:r>
              <a:rPr lang="en-US" dirty="0"/>
              <a:t> </a:t>
            </a:r>
            <a:r>
              <a:rPr lang="en-US" dirty="0" err="1"/>
              <a:t>konser-konser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Fenomena</a:t>
            </a:r>
            <a:r>
              <a:rPr lang="en-US" dirty="0"/>
              <a:t> K-pop di Indonesia  </a:t>
            </a:r>
          </a:p>
          <a:p>
            <a:r>
              <a:rPr lang="en-US" dirty="0"/>
              <a:t>      1. Nilai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idola ?</a:t>
            </a:r>
          </a:p>
          <a:p>
            <a:r>
              <a:rPr lang="en-US" dirty="0"/>
              <a:t>       2. </a:t>
            </a:r>
            <a:r>
              <a:rPr lang="en-US" dirty="0" err="1"/>
              <a:t>Keinginan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K pop </a:t>
            </a:r>
            <a:r>
              <a:rPr lang="en-US" dirty="0" err="1"/>
              <a:t>kira</a:t>
            </a:r>
            <a:r>
              <a:rPr lang="en-US" dirty="0"/>
              <a:t> </a:t>
            </a:r>
            <a:r>
              <a:rPr lang="en-US" dirty="0" err="1"/>
              <a:t>kira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74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84F03E-E0AE-43B7-BDDE-98C7E6DB9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3837"/>
            <a:ext cx="85344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14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7EBAD-36A0-4EBD-AB50-1A846CF1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lapangan</a:t>
            </a:r>
            <a:endParaRPr lang="en-US" dirty="0"/>
          </a:p>
        </p:txBody>
      </p:sp>
      <p:sp>
        <p:nvSpPr>
          <p:cNvPr id="8" name="Google Shape;112;p15">
            <a:extLst>
              <a:ext uri="{FF2B5EF4-FFF2-40B4-BE49-F238E27FC236}">
                <a16:creationId xmlns:a16="http://schemas.microsoft.com/office/drawing/2014/main" id="{BD51B27E-FC02-46C1-805F-BE5932202AE1}"/>
              </a:ext>
            </a:extLst>
          </p:cNvPr>
          <p:cNvSpPr txBox="1"/>
          <p:nvPr/>
        </p:nvSpPr>
        <p:spPr>
          <a:xfrm>
            <a:off x="762000" y="825638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E8774FF-E798-4C4A-ACD3-1EC5C67B6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599630"/>
              </p:ext>
            </p:extLst>
          </p:nvPr>
        </p:nvGraphicFramePr>
        <p:xfrm>
          <a:off x="1033950" y="1830070"/>
          <a:ext cx="6096000" cy="2296160"/>
        </p:xfrm>
        <a:graphic>
          <a:graphicData uri="http://schemas.openxmlformats.org/drawingml/2006/table">
            <a:tbl>
              <a:tblPr firstRow="1" bandRow="1">
                <a:tableStyleId>{A7D091C7-7650-441E-9E4A-A2224F261736}</a:tableStyleId>
              </a:tblPr>
              <a:tblGrid>
                <a:gridCol w="4833450">
                  <a:extLst>
                    <a:ext uri="{9D8B030D-6E8A-4147-A177-3AD203B41FA5}">
                      <a16:colId xmlns:a16="http://schemas.microsoft.com/office/drawing/2014/main" val="289143209"/>
                    </a:ext>
                  </a:extLst>
                </a:gridCol>
                <a:gridCol w="1262550">
                  <a:extLst>
                    <a:ext uri="{9D8B030D-6E8A-4147-A177-3AD203B41FA5}">
                      <a16:colId xmlns:a16="http://schemas.microsoft.com/office/drawing/2014/main" val="3406939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Catatan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Kode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483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Komunikasi</a:t>
                      </a:r>
                      <a:r>
                        <a:rPr lang="en-US" dirty="0"/>
                        <a:t> non verbal yang </a:t>
                      </a:r>
                      <a:r>
                        <a:rPr lang="en-US" dirty="0" err="1"/>
                        <a:t>mendukung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komunikasi</a:t>
                      </a:r>
                      <a:r>
                        <a:rPr lang="en-US" dirty="0"/>
                        <a:t> verbal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820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Komunkasi</a:t>
                      </a:r>
                      <a:r>
                        <a:rPr lang="en-US" dirty="0"/>
                        <a:t> non verbal yang </a:t>
                      </a:r>
                      <a:r>
                        <a:rPr lang="en-US" dirty="0" err="1"/>
                        <a:t>berlawanan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komunikasi</a:t>
                      </a:r>
                      <a:r>
                        <a:rPr lang="en-US" dirty="0"/>
                        <a:t> verbal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734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Kondisi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lingkungan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mempengaruhi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selama</a:t>
                      </a:r>
                      <a:r>
                        <a:rPr lang="en-US" dirty="0"/>
                        <a:t>  proses </a:t>
                      </a:r>
                      <a:r>
                        <a:rPr lang="en-US" dirty="0" err="1"/>
                        <a:t>wwcr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20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Kejadian</a:t>
                      </a:r>
                      <a:r>
                        <a:rPr lang="en-US" dirty="0"/>
                        <a:t>/ </a:t>
                      </a:r>
                      <a:r>
                        <a:rPr lang="en-US" dirty="0" err="1"/>
                        <a:t>peristiwa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sering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terjadi</a:t>
                      </a:r>
                      <a:r>
                        <a:rPr lang="en-US" dirty="0"/>
                        <a:t>/ </a:t>
                      </a:r>
                      <a:r>
                        <a:rPr lang="en-US" dirty="0" err="1"/>
                        <a:t>berulang</a:t>
                      </a:r>
                      <a:r>
                        <a:rPr lang="en-US" dirty="0"/>
                        <a:t> kali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588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515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7EBAD-36A0-4EBD-AB50-1A846CF10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150" y="735196"/>
            <a:ext cx="3878400" cy="435600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Open </a:t>
            </a:r>
            <a:r>
              <a:rPr lang="en-US" dirty="0" err="1"/>
              <a:t>Koding</a:t>
            </a:r>
            <a:r>
              <a:rPr lang="en-US" dirty="0"/>
              <a:t> :</a:t>
            </a:r>
          </a:p>
        </p:txBody>
      </p:sp>
      <p:sp>
        <p:nvSpPr>
          <p:cNvPr id="7" name="Google Shape;157;p19">
            <a:extLst>
              <a:ext uri="{FF2B5EF4-FFF2-40B4-BE49-F238E27FC236}">
                <a16:creationId xmlns:a16="http://schemas.microsoft.com/office/drawing/2014/main" id="{F965FAE7-5943-4BE5-80CC-55561E546246}"/>
              </a:ext>
            </a:extLst>
          </p:cNvPr>
          <p:cNvSpPr txBox="1">
            <a:spLocks/>
          </p:cNvSpPr>
          <p:nvPr/>
        </p:nvSpPr>
        <p:spPr>
          <a:xfrm>
            <a:off x="76200" y="1170796"/>
            <a:ext cx="8763000" cy="348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◉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●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●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/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:</a:t>
            </a:r>
          </a:p>
          <a:p>
            <a:pPr marL="0" indent="0" algn="just">
              <a:buNone/>
            </a:pPr>
            <a:r>
              <a:rPr lang="en-US" dirty="0"/>
              <a:t>“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merawat</a:t>
            </a:r>
            <a:r>
              <a:rPr lang="en-US" dirty="0"/>
              <a:t> 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autis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memasuki</a:t>
            </a:r>
            <a:r>
              <a:rPr lang="en-US" dirty="0"/>
              <a:t> masa </a:t>
            </a:r>
            <a:r>
              <a:rPr lang="en-US" dirty="0" err="1"/>
              <a:t>remaja</a:t>
            </a:r>
            <a:r>
              <a:rPr lang="en-US" dirty="0"/>
              <a:t> ?”</a:t>
            </a:r>
          </a:p>
          <a:p>
            <a:pPr marL="342900" indent="-342900"/>
            <a:r>
              <a:rPr lang="en-US" dirty="0" err="1"/>
              <a:t>Tinjauan</a:t>
            </a:r>
            <a:r>
              <a:rPr lang="en-US" dirty="0"/>
              <a:t> </a:t>
            </a:r>
            <a:r>
              <a:rPr lang="en-US" dirty="0" err="1"/>
              <a:t>pustaka</a:t>
            </a:r>
            <a:r>
              <a:rPr lang="en-US" dirty="0"/>
              <a:t> :</a:t>
            </a:r>
          </a:p>
          <a:p>
            <a:pPr marL="800100" lvl="1" indent="-342900"/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  <a:p>
            <a:pPr marL="800100" lvl="1" indent="-342900"/>
            <a:r>
              <a:rPr lang="en-US" sz="1800" dirty="0"/>
              <a:t>1. </a:t>
            </a:r>
            <a:r>
              <a:rPr lang="en-US" sz="1800" dirty="0" err="1"/>
              <a:t>Dukungan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keluarga</a:t>
            </a:r>
            <a:r>
              <a:rPr lang="en-US" sz="1800" dirty="0"/>
              <a:t> dan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sosial</a:t>
            </a:r>
            <a:endParaRPr lang="en-US" sz="1800" dirty="0"/>
          </a:p>
          <a:p>
            <a:pPr marL="800100" lvl="1" indent="-342900"/>
            <a:r>
              <a:rPr lang="en-US" sz="1800" dirty="0"/>
              <a:t>2. Beban </a:t>
            </a:r>
            <a:r>
              <a:rPr lang="en-US" sz="1800" dirty="0" err="1"/>
              <a:t>keluarga</a:t>
            </a:r>
            <a:r>
              <a:rPr lang="en-US" sz="1800" dirty="0"/>
              <a:t> </a:t>
            </a:r>
            <a:r>
              <a:rPr lang="en-US" sz="1800" dirty="0" err="1"/>
              <a:t>merawat</a:t>
            </a:r>
            <a:r>
              <a:rPr lang="en-US" sz="1800" dirty="0"/>
              <a:t> </a:t>
            </a:r>
            <a:r>
              <a:rPr lang="en-US" sz="1800" dirty="0" err="1"/>
              <a:t>anak</a:t>
            </a:r>
            <a:r>
              <a:rPr lang="en-US" sz="1800" dirty="0"/>
              <a:t> </a:t>
            </a:r>
            <a:r>
              <a:rPr lang="en-US" sz="1800" dirty="0" err="1"/>
              <a:t>autis</a:t>
            </a:r>
            <a:endParaRPr lang="en-US" sz="1800" dirty="0"/>
          </a:p>
          <a:p>
            <a:pPr marL="800100" lvl="1" indent="-342900"/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remaja</a:t>
            </a:r>
            <a:endParaRPr lang="en-US" dirty="0"/>
          </a:p>
          <a:p>
            <a:pPr marL="800100" lvl="1" indent="-342900"/>
            <a:r>
              <a:rPr lang="en-US" sz="1800" dirty="0"/>
              <a:t>1. </a:t>
            </a:r>
            <a:r>
              <a:rPr lang="en-US" sz="1800" dirty="0" err="1"/>
              <a:t>Perkembangan</a:t>
            </a:r>
            <a:r>
              <a:rPr lang="en-US" sz="1800" dirty="0"/>
              <a:t> </a:t>
            </a:r>
            <a:r>
              <a:rPr lang="en-US" sz="1800" dirty="0" err="1"/>
              <a:t>remaja</a:t>
            </a:r>
            <a:r>
              <a:rPr lang="en-US" sz="1800" dirty="0"/>
              <a:t> </a:t>
            </a:r>
            <a:r>
              <a:rPr lang="en-US" sz="1800" dirty="0" err="1"/>
              <a:t>penyandang</a:t>
            </a:r>
            <a:r>
              <a:rPr lang="en-US" sz="1800" dirty="0"/>
              <a:t> </a:t>
            </a:r>
            <a:r>
              <a:rPr lang="en-US" sz="1800" dirty="0" err="1"/>
              <a:t>autis</a:t>
            </a:r>
            <a:endParaRPr lang="en-US" sz="1800" dirty="0"/>
          </a:p>
          <a:p>
            <a:pPr marL="800100" lvl="1" indent="-342900"/>
            <a:r>
              <a:rPr lang="en-US" dirty="0"/>
              <a:t>Pola </a:t>
            </a:r>
            <a:r>
              <a:rPr lang="en-US" dirty="0" err="1"/>
              <a:t>Asuh</a:t>
            </a:r>
            <a:endParaRPr lang="en-US" dirty="0"/>
          </a:p>
          <a:p>
            <a:pPr marL="800100" lvl="1" indent="-342900"/>
            <a:r>
              <a:rPr lang="en-US" sz="1800" dirty="0"/>
              <a:t>1. </a:t>
            </a:r>
            <a:r>
              <a:rPr lang="en-US" sz="1800" dirty="0" err="1"/>
              <a:t>Peran</a:t>
            </a:r>
            <a:r>
              <a:rPr lang="en-US" sz="1800" dirty="0"/>
              <a:t>  orang </a:t>
            </a:r>
            <a:r>
              <a:rPr lang="en-US" sz="1800" dirty="0" err="1"/>
              <a:t>tua</a:t>
            </a:r>
            <a:endParaRPr lang="en-US" sz="1800" dirty="0"/>
          </a:p>
          <a:p>
            <a:pPr marL="800100" lvl="1" indent="-342900"/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autisme</a:t>
            </a:r>
            <a:endParaRPr lang="en-US" dirty="0"/>
          </a:p>
        </p:txBody>
      </p:sp>
      <p:sp>
        <p:nvSpPr>
          <p:cNvPr id="8" name="Google Shape;112;p15">
            <a:extLst>
              <a:ext uri="{FF2B5EF4-FFF2-40B4-BE49-F238E27FC236}">
                <a16:creationId xmlns:a16="http://schemas.microsoft.com/office/drawing/2014/main" id="{BD51B27E-FC02-46C1-805F-BE5932202AE1}"/>
              </a:ext>
            </a:extLst>
          </p:cNvPr>
          <p:cNvSpPr txBox="1"/>
          <p:nvPr/>
        </p:nvSpPr>
        <p:spPr>
          <a:xfrm>
            <a:off x="786723" y="808313"/>
            <a:ext cx="494455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F98632-6ADC-4BD5-A76C-352018230445}"/>
              </a:ext>
            </a:extLst>
          </p:cNvPr>
          <p:cNvSpPr/>
          <p:nvPr/>
        </p:nvSpPr>
        <p:spPr>
          <a:xfrm>
            <a:off x="893527" y="968573"/>
            <a:ext cx="2808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lang="en" dirty="0">
              <a:latin typeface="Lora"/>
              <a:ea typeface="Lora"/>
              <a:cs typeface="Lora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2617344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CE7A802-5315-41F7-9231-A303C5367CCE}"/>
              </a:ext>
            </a:extLst>
          </p:cNvPr>
          <p:cNvSpPr txBox="1"/>
          <p:nvPr/>
        </p:nvSpPr>
        <p:spPr>
          <a:xfrm>
            <a:off x="381000" y="438150"/>
            <a:ext cx="8458200" cy="3462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Panduan </a:t>
            </a:r>
            <a:r>
              <a:rPr lang="en-US" sz="1600" b="1" dirty="0" err="1"/>
              <a:t>pedoman</a:t>
            </a:r>
            <a:r>
              <a:rPr lang="en-US" sz="1600" b="1" dirty="0"/>
              <a:t> </a:t>
            </a:r>
            <a:r>
              <a:rPr lang="en-US" sz="1600" b="1" dirty="0" err="1"/>
              <a:t>wwcr</a:t>
            </a:r>
            <a:endParaRPr lang="en-US" sz="1600" b="1" dirty="0"/>
          </a:p>
          <a:p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/>
              <a:t>Ceritakan</a:t>
            </a:r>
            <a:r>
              <a:rPr lang="en-US" sz="1600" dirty="0"/>
              <a:t> </a:t>
            </a:r>
            <a:r>
              <a:rPr lang="en-US" sz="1600" dirty="0" err="1"/>
              <a:t>bagaimana</a:t>
            </a:r>
            <a:r>
              <a:rPr lang="en-US" sz="1600" dirty="0"/>
              <a:t> </a:t>
            </a:r>
            <a:r>
              <a:rPr lang="en-US" sz="1600" dirty="0" err="1"/>
              <a:t>perasaan</a:t>
            </a:r>
            <a:r>
              <a:rPr lang="en-US" sz="1600" dirty="0"/>
              <a:t> </a:t>
            </a:r>
            <a:r>
              <a:rPr lang="en-US" sz="1600" dirty="0" err="1"/>
              <a:t>ibu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mengetahui</a:t>
            </a:r>
            <a:r>
              <a:rPr lang="en-US" sz="1600" dirty="0"/>
              <a:t> </a:t>
            </a:r>
            <a:r>
              <a:rPr lang="en-US" sz="1600" dirty="0" err="1"/>
              <a:t>anak</a:t>
            </a:r>
            <a:r>
              <a:rPr lang="en-US" sz="1600" dirty="0"/>
              <a:t> yang </a:t>
            </a:r>
            <a:r>
              <a:rPr lang="en-US" sz="1600" dirty="0" err="1"/>
              <a:t>mengalami</a:t>
            </a:r>
            <a:r>
              <a:rPr lang="en-US" sz="1600" dirty="0"/>
              <a:t> </a:t>
            </a:r>
            <a:r>
              <a:rPr lang="en-US" sz="1600" dirty="0" err="1"/>
              <a:t>autisme</a:t>
            </a:r>
            <a:r>
              <a:rPr lang="en-US" sz="1600" dirty="0"/>
              <a:t> 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/>
              <a:t>Bagaimana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ibu</a:t>
            </a:r>
            <a:r>
              <a:rPr lang="en-US" sz="1600" dirty="0"/>
              <a:t> </a:t>
            </a:r>
            <a:r>
              <a:rPr lang="en-US" sz="1600" dirty="0" err="1"/>
              <a:t>merawat</a:t>
            </a:r>
            <a:r>
              <a:rPr lang="en-US" sz="1600" dirty="0"/>
              <a:t> </a:t>
            </a:r>
            <a:r>
              <a:rPr lang="en-US" sz="1600" dirty="0" err="1"/>
              <a:t>anak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autisme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hari</a:t>
            </a:r>
            <a:r>
              <a:rPr lang="en-US" sz="1600" dirty="0"/>
              <a:t> 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/>
              <a:t>Menurut</a:t>
            </a:r>
            <a:r>
              <a:rPr lang="en-US" sz="1600" dirty="0"/>
              <a:t> </a:t>
            </a:r>
            <a:r>
              <a:rPr lang="en-US" sz="1600" dirty="0" err="1"/>
              <a:t>ibu</a:t>
            </a:r>
            <a:r>
              <a:rPr lang="en-US" sz="1600" dirty="0"/>
              <a:t> </a:t>
            </a:r>
            <a:r>
              <a:rPr lang="en-US" sz="1600" dirty="0" err="1"/>
              <a:t>kebutuhan</a:t>
            </a:r>
            <a:r>
              <a:rPr lang="en-US" sz="1600" dirty="0"/>
              <a:t> </a:t>
            </a:r>
            <a:r>
              <a:rPr lang="en-US" sz="1600" dirty="0" err="1"/>
              <a:t>apa</a:t>
            </a:r>
            <a:r>
              <a:rPr lang="en-US" sz="1600" dirty="0"/>
              <a:t> </a:t>
            </a:r>
            <a:r>
              <a:rPr lang="en-US" sz="1600" dirty="0" err="1"/>
              <a:t>saja</a:t>
            </a:r>
            <a:r>
              <a:rPr lang="en-US" sz="1600" dirty="0"/>
              <a:t> yang </a:t>
            </a:r>
            <a:r>
              <a:rPr lang="en-US" sz="1600" dirty="0" err="1"/>
              <a:t>diperlukan</a:t>
            </a:r>
            <a:r>
              <a:rPr lang="en-US" sz="1600" dirty="0"/>
              <a:t> </a:t>
            </a:r>
            <a:r>
              <a:rPr lang="en-US" sz="1600" dirty="0" err="1"/>
              <a:t>selama</a:t>
            </a:r>
            <a:r>
              <a:rPr lang="en-US" sz="1600" dirty="0"/>
              <a:t> </a:t>
            </a:r>
            <a:r>
              <a:rPr lang="en-US" sz="1600" dirty="0" err="1"/>
              <a:t>merawat</a:t>
            </a:r>
            <a:r>
              <a:rPr lang="en-US" sz="1600" dirty="0"/>
              <a:t> </a:t>
            </a:r>
            <a:r>
              <a:rPr lang="en-US" sz="1600" dirty="0" err="1"/>
              <a:t>anak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autisme</a:t>
            </a:r>
            <a:r>
              <a:rPr lang="en-US" sz="1600" dirty="0"/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/>
              <a:t>Ceritakan</a:t>
            </a:r>
            <a:r>
              <a:rPr lang="en-US" sz="1600" dirty="0"/>
              <a:t> </a:t>
            </a:r>
            <a:r>
              <a:rPr lang="en-US" sz="1600" dirty="0" err="1"/>
              <a:t>hambatan</a:t>
            </a:r>
            <a:r>
              <a:rPr lang="en-US" sz="1600" dirty="0"/>
              <a:t> </a:t>
            </a:r>
            <a:r>
              <a:rPr lang="en-US" sz="1600" dirty="0" err="1"/>
              <a:t>apa</a:t>
            </a:r>
            <a:r>
              <a:rPr lang="en-US" sz="1600" dirty="0"/>
              <a:t> yang </a:t>
            </a:r>
            <a:r>
              <a:rPr lang="en-US" sz="1600" dirty="0" err="1"/>
              <a:t>dialami</a:t>
            </a:r>
            <a:r>
              <a:rPr lang="en-US" sz="1600" dirty="0"/>
              <a:t> </a:t>
            </a:r>
            <a:r>
              <a:rPr lang="en-US" sz="1600" dirty="0" err="1"/>
              <a:t>ibu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merawat</a:t>
            </a:r>
            <a:r>
              <a:rPr lang="en-US" sz="1600" dirty="0"/>
              <a:t> </a:t>
            </a:r>
            <a:r>
              <a:rPr lang="en-US" sz="1600" dirty="0" err="1"/>
              <a:t>anak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autisme</a:t>
            </a:r>
            <a:r>
              <a:rPr lang="en-US" sz="1600" dirty="0"/>
              <a:t> 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/>
              <a:t>Ceritakan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 </a:t>
            </a:r>
            <a:r>
              <a:rPr lang="en-US" sz="1600" dirty="0" err="1"/>
              <a:t>apa</a:t>
            </a:r>
            <a:r>
              <a:rPr lang="en-US" sz="1600" dirty="0"/>
              <a:t> yang </a:t>
            </a:r>
            <a:r>
              <a:rPr lang="en-US" sz="1600" dirty="0" err="1"/>
              <a:t>ibu</a:t>
            </a:r>
            <a:r>
              <a:rPr lang="en-US" sz="1600" dirty="0"/>
              <a:t> </a:t>
            </a:r>
            <a:r>
              <a:rPr lang="en-US" sz="1600" dirty="0" err="1"/>
              <a:t>ketahui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pertumbuhan</a:t>
            </a:r>
            <a:r>
              <a:rPr lang="en-US" sz="1600" dirty="0"/>
              <a:t> dan </a:t>
            </a:r>
            <a:r>
              <a:rPr lang="en-US" sz="1600" dirty="0" err="1"/>
              <a:t>perkembangan</a:t>
            </a:r>
            <a:r>
              <a:rPr lang="en-US" sz="1600" dirty="0"/>
              <a:t> masa </a:t>
            </a:r>
            <a:r>
              <a:rPr lang="en-US" sz="1600" dirty="0" err="1"/>
              <a:t>remaja</a:t>
            </a:r>
            <a:r>
              <a:rPr lang="en-US" sz="1600" dirty="0"/>
              <a:t> 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/>
              <a:t>Apa</a:t>
            </a:r>
            <a:r>
              <a:rPr lang="en-US" sz="1600" dirty="0"/>
              <a:t> yang </a:t>
            </a:r>
            <a:r>
              <a:rPr lang="en-US" sz="1600" dirty="0" err="1"/>
              <a:t>ibu</a:t>
            </a:r>
            <a:r>
              <a:rPr lang="en-US" sz="1600" dirty="0"/>
              <a:t> </a:t>
            </a:r>
            <a:r>
              <a:rPr lang="en-US" sz="1600" dirty="0" err="1"/>
              <a:t>harapkan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perawatan</a:t>
            </a:r>
            <a:r>
              <a:rPr lang="en-US" sz="1600" dirty="0"/>
              <a:t> </a:t>
            </a:r>
            <a:r>
              <a:rPr lang="en-US" sz="1600" dirty="0" err="1"/>
              <a:t>anak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autisme</a:t>
            </a:r>
            <a:r>
              <a:rPr lang="en-US" sz="16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887081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BADE8E-F037-4593-A802-98CA96B4F7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6EFCC-510A-4186-BEA8-B2927FD95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166687"/>
            <a:ext cx="78962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5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subTitle" idx="4294967295"/>
          </p:nvPr>
        </p:nvSpPr>
        <p:spPr>
          <a:xfrm>
            <a:off x="993056" y="823156"/>
            <a:ext cx="4721944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b="1" dirty="0" err="1"/>
              <a:t>Kode</a:t>
            </a:r>
            <a:r>
              <a:rPr lang="en-US" sz="1800" b="1" dirty="0"/>
              <a:t> 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b="1" dirty="0"/>
              <a:t>Kata/ </a:t>
            </a:r>
            <a:r>
              <a:rPr lang="en-US" sz="1800" b="1" dirty="0" err="1"/>
              <a:t>frase</a:t>
            </a:r>
            <a:r>
              <a:rPr lang="en-US" sz="1800" b="1" dirty="0"/>
              <a:t> </a:t>
            </a:r>
            <a:r>
              <a:rPr lang="en-US" sz="1800" b="1" dirty="0" err="1"/>
              <a:t>pendek</a:t>
            </a:r>
            <a:r>
              <a:rPr lang="en-US" sz="1800" b="1" dirty="0"/>
              <a:t> yang </a:t>
            </a:r>
            <a:r>
              <a:rPr lang="en-US" sz="1800" b="1" dirty="0" err="1"/>
              <a:t>memuat</a:t>
            </a:r>
            <a:r>
              <a:rPr lang="en-US" sz="1800" b="1" dirty="0"/>
              <a:t> </a:t>
            </a:r>
            <a:r>
              <a:rPr lang="en-US" sz="1800" b="1" dirty="0" err="1"/>
              <a:t>esensi</a:t>
            </a:r>
            <a:r>
              <a:rPr lang="en-US" sz="1800" b="1" dirty="0"/>
              <a:t> </a:t>
            </a:r>
            <a:r>
              <a:rPr lang="en-US" sz="1800" b="1" dirty="0" err="1"/>
              <a:t>dari</a:t>
            </a:r>
            <a:r>
              <a:rPr lang="en-US" sz="1800" b="1" dirty="0"/>
              <a:t> </a:t>
            </a:r>
            <a:r>
              <a:rPr lang="en-US" sz="1800" b="1" dirty="0" err="1"/>
              <a:t>suatu</a:t>
            </a:r>
            <a:r>
              <a:rPr lang="en-US" sz="1800" b="1" dirty="0"/>
              <a:t> </a:t>
            </a:r>
            <a:r>
              <a:rPr lang="en-US" sz="1800" b="1" dirty="0" err="1"/>
              <a:t>segmen</a:t>
            </a:r>
            <a:r>
              <a:rPr lang="en-US" sz="1800" b="1" dirty="0"/>
              <a:t> data</a:t>
            </a:r>
            <a:endParaRPr sz="1800" dirty="0"/>
          </a:p>
        </p:txBody>
      </p:sp>
      <p:cxnSp>
        <p:nvCxnSpPr>
          <p:cNvPr id="138" name="Google Shape;138;p18"/>
          <p:cNvCxnSpPr/>
          <p:nvPr/>
        </p:nvCxnSpPr>
        <p:spPr>
          <a:xfrm>
            <a:off x="0" y="1892138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18"/>
          <p:cNvSpPr/>
          <p:nvPr/>
        </p:nvSpPr>
        <p:spPr>
          <a:xfrm>
            <a:off x="6155126" y="566978"/>
            <a:ext cx="2203500" cy="22035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72;p12">
            <a:extLst>
              <a:ext uri="{FF2B5EF4-FFF2-40B4-BE49-F238E27FC236}">
                <a16:creationId xmlns:a16="http://schemas.microsoft.com/office/drawing/2014/main" id="{ACBB557D-7A00-4D3C-987A-BAC47083385F}"/>
              </a:ext>
            </a:extLst>
          </p:cNvPr>
          <p:cNvGrpSpPr/>
          <p:nvPr/>
        </p:nvGrpSpPr>
        <p:grpSpPr>
          <a:xfrm>
            <a:off x="6858000" y="1268928"/>
            <a:ext cx="685799" cy="998022"/>
            <a:chOff x="6718575" y="2318625"/>
            <a:chExt cx="256950" cy="407375"/>
          </a:xfrm>
        </p:grpSpPr>
        <p:sp>
          <p:nvSpPr>
            <p:cNvPr id="25" name="Google Shape;73;p12">
              <a:extLst>
                <a:ext uri="{FF2B5EF4-FFF2-40B4-BE49-F238E27FC236}">
                  <a16:creationId xmlns:a16="http://schemas.microsoft.com/office/drawing/2014/main" id="{AD2285C1-1F4D-4D88-B4F4-4BFF98C5A560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4;p12">
              <a:extLst>
                <a:ext uri="{FF2B5EF4-FFF2-40B4-BE49-F238E27FC236}">
                  <a16:creationId xmlns:a16="http://schemas.microsoft.com/office/drawing/2014/main" id="{44ED8BD3-1E73-4FCF-9487-DF7FF4B8924E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5;p12">
              <a:extLst>
                <a:ext uri="{FF2B5EF4-FFF2-40B4-BE49-F238E27FC236}">
                  <a16:creationId xmlns:a16="http://schemas.microsoft.com/office/drawing/2014/main" id="{87AC787A-EFB6-495B-8C36-0DEAA41F029B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6;p12">
              <a:extLst>
                <a:ext uri="{FF2B5EF4-FFF2-40B4-BE49-F238E27FC236}">
                  <a16:creationId xmlns:a16="http://schemas.microsoft.com/office/drawing/2014/main" id="{D48D0FB0-5227-476F-A64B-F5C512BFD16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7;p12">
              <a:extLst>
                <a:ext uri="{FF2B5EF4-FFF2-40B4-BE49-F238E27FC236}">
                  <a16:creationId xmlns:a16="http://schemas.microsoft.com/office/drawing/2014/main" id="{C49CCD31-7E28-486D-BEC9-434E9C6564DA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8;p12">
              <a:extLst>
                <a:ext uri="{FF2B5EF4-FFF2-40B4-BE49-F238E27FC236}">
                  <a16:creationId xmlns:a16="http://schemas.microsoft.com/office/drawing/2014/main" id="{61F70690-963A-40F1-ACE9-675D99E37E6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9;p12">
              <a:extLst>
                <a:ext uri="{FF2B5EF4-FFF2-40B4-BE49-F238E27FC236}">
                  <a16:creationId xmlns:a16="http://schemas.microsoft.com/office/drawing/2014/main" id="{F7003555-517C-452E-A17F-5BB8163B14AF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0;p12">
              <a:extLst>
                <a:ext uri="{FF2B5EF4-FFF2-40B4-BE49-F238E27FC236}">
                  <a16:creationId xmlns:a16="http://schemas.microsoft.com/office/drawing/2014/main" id="{322776E1-34D5-4EE8-B994-F3203A4A6DD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37;p18">
            <a:extLst>
              <a:ext uri="{FF2B5EF4-FFF2-40B4-BE49-F238E27FC236}">
                <a16:creationId xmlns:a16="http://schemas.microsoft.com/office/drawing/2014/main" id="{39905818-E42E-4B8E-A50A-049162477B0F}"/>
              </a:ext>
            </a:extLst>
          </p:cNvPr>
          <p:cNvSpPr txBox="1">
            <a:spLocks/>
          </p:cNvSpPr>
          <p:nvPr/>
        </p:nvSpPr>
        <p:spPr>
          <a:xfrm>
            <a:off x="2285999" y="2709706"/>
            <a:ext cx="4352925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spcBef>
                <a:spcPts val="0"/>
              </a:spcBef>
              <a:buFont typeface="Quattrocento Sans"/>
              <a:buNone/>
            </a:pPr>
            <a:r>
              <a:rPr lang="en-US" sz="1800" b="1" dirty="0" err="1"/>
              <a:t>Pengkodean</a:t>
            </a:r>
            <a:r>
              <a:rPr lang="en-US" sz="1800" b="1" dirty="0"/>
              <a:t> :</a:t>
            </a:r>
          </a:p>
          <a:p>
            <a:pPr marL="0" indent="0">
              <a:spcBef>
                <a:spcPts val="0"/>
              </a:spcBef>
              <a:buFont typeface="Quattrocento Sans"/>
              <a:buNone/>
            </a:pPr>
            <a:r>
              <a:rPr lang="en-US" sz="1800" dirty="0" err="1"/>
              <a:t>Aktivitas</a:t>
            </a:r>
            <a:r>
              <a:rPr lang="en-US" sz="1800" dirty="0"/>
              <a:t> </a:t>
            </a:r>
            <a:r>
              <a:rPr lang="en-US" sz="1800" dirty="0" err="1"/>
              <a:t>memberi</a:t>
            </a:r>
            <a:r>
              <a:rPr lang="en-US" sz="1800" dirty="0"/>
              <a:t> </a:t>
            </a:r>
            <a:r>
              <a:rPr lang="en-US" sz="1800" dirty="0" err="1"/>
              <a:t>kode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</a:p>
          <a:p>
            <a:pPr marL="0" indent="0">
              <a:spcBef>
                <a:spcPts val="0"/>
              </a:spcBef>
              <a:buFont typeface="Quattrocento Sans"/>
              <a:buNone/>
            </a:pPr>
            <a:r>
              <a:rPr lang="en-US" sz="1800" dirty="0" err="1"/>
              <a:t>segmen-segmen</a:t>
            </a:r>
            <a:r>
              <a:rPr lang="en-US" sz="1800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967449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1943100" y="2572250"/>
            <a:ext cx="5257800" cy="56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Latihan</a:t>
            </a:r>
            <a:br>
              <a:rPr lang="en-US" dirty="0"/>
            </a:br>
            <a:r>
              <a:rPr lang="en-US" dirty="0"/>
              <a:t>Open</a:t>
            </a:r>
            <a:r>
              <a:rPr lang="en" dirty="0"/>
              <a:t> Coding</a:t>
            </a:r>
            <a:endParaRPr dirty="0"/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4</a:t>
            </a:r>
            <a:endParaRPr sz="240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2221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44B27B-231E-4CDE-8259-9D82A7439A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A8A2B-3B7C-492D-BB55-54CB722383DF}"/>
              </a:ext>
            </a:extLst>
          </p:cNvPr>
          <p:cNvSpPr txBox="1"/>
          <p:nvPr/>
        </p:nvSpPr>
        <p:spPr>
          <a:xfrm>
            <a:off x="685800" y="81915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Latihan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Buatlah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5 orang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Susunlah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open coding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transkrip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wawancara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informan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penelitian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Presentasikan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menjelaskan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tahapan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open coding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222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subTitle" idx="4294967295"/>
          </p:nvPr>
        </p:nvSpPr>
        <p:spPr>
          <a:xfrm>
            <a:off x="914126" y="1568982"/>
            <a:ext cx="5241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/>
              <a:t>Open</a:t>
            </a:r>
            <a:r>
              <a:rPr lang="en" sz="1800" b="1" dirty="0"/>
              <a:t> Coding adalah </a:t>
            </a:r>
            <a:r>
              <a:rPr lang="en-US" sz="1800" b="1" dirty="0"/>
              <a:t>proses </a:t>
            </a:r>
            <a:r>
              <a:rPr lang="en-US" sz="1800" b="1" dirty="0" err="1"/>
              <a:t>merinci</a:t>
            </a:r>
            <a:r>
              <a:rPr lang="en-US" sz="1800" b="1" dirty="0"/>
              <a:t>, </a:t>
            </a:r>
            <a:r>
              <a:rPr lang="en-US" sz="1800" b="1" dirty="0" err="1"/>
              <a:t>menguji</a:t>
            </a:r>
            <a:r>
              <a:rPr lang="en-US" sz="1800" b="1" dirty="0"/>
              <a:t>, </a:t>
            </a:r>
            <a:r>
              <a:rPr lang="en-US" sz="1800" b="1" dirty="0" err="1"/>
              <a:t>membandingkan</a:t>
            </a:r>
            <a:r>
              <a:rPr lang="en-US" sz="1800" b="1" dirty="0"/>
              <a:t>, </a:t>
            </a:r>
            <a:r>
              <a:rPr lang="en-US" sz="1800" b="1" dirty="0" err="1"/>
              <a:t>konseptualisasi</a:t>
            </a:r>
            <a:r>
              <a:rPr lang="en-US" sz="1800" b="1" dirty="0"/>
              <a:t> dan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 err="1"/>
              <a:t>melakukan</a:t>
            </a:r>
            <a:r>
              <a:rPr lang="en-US" sz="1800" b="1" dirty="0"/>
              <a:t> </a:t>
            </a:r>
            <a:r>
              <a:rPr lang="en-US" sz="1800" b="1" dirty="0" err="1"/>
              <a:t>kategorisasi</a:t>
            </a:r>
            <a:r>
              <a:rPr lang="en-US" sz="1800" dirty="0"/>
              <a:t> </a:t>
            </a:r>
            <a:endParaRPr sz="1800" dirty="0"/>
          </a:p>
        </p:txBody>
      </p:sp>
      <p:cxnSp>
        <p:nvCxnSpPr>
          <p:cNvPr id="138" name="Google Shape;138;p18"/>
          <p:cNvCxnSpPr/>
          <p:nvPr/>
        </p:nvCxnSpPr>
        <p:spPr>
          <a:xfrm>
            <a:off x="-6025" y="1668728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18"/>
          <p:cNvSpPr/>
          <p:nvPr/>
        </p:nvSpPr>
        <p:spPr>
          <a:xfrm>
            <a:off x="6155126" y="566978"/>
            <a:ext cx="2203500" cy="22035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72;p12">
            <a:extLst>
              <a:ext uri="{FF2B5EF4-FFF2-40B4-BE49-F238E27FC236}">
                <a16:creationId xmlns:a16="http://schemas.microsoft.com/office/drawing/2014/main" id="{ACBB557D-7A00-4D3C-987A-BAC47083385F}"/>
              </a:ext>
            </a:extLst>
          </p:cNvPr>
          <p:cNvGrpSpPr/>
          <p:nvPr/>
        </p:nvGrpSpPr>
        <p:grpSpPr>
          <a:xfrm>
            <a:off x="6858000" y="1169717"/>
            <a:ext cx="685799" cy="998022"/>
            <a:chOff x="6718575" y="2318625"/>
            <a:chExt cx="256950" cy="407375"/>
          </a:xfrm>
        </p:grpSpPr>
        <p:sp>
          <p:nvSpPr>
            <p:cNvPr id="25" name="Google Shape;73;p12">
              <a:extLst>
                <a:ext uri="{FF2B5EF4-FFF2-40B4-BE49-F238E27FC236}">
                  <a16:creationId xmlns:a16="http://schemas.microsoft.com/office/drawing/2014/main" id="{AD2285C1-1F4D-4D88-B4F4-4BFF98C5A560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4;p12">
              <a:extLst>
                <a:ext uri="{FF2B5EF4-FFF2-40B4-BE49-F238E27FC236}">
                  <a16:creationId xmlns:a16="http://schemas.microsoft.com/office/drawing/2014/main" id="{44ED8BD3-1E73-4FCF-9487-DF7FF4B8924E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5;p12">
              <a:extLst>
                <a:ext uri="{FF2B5EF4-FFF2-40B4-BE49-F238E27FC236}">
                  <a16:creationId xmlns:a16="http://schemas.microsoft.com/office/drawing/2014/main" id="{87AC787A-EFB6-495B-8C36-0DEAA41F029B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6;p12">
              <a:extLst>
                <a:ext uri="{FF2B5EF4-FFF2-40B4-BE49-F238E27FC236}">
                  <a16:creationId xmlns:a16="http://schemas.microsoft.com/office/drawing/2014/main" id="{D48D0FB0-5227-476F-A64B-F5C512BFD16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7;p12">
              <a:extLst>
                <a:ext uri="{FF2B5EF4-FFF2-40B4-BE49-F238E27FC236}">
                  <a16:creationId xmlns:a16="http://schemas.microsoft.com/office/drawing/2014/main" id="{C49CCD31-7E28-486D-BEC9-434E9C6564DA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8;p12">
              <a:extLst>
                <a:ext uri="{FF2B5EF4-FFF2-40B4-BE49-F238E27FC236}">
                  <a16:creationId xmlns:a16="http://schemas.microsoft.com/office/drawing/2014/main" id="{61F70690-963A-40F1-ACE9-675D99E37E6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9;p12">
              <a:extLst>
                <a:ext uri="{FF2B5EF4-FFF2-40B4-BE49-F238E27FC236}">
                  <a16:creationId xmlns:a16="http://schemas.microsoft.com/office/drawing/2014/main" id="{F7003555-517C-452E-A17F-5BB8163B14AF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0;p12">
              <a:extLst>
                <a:ext uri="{FF2B5EF4-FFF2-40B4-BE49-F238E27FC236}">
                  <a16:creationId xmlns:a16="http://schemas.microsoft.com/office/drawing/2014/main" id="{322776E1-34D5-4EE8-B994-F3203A4A6DD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7668"/>
            <a:ext cx="7772400" cy="435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02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2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322" name="Google Shape;322;p2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29"/>
          <p:cNvSpPr/>
          <p:nvPr/>
        </p:nvSpPr>
        <p:spPr>
          <a:xfrm>
            <a:off x="1499592" y="2053050"/>
            <a:ext cx="1685100" cy="1685100"/>
          </a:xfrm>
          <a:prstGeom prst="ellipse">
            <a:avLst/>
          </a:prstGeom>
          <a:solidFill>
            <a:srgbClr val="FF0000"/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ora"/>
                <a:ea typeface="Lora"/>
                <a:cs typeface="Lora"/>
                <a:sym typeface="Lora"/>
              </a:rPr>
              <a:t>Open Coding</a:t>
            </a:r>
            <a:endParaRPr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7" name="Google Shape;327;p29"/>
          <p:cNvSpPr/>
          <p:nvPr/>
        </p:nvSpPr>
        <p:spPr>
          <a:xfrm>
            <a:off x="6721258" y="2053050"/>
            <a:ext cx="1685100" cy="1685100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ora"/>
                <a:ea typeface="Lora"/>
                <a:cs typeface="Lora"/>
                <a:sym typeface="Lora"/>
              </a:rPr>
              <a:t>Selective Coding</a:t>
            </a:r>
            <a:endParaRPr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8" name="Google Shape;328;p29"/>
          <p:cNvSpPr/>
          <p:nvPr/>
        </p:nvSpPr>
        <p:spPr>
          <a:xfrm>
            <a:off x="4110400" y="2053050"/>
            <a:ext cx="1685100" cy="1685100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ora"/>
                <a:ea typeface="Lora"/>
                <a:cs typeface="Lora"/>
                <a:sym typeface="Lora"/>
              </a:rPr>
              <a:t>Axial Coding</a:t>
            </a:r>
            <a:endParaRPr b="1" dirty="0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29" name="Google Shape;329;p29"/>
          <p:cNvCxnSpPr>
            <a:endCxn id="328" idx="2"/>
          </p:cNvCxnSpPr>
          <p:nvPr/>
        </p:nvCxnSpPr>
        <p:spPr>
          <a:xfrm>
            <a:off x="3184600" y="2895600"/>
            <a:ext cx="925800" cy="0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sm" len="sm"/>
            <a:tailEnd type="triangle" w="sm" len="sm"/>
          </a:ln>
        </p:spPr>
      </p:cxnSp>
      <p:cxnSp>
        <p:nvCxnSpPr>
          <p:cNvPr id="330" name="Google Shape;330;p29"/>
          <p:cNvCxnSpPr>
            <a:endCxn id="327" idx="2"/>
          </p:cNvCxnSpPr>
          <p:nvPr/>
        </p:nvCxnSpPr>
        <p:spPr>
          <a:xfrm>
            <a:off x="5795458" y="2895600"/>
            <a:ext cx="925800" cy="0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F154ACB-D911-4376-9DBD-6F8447AA92BD}"/>
              </a:ext>
            </a:extLst>
          </p:cNvPr>
          <p:cNvSpPr/>
          <p:nvPr/>
        </p:nvSpPr>
        <p:spPr>
          <a:xfrm>
            <a:off x="830789" y="3738150"/>
            <a:ext cx="281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proses </a:t>
            </a:r>
            <a:r>
              <a:rPr lang="en-US" b="1" dirty="0" err="1"/>
              <a:t>merinci</a:t>
            </a:r>
            <a:r>
              <a:rPr lang="en-US" b="1" dirty="0"/>
              <a:t>, </a:t>
            </a:r>
            <a:r>
              <a:rPr lang="en-US" b="1" dirty="0" err="1"/>
              <a:t>menguji</a:t>
            </a:r>
            <a:r>
              <a:rPr lang="en-US" b="1" dirty="0"/>
              <a:t>, </a:t>
            </a:r>
            <a:r>
              <a:rPr lang="en-US" b="1" dirty="0" err="1"/>
              <a:t>membandingkan</a:t>
            </a:r>
            <a:r>
              <a:rPr lang="en-US" b="1" dirty="0"/>
              <a:t>, </a:t>
            </a:r>
            <a:r>
              <a:rPr lang="en-US" b="1" dirty="0" err="1"/>
              <a:t>konseptualisasi</a:t>
            </a:r>
            <a:r>
              <a:rPr lang="en-US" b="1" dirty="0"/>
              <a:t> dan </a:t>
            </a:r>
          </a:p>
          <a:p>
            <a:pPr lvl="0"/>
            <a:r>
              <a:rPr lang="en-US" b="1" dirty="0" err="1">
                <a:solidFill>
                  <a:srgbClr val="FF0000"/>
                </a:solidFill>
              </a:rPr>
              <a:t>melakukan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kategorisasi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1EC6C1-263E-4E07-B3C9-7BA2DB62B83B}"/>
              </a:ext>
            </a:extLst>
          </p:cNvPr>
          <p:cNvSpPr/>
          <p:nvPr/>
        </p:nvSpPr>
        <p:spPr>
          <a:xfrm>
            <a:off x="3184600" y="1062711"/>
            <a:ext cx="403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proses </a:t>
            </a:r>
            <a:r>
              <a:rPr lang="en-US" b="1" dirty="0" err="1"/>
              <a:t>dimana</a:t>
            </a:r>
            <a:r>
              <a:rPr lang="en-US" b="1" dirty="0"/>
              <a:t> data </a:t>
            </a:r>
            <a:r>
              <a:rPr lang="en-US" b="1" dirty="0" err="1"/>
              <a:t>disatukan</a:t>
            </a:r>
            <a:r>
              <a:rPr lang="en-US" b="1" dirty="0"/>
              <a:t> </a:t>
            </a:r>
            <a:r>
              <a:rPr lang="en-US" b="1" dirty="0" err="1"/>
              <a:t>kembali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baru</a:t>
            </a:r>
            <a:r>
              <a:rPr lang="en-US" b="1" dirty="0"/>
              <a:t> </a:t>
            </a:r>
            <a:r>
              <a:rPr lang="en-US" b="1" dirty="0" err="1"/>
              <a:t>setelah</a:t>
            </a:r>
            <a:r>
              <a:rPr lang="en-US" b="1" dirty="0"/>
              <a:t> </a:t>
            </a:r>
            <a:r>
              <a:rPr lang="en-US" b="1" dirty="0" err="1"/>
              <a:t>pengodean</a:t>
            </a:r>
            <a:r>
              <a:rPr lang="en-US" b="1" dirty="0"/>
              <a:t> </a:t>
            </a:r>
            <a:r>
              <a:rPr lang="en-US" b="1" dirty="0" err="1"/>
              <a:t>terbuka</a:t>
            </a:r>
            <a:r>
              <a:rPr lang="en-US" b="1" dirty="0"/>
              <a:t> (</a:t>
            </a:r>
            <a:r>
              <a:rPr lang="en-US" b="1" i="1" dirty="0"/>
              <a:t>open coding</a:t>
            </a:r>
            <a:r>
              <a:rPr lang="en-US" b="1" dirty="0"/>
              <a:t>),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membuat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hubungan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diantara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kategori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8D7841-809D-45EE-B66A-F6763998EB13}"/>
              </a:ext>
            </a:extLst>
          </p:cNvPr>
          <p:cNvSpPr/>
          <p:nvPr/>
        </p:nvSpPr>
        <p:spPr>
          <a:xfrm>
            <a:off x="5257800" y="3790950"/>
            <a:ext cx="3715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proses </a:t>
            </a:r>
            <a:r>
              <a:rPr lang="en-US" b="1" dirty="0" err="1"/>
              <a:t>memilih</a:t>
            </a:r>
            <a:r>
              <a:rPr lang="en-US" b="1" dirty="0"/>
              <a:t> </a:t>
            </a:r>
            <a:r>
              <a:rPr lang="en-US" b="1" dirty="0" err="1"/>
              <a:t>kategori</a:t>
            </a:r>
            <a:r>
              <a:rPr lang="en-US" b="1" dirty="0"/>
              <a:t> inti dan </a:t>
            </a:r>
            <a:r>
              <a:rPr lang="en-US" b="1" dirty="0" err="1"/>
              <a:t>menghubungkan</a:t>
            </a:r>
            <a:r>
              <a:rPr lang="en-US" b="1" dirty="0"/>
              <a:t> </a:t>
            </a:r>
            <a:r>
              <a:rPr lang="en-US" b="1" dirty="0" err="1"/>
              <a:t>semua</a:t>
            </a:r>
            <a:r>
              <a:rPr lang="en-US" b="1" dirty="0"/>
              <a:t> </a:t>
            </a:r>
            <a:r>
              <a:rPr lang="en-US" b="1" dirty="0" err="1"/>
              <a:t>kategori</a:t>
            </a:r>
            <a:r>
              <a:rPr lang="en-US" b="1" dirty="0"/>
              <a:t> inti/ </a:t>
            </a:r>
            <a:r>
              <a:rPr lang="en-US" b="1" dirty="0" err="1">
                <a:solidFill>
                  <a:srgbClr val="FF0000"/>
                </a:solidFill>
              </a:rPr>
              <a:t>memilah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axial coding</a:t>
            </a:r>
            <a:r>
              <a:rPr lang="en-US" b="1" dirty="0"/>
              <a:t> mana yang </a:t>
            </a:r>
            <a:r>
              <a:rPr lang="en-US" b="1" dirty="0" err="1">
                <a:solidFill>
                  <a:srgbClr val="FF0000"/>
                </a:solidFill>
              </a:rPr>
              <a:t>sesuai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kajian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teoritik</a:t>
            </a:r>
            <a:r>
              <a:rPr lang="en-US" b="1" dirty="0"/>
              <a:t> yang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dikaji</a:t>
            </a:r>
            <a:r>
              <a:rPr lang="en-US" b="1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Proses</a:t>
            </a:r>
            <a:r>
              <a:rPr lang="en" dirty="0"/>
              <a:t> </a:t>
            </a:r>
            <a:br>
              <a:rPr lang="en" dirty="0"/>
            </a:br>
            <a:r>
              <a:rPr lang="en-US" dirty="0"/>
              <a:t>Open</a:t>
            </a:r>
            <a:r>
              <a:rPr lang="en" dirty="0"/>
              <a:t> Coding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open coding </a:t>
            </a:r>
            <a:r>
              <a:rPr lang="en" dirty="0"/>
              <a:t>?</a:t>
            </a:r>
          </a:p>
          <a:p>
            <a:pPr marL="0" indent="0"/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open coding </a:t>
            </a:r>
            <a:r>
              <a:rPr lang="en" dirty="0"/>
              <a:t>?</a:t>
            </a:r>
          </a:p>
          <a:p>
            <a:pPr marL="0" indent="0"/>
            <a:r>
              <a:rPr lang="en-US" dirty="0" err="1"/>
              <a:t>Bagaimana</a:t>
            </a:r>
            <a:r>
              <a:rPr lang="en-US" dirty="0"/>
              <a:t> proses open coding </a:t>
            </a:r>
            <a:r>
              <a:rPr lang="en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/>
            <a:endParaRPr lang="en" dirty="0"/>
          </a:p>
          <a:p>
            <a:pPr marL="0" lvl="0" indent="0"/>
            <a:endParaRPr lang="en" dirty="0"/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240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687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Tahapan </a:t>
            </a:r>
            <a:r>
              <a:rPr lang="en-US" dirty="0"/>
              <a:t>Open</a:t>
            </a:r>
            <a:r>
              <a:rPr lang="en" dirty="0"/>
              <a:t> Coding</a:t>
            </a:r>
            <a:endParaRPr dirty="0"/>
          </a:p>
        </p:txBody>
      </p:sp>
      <p:grpSp>
        <p:nvGrpSpPr>
          <p:cNvPr id="160" name="Google Shape;160;p1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61" name="Google Shape;161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D91332B-7182-40D4-BFD7-9F9670920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8049"/>
            <a:ext cx="6705600" cy="233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0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2E090-AEF8-4AA1-AC4B-09C861667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8150"/>
            <a:ext cx="7391400" cy="2857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F6C652-DD53-406A-A02A-9B010E47A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181350"/>
            <a:ext cx="5867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7259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</TotalTime>
  <Words>1258</Words>
  <Application>Microsoft Office PowerPoint</Application>
  <PresentationFormat>On-screen Show (16:9)</PresentationFormat>
  <Paragraphs>181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Quattrocento Sans</vt:lpstr>
      <vt:lpstr>Wingdings</vt:lpstr>
      <vt:lpstr>Lora</vt:lpstr>
      <vt:lpstr>Viola template</vt:lpstr>
      <vt:lpstr>OPEN CODING</vt:lpstr>
      <vt:lpstr>Pengenalan Open Coding</vt:lpstr>
      <vt:lpstr>PowerPoint Presentation</vt:lpstr>
      <vt:lpstr>PowerPoint Presentation</vt:lpstr>
      <vt:lpstr>PowerPoint Presentation</vt:lpstr>
      <vt:lpstr>PowerPoint Presentation</vt:lpstr>
      <vt:lpstr>Proses  Open Coding</vt:lpstr>
      <vt:lpstr>Tahapan Open Coding</vt:lpstr>
      <vt:lpstr>PowerPoint Presentation</vt:lpstr>
      <vt:lpstr>PowerPoint Presentation</vt:lpstr>
      <vt:lpstr>PowerPoint Presentation</vt:lpstr>
      <vt:lpstr>Istilah Penting dalam Coding</vt:lpstr>
      <vt:lpstr>Istilah Penting dalam Coding</vt:lpstr>
      <vt:lpstr>Proses dalam Open Coding</vt:lpstr>
      <vt:lpstr>Proses Open Coding</vt:lpstr>
      <vt:lpstr>Proses Open Coding</vt:lpstr>
      <vt:lpstr>Proses Open Coding</vt:lpstr>
      <vt:lpstr>Tabel dalam Open Coding</vt:lpstr>
      <vt:lpstr>PowerPoint Presentation</vt:lpstr>
      <vt:lpstr>PowerPoint Presentation</vt:lpstr>
      <vt:lpstr>Contoh Praktik Open Coding</vt:lpstr>
      <vt:lpstr>Contoh Open Koding :</vt:lpstr>
      <vt:lpstr>PowerPoint Presentation</vt:lpstr>
      <vt:lpstr>PowerPoint Presentation</vt:lpstr>
      <vt:lpstr>PowerPoint Presentation</vt:lpstr>
      <vt:lpstr>Instrumen catatan lapangan</vt:lpstr>
      <vt:lpstr>Contoh Open Koding :</vt:lpstr>
      <vt:lpstr>PowerPoint Presentation</vt:lpstr>
      <vt:lpstr>PowerPoint Presentation</vt:lpstr>
      <vt:lpstr>Latihan Open Coding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AXIAL CODING </dc:title>
  <dc:creator>ASUS</dc:creator>
  <cp:lastModifiedBy>sonny bangun</cp:lastModifiedBy>
  <cp:revision>80</cp:revision>
  <dcterms:modified xsi:type="dcterms:W3CDTF">2019-10-22T02:55:01Z</dcterms:modified>
</cp:coreProperties>
</file>