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62" r:id="rId2"/>
    <p:sldId id="259" r:id="rId3"/>
    <p:sldId id="261" r:id="rId4"/>
    <p:sldId id="260" r:id="rId5"/>
    <p:sldId id="264" r:id="rId6"/>
    <p:sldId id="263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6A194F-BC2B-440B-AC7E-ECBDB460C7FA}">
  <a:tblStyle styleId="{986A194F-BC2B-440B-AC7E-ECBDB460C7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 idx="4294967295"/>
          </p:nvPr>
        </p:nvSpPr>
        <p:spPr>
          <a:xfrm>
            <a:off x="2157774" y="3487000"/>
            <a:ext cx="624166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V</a:t>
            </a:r>
            <a:b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 DAN </a:t>
            </a:r>
            <a:b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SARAN PENELITIAN</a:t>
            </a:r>
            <a:endParaRPr sz="4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5134660" y="911874"/>
            <a:ext cx="1277594" cy="129460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3806721" y="1497129"/>
            <a:ext cx="746986" cy="72763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4392708" y="831500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" name="Google Shape;102;p20"/>
          <p:cNvSpPr/>
          <p:nvPr/>
        </p:nvSpPr>
        <p:spPr>
          <a:xfrm rot="2487314">
            <a:off x="4765439" y="2388375"/>
            <a:ext cx="232678" cy="226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4B2416-1E34-4398-A729-C56337007D25}"/>
              </a:ext>
            </a:extLst>
          </p:cNvPr>
          <p:cNvSpPr/>
          <p:nvPr/>
        </p:nvSpPr>
        <p:spPr>
          <a:xfrm>
            <a:off x="2162287" y="1964588"/>
            <a:ext cx="499692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000" b="1" dirty="0">
                <a:solidFill>
                  <a:srgbClr val="FF0000"/>
                </a:solidFill>
                <a:cs typeface="Arial" pitchFamily="34" charset="0"/>
              </a:rPr>
              <a:t>Inti </a:t>
            </a:r>
            <a:r>
              <a:rPr lang="en-US" altLang="ko-KR" sz="2000" b="1" dirty="0" err="1">
                <a:solidFill>
                  <a:schemeClr val="tx1"/>
                </a:solidFill>
                <a:cs typeface="Arial" pitchFamily="34" charset="0"/>
              </a:rPr>
              <a:t>dari</a:t>
            </a:r>
            <a:r>
              <a:rPr lang="en-US" altLang="ko-KR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FF0000"/>
                </a:solidFill>
                <a:cs typeface="Arial" pitchFamily="34" charset="0"/>
              </a:rPr>
              <a:t>kesimpulan</a:t>
            </a:r>
            <a:r>
              <a:rPr lang="en-US" altLang="ko-KR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cs typeface="Arial" pitchFamily="34" charset="0"/>
              </a:rPr>
              <a:t>penelitian</a:t>
            </a:r>
            <a:r>
              <a:rPr lang="en-US" altLang="ko-KR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cs typeface="Arial" pitchFamily="34" charset="0"/>
              </a:rPr>
              <a:t>adalah</a:t>
            </a:r>
            <a:r>
              <a:rPr lang="en-US" altLang="ko-KR" sz="2000" b="1" dirty="0">
                <a:solidFill>
                  <a:schemeClr val="tx1"/>
                </a:solidFill>
                <a:cs typeface="Arial" pitchFamily="34" charset="0"/>
              </a:rPr>
              <a:t> :</a:t>
            </a:r>
          </a:p>
          <a:p>
            <a:pPr marL="1276350" lvl="2" indent="-285750" algn="just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rgbClr val="FF0000"/>
                </a:solidFill>
              </a:rPr>
              <a:t>Jawaban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atas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rumusan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masalah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penelitian</a:t>
            </a:r>
            <a:r>
              <a:rPr lang="en-US" sz="1600" b="1" dirty="0">
                <a:solidFill>
                  <a:schemeClr val="tx1"/>
                </a:solidFill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</a:rPr>
              <a:t>telah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diajukan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dalam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bab</a:t>
            </a:r>
            <a:r>
              <a:rPr lang="en-US" sz="1600" b="1" dirty="0">
                <a:solidFill>
                  <a:schemeClr val="tx1"/>
                </a:solidFill>
              </a:rPr>
              <a:t> 1.</a:t>
            </a:r>
          </a:p>
          <a:p>
            <a:pPr marL="285750" lvl="2" indent="-285750" algn="just"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tx1"/>
              </a:solidFill>
            </a:endParaRPr>
          </a:p>
          <a:p>
            <a:pPr marL="1276350" lvl="2" indent="-285750" algn="just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chemeClr val="tx1"/>
                </a:solidFill>
              </a:rPr>
              <a:t>Jadi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saat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membuat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kesimpulan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lihat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kembali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apa</a:t>
            </a:r>
            <a:r>
              <a:rPr lang="en-US" sz="1600" b="1" dirty="0">
                <a:solidFill>
                  <a:schemeClr val="tx1"/>
                </a:solidFill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</a:rPr>
              <a:t>menjadi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pertanyaan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penelitian</a:t>
            </a:r>
            <a:r>
              <a:rPr lang="en-US" sz="1600" b="1" dirty="0">
                <a:solidFill>
                  <a:schemeClr val="tx1"/>
                </a:solidFill>
              </a:rPr>
              <a:t> pada </a:t>
            </a:r>
            <a:r>
              <a:rPr lang="en-US" sz="1600" b="1" dirty="0" err="1">
                <a:solidFill>
                  <a:schemeClr val="tx1"/>
                </a:solidFill>
              </a:rPr>
              <a:t>bab</a:t>
            </a:r>
            <a:r>
              <a:rPr lang="en-US" sz="1600" b="1" dirty="0">
                <a:solidFill>
                  <a:schemeClr val="tx1"/>
                </a:solidFill>
              </a:rPr>
              <a:t> 1 </a:t>
            </a:r>
            <a:r>
              <a:rPr lang="en-US" sz="1600" b="1" dirty="0" err="1">
                <a:solidFill>
                  <a:schemeClr val="tx1"/>
                </a:solidFill>
              </a:rPr>
              <a:t>Penelitian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B1420-7A43-4AE0-95B0-DD462B2A6B53}"/>
              </a:ext>
            </a:extLst>
          </p:cNvPr>
          <p:cNvSpPr/>
          <p:nvPr/>
        </p:nvSpPr>
        <p:spPr>
          <a:xfrm>
            <a:off x="2162287" y="1062398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84;p18">
            <a:extLst>
              <a:ext uri="{FF2B5EF4-FFF2-40B4-BE49-F238E27FC236}">
                <a16:creationId xmlns:a16="http://schemas.microsoft.com/office/drawing/2014/main" id="{B87FAFD5-6C2A-4605-A8F4-E49A90FF43A0}"/>
              </a:ext>
            </a:extLst>
          </p:cNvPr>
          <p:cNvSpPr txBox="1">
            <a:spLocks/>
          </p:cNvSpPr>
          <p:nvPr/>
        </p:nvSpPr>
        <p:spPr>
          <a:xfrm>
            <a:off x="1606734" y="975125"/>
            <a:ext cx="5887500" cy="2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 algn="ctr">
              <a:buFont typeface="Patrick Hand"/>
              <a:buNone/>
            </a:pP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Menyusun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Kesimpulan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9FCCC65-6E58-464C-8D0F-F3AFF31439A5}"/>
              </a:ext>
            </a:extLst>
          </p:cNvPr>
          <p:cNvSpPr txBox="1">
            <a:spLocks/>
          </p:cNvSpPr>
          <p:nvPr/>
        </p:nvSpPr>
        <p:spPr>
          <a:xfrm>
            <a:off x="1606734" y="1739630"/>
            <a:ext cx="1286385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 err="1">
                <a:solidFill>
                  <a:srgbClr val="C00000"/>
                </a:solidFill>
                <a:cs typeface="Arial" pitchFamily="34" charset="0"/>
              </a:rPr>
              <a:t>Rumusan</a:t>
            </a:r>
            <a:r>
              <a:rPr lang="en-US" altLang="ko-KR" sz="1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C00000"/>
                </a:solidFill>
                <a:cs typeface="Arial" pitchFamily="34" charset="0"/>
              </a:rPr>
              <a:t>Masalah</a:t>
            </a:r>
            <a:r>
              <a:rPr lang="en-US" altLang="ko-KR" sz="1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ko-KR" altLang="en-US" sz="1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7978A45-50F0-4120-8F32-30CD9C1EB67D}"/>
              </a:ext>
            </a:extLst>
          </p:cNvPr>
          <p:cNvSpPr txBox="1">
            <a:spLocks/>
          </p:cNvSpPr>
          <p:nvPr/>
        </p:nvSpPr>
        <p:spPr>
          <a:xfrm>
            <a:off x="3781571" y="1739630"/>
            <a:ext cx="1286385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ko-KR" sz="1800" b="1" dirty="0" err="1">
                <a:solidFill>
                  <a:srgbClr val="C00000"/>
                </a:solidFill>
                <a:cs typeface="Arial" pitchFamily="34" charset="0"/>
              </a:rPr>
              <a:t>Temuan</a:t>
            </a:r>
            <a:endParaRPr lang="en-US" altLang="ko-KR" sz="1800" b="1" dirty="0">
              <a:solidFill>
                <a:srgbClr val="C00000"/>
              </a:solidFill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ko-KR" sz="1800" b="1" dirty="0" err="1">
                <a:solidFill>
                  <a:srgbClr val="C00000"/>
                </a:solidFill>
                <a:cs typeface="Arial" pitchFamily="34" charset="0"/>
              </a:rPr>
              <a:t>Konsep</a:t>
            </a:r>
            <a:r>
              <a:rPr lang="en-US" altLang="ko-KR" sz="1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ko-KR" altLang="en-US" sz="1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94241D4-01D2-4490-AC52-431F42170DA3}"/>
              </a:ext>
            </a:extLst>
          </p:cNvPr>
          <p:cNvSpPr txBox="1">
            <a:spLocks/>
          </p:cNvSpPr>
          <p:nvPr/>
        </p:nvSpPr>
        <p:spPr>
          <a:xfrm>
            <a:off x="5857797" y="1739630"/>
            <a:ext cx="1286385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 err="1">
                <a:solidFill>
                  <a:srgbClr val="C00000"/>
                </a:solidFill>
                <a:cs typeface="Arial" pitchFamily="34" charset="0"/>
              </a:rPr>
              <a:t>Temuan</a:t>
            </a:r>
            <a:r>
              <a:rPr lang="en-US" altLang="ko-KR" sz="1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rgbClr val="C00000"/>
                </a:solidFill>
                <a:cs typeface="Arial" pitchFamily="34" charset="0"/>
              </a:rPr>
              <a:t>Praktis</a:t>
            </a:r>
            <a:r>
              <a:rPr lang="en-US" altLang="ko-KR" sz="18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ko-KR" altLang="en-US" sz="18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F1CF9-2649-4204-8227-7BEBD48974FA}"/>
              </a:ext>
            </a:extLst>
          </p:cNvPr>
          <p:cNvGrpSpPr/>
          <p:nvPr/>
        </p:nvGrpSpPr>
        <p:grpSpPr>
          <a:xfrm>
            <a:off x="1374335" y="2412469"/>
            <a:ext cx="1863717" cy="1508484"/>
            <a:chOff x="803640" y="3362835"/>
            <a:chExt cx="2059657" cy="98918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7A4A82-C276-4910-8B46-DECEF81E7357}"/>
                </a:ext>
              </a:extLst>
            </p:cNvPr>
            <p:cNvSpPr txBox="1"/>
            <p:nvPr/>
          </p:nvSpPr>
          <p:spPr>
            <a:xfrm>
              <a:off x="803640" y="3686000"/>
              <a:ext cx="2059657" cy="666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/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/>
                  </a:solidFill>
                  <a:cs typeface="Arial" pitchFamily="34" charset="0"/>
                </a:rPr>
                <a:t>komponen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/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/>
                  </a:solidFill>
                  <a:cs typeface="Arial" pitchFamily="34" charset="0"/>
                </a:rPr>
                <a:t>pertanyaan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/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/>
                  </a:solidFill>
                  <a:cs typeface="Arial" pitchFamily="34" charset="0"/>
                </a:rPr>
                <a:t>wajib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/>
                  </a:solidFill>
                  <a:cs typeface="Arial" pitchFamily="34" charset="0"/>
                </a:rPr>
                <a:t>dijawab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/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/>
                  </a:solidFill>
                  <a:cs typeface="Arial" pitchFamily="34" charset="0"/>
                </a:rPr>
                <a:t>kesimpulan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/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.   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CE50FB-3510-47FA-9B0B-BD69A20A998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Menjawab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Pertanyaan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F5ECE6-EA44-4783-8C34-C77E07767F96}"/>
              </a:ext>
            </a:extLst>
          </p:cNvPr>
          <p:cNvSpPr txBox="1"/>
          <p:nvPr/>
        </p:nvSpPr>
        <p:spPr>
          <a:xfrm>
            <a:off x="3704859" y="2869313"/>
            <a:ext cx="1879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Temuan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berupa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konsep-konsep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terbaru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berasal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dari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istilah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disampaikan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narasumber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atau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konsep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dikembangkan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oleh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peneliti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1A9BEF-E71F-46E6-BB31-27C1B57AE496}"/>
              </a:ext>
            </a:extLst>
          </p:cNvPr>
          <p:cNvSpPr txBox="1"/>
          <p:nvPr/>
        </p:nvSpPr>
        <p:spPr>
          <a:xfrm>
            <a:off x="3781572" y="2447035"/>
            <a:ext cx="172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AC59D4-2693-4ED0-A4D4-4E04DAD7D5C0}"/>
              </a:ext>
            </a:extLst>
          </p:cNvPr>
          <p:cNvSpPr txBox="1"/>
          <p:nvPr/>
        </p:nvSpPr>
        <p:spPr>
          <a:xfrm>
            <a:off x="5857797" y="2873955"/>
            <a:ext cx="172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berupa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strategi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unik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spesial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didapat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2D09B0-2A2F-4670-9D0F-B89598657D80}"/>
              </a:ext>
            </a:extLst>
          </p:cNvPr>
          <p:cNvSpPr txBox="1"/>
          <p:nvPr/>
        </p:nvSpPr>
        <p:spPr>
          <a:xfrm>
            <a:off x="5857797" y="2374272"/>
            <a:ext cx="172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Praktis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Sosial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B3DD0-A24D-4614-B7BB-19C01F2756EC}"/>
              </a:ext>
            </a:extLst>
          </p:cNvPr>
          <p:cNvSpPr txBox="1"/>
          <p:nvPr/>
        </p:nvSpPr>
        <p:spPr>
          <a:xfrm>
            <a:off x="0" y="3324113"/>
            <a:ext cx="3302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CONTOH</a:t>
            </a:r>
          </a:p>
        </p:txBody>
      </p:sp>
      <p:sp>
        <p:nvSpPr>
          <p:cNvPr id="10" name="Right Arrow 7">
            <a:extLst>
              <a:ext uri="{FF2B5EF4-FFF2-40B4-BE49-F238E27FC236}">
                <a16:creationId xmlns:a16="http://schemas.microsoft.com/office/drawing/2014/main" id="{BEAA002D-6D7A-449A-AC9F-B1C233B32F22}"/>
              </a:ext>
            </a:extLst>
          </p:cNvPr>
          <p:cNvSpPr/>
          <p:nvPr/>
        </p:nvSpPr>
        <p:spPr>
          <a:xfrm>
            <a:off x="6444208" y="3003798"/>
            <a:ext cx="576064" cy="72008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839FC-C643-4AE3-AA12-556E76377FD8}"/>
              </a:ext>
            </a:extLst>
          </p:cNvPr>
          <p:cNvSpPr txBox="1"/>
          <p:nvPr/>
        </p:nvSpPr>
        <p:spPr>
          <a:xfrm>
            <a:off x="7020272" y="2661534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Lihat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Kembali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Keseluruhan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Kesimpulan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bab</a:t>
            </a:r>
            <a:r>
              <a:rPr lang="en-US" b="1" dirty="0">
                <a:solidFill>
                  <a:srgbClr val="FF0000"/>
                </a:solidFill>
              </a:rPr>
              <a:t> 4 </a:t>
            </a:r>
            <a:r>
              <a:rPr lang="en-US" b="1" dirty="0" err="1">
                <a:solidFill>
                  <a:srgbClr val="FF0000"/>
                </a:solidFill>
              </a:rPr>
              <a:t>Penelitian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55C4F-CB36-4DE6-830C-2C703A726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799" y="1234612"/>
            <a:ext cx="3302598" cy="3276600"/>
          </a:xfrm>
          <a:prstGeom prst="rect">
            <a:avLst/>
          </a:prstGeom>
        </p:spPr>
      </p:pic>
      <p:sp>
        <p:nvSpPr>
          <p:cNvPr id="9" name="Donut 6">
            <a:extLst>
              <a:ext uri="{FF2B5EF4-FFF2-40B4-BE49-F238E27FC236}">
                <a16:creationId xmlns:a16="http://schemas.microsoft.com/office/drawing/2014/main" id="{D31D4149-644A-4538-AAD2-6FA1577F3F12}"/>
              </a:ext>
            </a:extLst>
          </p:cNvPr>
          <p:cNvSpPr/>
          <p:nvPr/>
        </p:nvSpPr>
        <p:spPr>
          <a:xfrm>
            <a:off x="2883049" y="1590125"/>
            <a:ext cx="3543663" cy="3312368"/>
          </a:xfrm>
          <a:prstGeom prst="donut">
            <a:avLst>
              <a:gd name="adj" fmla="val 284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SARAN PENELITIAN</a:t>
            </a:r>
            <a:endParaRPr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Saran </a:t>
            </a:r>
            <a:r>
              <a:rPr lang="en-US" b="1" dirty="0" err="1">
                <a:solidFill>
                  <a:srgbClr val="FF0000"/>
                </a:solidFill>
              </a:rPr>
              <a:t>Akademis</a:t>
            </a:r>
            <a:endParaRPr b="1" dirty="0">
              <a:solidFill>
                <a:srgbClr val="FF0000"/>
              </a:solidFill>
            </a:endParaRPr>
          </a:p>
          <a:p>
            <a:pPr marL="127000" indent="0">
              <a:buNone/>
            </a:pP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Saran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bagi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perkembangan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kajian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teoritis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konseptual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Ilmu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Komunikasi</a:t>
            </a:r>
            <a:endParaRPr lang="ko-KR" alt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Saran </a:t>
            </a:r>
            <a:r>
              <a:rPr lang="en-US" b="1" dirty="0" err="1">
                <a:solidFill>
                  <a:srgbClr val="FF0000"/>
                </a:solidFill>
              </a:rPr>
              <a:t>Praktis</a:t>
            </a:r>
            <a:endParaRPr b="1" dirty="0">
              <a:solidFill>
                <a:srgbClr val="FF0000"/>
              </a:solidFill>
            </a:endParaRPr>
          </a:p>
          <a:p>
            <a:pPr marL="127000" indent="0">
              <a:buNone/>
            </a:pP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Saran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untuk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para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praktisi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perusahaan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tertentu</a:t>
            </a:r>
            <a:endParaRPr lang="ko-KR" alt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  <a:solidFill>
            <a:srgbClr val="92D050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Saran </a:t>
            </a:r>
            <a:r>
              <a:rPr lang="en-US" b="1" dirty="0" err="1">
                <a:solidFill>
                  <a:srgbClr val="FF0000"/>
                </a:solidFill>
              </a:rPr>
              <a:t>Sosial</a:t>
            </a:r>
            <a:endParaRPr b="1" dirty="0">
              <a:solidFill>
                <a:srgbClr val="FF0000"/>
              </a:solidFill>
            </a:endParaRPr>
          </a:p>
          <a:p>
            <a:pPr marL="127000" indent="0">
              <a:buNone/>
            </a:pP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Saran yang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dapat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digunakan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oleh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masyarakat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dapat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pula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dijadikan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landasan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untuk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membuat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kebijakan</a:t>
            </a:r>
            <a:r>
              <a:rPr lang="en-US" altLang="ko-KR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cs typeface="Arial" pitchFamily="34" charset="0"/>
              </a:rPr>
              <a:t>sosial</a:t>
            </a:r>
            <a:endParaRPr lang="ko-KR" altLang="en-US" b="1" dirty="0">
              <a:solidFill>
                <a:schemeClr val="tx1"/>
              </a:solidFill>
              <a:cs typeface="Arial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D423BE-3C62-4CD5-984A-3CF477166F3B}"/>
              </a:ext>
            </a:extLst>
          </p:cNvPr>
          <p:cNvSpPr/>
          <p:nvPr/>
        </p:nvSpPr>
        <p:spPr>
          <a:xfrm rot="20861774">
            <a:off x="157555" y="4135228"/>
            <a:ext cx="2624908" cy="6900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7CDC05-6B5E-4374-9E78-ACF7F1AFC21B}"/>
              </a:ext>
            </a:extLst>
          </p:cNvPr>
          <p:cNvSpPr/>
          <p:nvPr/>
        </p:nvSpPr>
        <p:spPr>
          <a:xfrm rot="20906294">
            <a:off x="214956" y="4218648"/>
            <a:ext cx="2609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rgbClr val="FF0000"/>
                </a:solidFill>
                <a:cs typeface="Arial" pitchFamily="34" charset="0"/>
              </a:rPr>
              <a:t>Selaras</a:t>
            </a:r>
            <a:r>
              <a:rPr lang="en-US" altLang="ko-KR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cs typeface="Arial" pitchFamily="34" charset="0"/>
              </a:rPr>
              <a:t>dengan</a:t>
            </a:r>
            <a:r>
              <a:rPr lang="en-US" altLang="ko-KR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cs typeface="Arial" pitchFamily="34" charset="0"/>
              </a:rPr>
              <a:t>Signifikansi</a:t>
            </a:r>
            <a:r>
              <a:rPr lang="en-US" altLang="ko-KR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cs typeface="Arial" pitchFamily="34" charset="0"/>
              </a:rPr>
              <a:t>Penelitian</a:t>
            </a:r>
            <a:r>
              <a:rPr lang="en-US" altLang="ko-KR" b="1" dirty="0">
                <a:solidFill>
                  <a:srgbClr val="FF0000"/>
                </a:solidFill>
                <a:cs typeface="Arial" pitchFamily="34" charset="0"/>
              </a:rPr>
              <a:t> pada Bab 1</a:t>
            </a:r>
            <a:endParaRPr lang="ko-KR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536CB-A7B4-4509-AB90-2577CFAB4A38}"/>
              </a:ext>
            </a:extLst>
          </p:cNvPr>
          <p:cNvSpPr txBox="1"/>
          <p:nvPr/>
        </p:nvSpPr>
        <p:spPr>
          <a:xfrm>
            <a:off x="645458" y="-96819"/>
            <a:ext cx="218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CONTOH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BB533-0794-4FDB-971E-C04F256C395B}"/>
              </a:ext>
            </a:extLst>
          </p:cNvPr>
          <p:cNvSpPr txBox="1"/>
          <p:nvPr/>
        </p:nvSpPr>
        <p:spPr>
          <a:xfrm>
            <a:off x="1730486" y="701238"/>
            <a:ext cx="5683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Saran </a:t>
            </a:r>
            <a:r>
              <a:rPr lang="en-US" b="1" dirty="0" err="1">
                <a:solidFill>
                  <a:schemeClr val="tx1"/>
                </a:solidFill>
              </a:rPr>
              <a:t>harus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spesifik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jelas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konkrit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609836-6F20-4907-B792-AB6B7E013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41" y="1129554"/>
            <a:ext cx="2644084" cy="327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719B2-7074-4564-99E2-7409A7A55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770" y="1129554"/>
            <a:ext cx="3226589" cy="33127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F5F5F5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966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173</Words>
  <Application>Microsoft Office PowerPoint</Application>
  <PresentationFormat>On-screen Show (16:9)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Patrick Hand</vt:lpstr>
      <vt:lpstr>Patrick Hand SC</vt:lpstr>
      <vt:lpstr>Wingdings</vt:lpstr>
      <vt:lpstr>Talbot template</vt:lpstr>
      <vt:lpstr>BAB V KESIMPULAN DAN  SARAN PENELITIAN</vt:lpstr>
      <vt:lpstr>PowerPoint Presentation</vt:lpstr>
      <vt:lpstr>PowerPoint Presentation</vt:lpstr>
      <vt:lpstr>PowerPoint Presentation</vt:lpstr>
      <vt:lpstr>SARAN PENELITIAN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sonny bangun</dc:creator>
  <cp:lastModifiedBy>sonny bangun</cp:lastModifiedBy>
  <cp:revision>12</cp:revision>
  <dcterms:modified xsi:type="dcterms:W3CDTF">2019-11-04T14:17:36Z</dcterms:modified>
</cp:coreProperties>
</file>