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5" r:id="rId4"/>
    <p:sldId id="266" r:id="rId5"/>
    <p:sldId id="268" r:id="rId6"/>
    <p:sldId id="274" r:id="rId7"/>
    <p:sldId id="275" r:id="rId8"/>
    <p:sldId id="269" r:id="rId9"/>
    <p:sldId id="272" r:id="rId10"/>
    <p:sldId id="281" r:id="rId11"/>
    <p:sldId id="273" r:id="rId12"/>
    <p:sldId id="267" r:id="rId13"/>
    <p:sldId id="270" r:id="rId14"/>
    <p:sldId id="271" r:id="rId15"/>
    <p:sldId id="282" r:id="rId16"/>
    <p:sldId id="276" r:id="rId17"/>
    <p:sldId id="283" r:id="rId18"/>
    <p:sldId id="284" r:id="rId19"/>
    <p:sldId id="279" r:id="rId20"/>
    <p:sldId id="278" r:id="rId21"/>
    <p:sldId id="277" r:id="rId22"/>
    <p:sldId id="264" r:id="rId23"/>
    <p:sldId id="262" r:id="rId24"/>
    <p:sldId id="258" r:id="rId25"/>
    <p:sldId id="26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9" autoAdjust="0"/>
    <p:restoredTop sz="94660"/>
  </p:normalViewPr>
  <p:slideViewPr>
    <p:cSldViewPr snapToGrid="0">
      <p:cViewPr varScale="1">
        <p:scale>
          <a:sx n="71" d="100"/>
          <a:sy n="71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0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9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F132-F64B-427D-B2E6-74AA98DFA2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ANALISIS SEMIOTIKA</a:t>
            </a:r>
          </a:p>
        </p:txBody>
      </p:sp>
    </p:spTree>
    <p:extLst>
      <p:ext uri="{BB962C8B-B14F-4D97-AF65-F5344CB8AC3E}">
        <p14:creationId xmlns:p14="http://schemas.microsoft.com/office/powerpoint/2010/main" val="641425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4BD95-6DE0-40D7-AE47-2902EFA7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117" y="4541520"/>
            <a:ext cx="2203525" cy="1521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5BEE96-0CEB-4182-95BA-F65E51527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3836" y="0"/>
            <a:ext cx="1228164" cy="14759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5F6261-760F-4399-A5E6-8B49767BD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3236" y="1046896"/>
            <a:ext cx="1981200" cy="30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48DC49-4E66-4724-A438-558DFB2CAD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242" y="3639502"/>
            <a:ext cx="3352800" cy="1133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2AC199-1F5B-4F7B-B601-5D4ABCCF8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3912" y="2636520"/>
            <a:ext cx="2924175" cy="1019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7B4A1F-FCF7-445F-986E-67B52739BE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737" y="1701165"/>
            <a:ext cx="2038350" cy="981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290DBD-B791-4659-90D5-FCC260B593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999" y="1217295"/>
            <a:ext cx="13144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2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3817C6-9E33-4CD1-B13E-C0BFB36EA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774" y="1302811"/>
            <a:ext cx="1480185" cy="1188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4219F7-261B-47FE-B322-CB3FCFD4AC3E}"/>
              </a:ext>
            </a:extLst>
          </p:cNvPr>
          <p:cNvSpPr txBox="1"/>
          <p:nvPr/>
        </p:nvSpPr>
        <p:spPr>
          <a:xfrm>
            <a:off x="609600" y="487680"/>
            <a:ext cx="879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LATIHAN :  </a:t>
            </a:r>
          </a:p>
          <a:p>
            <a:r>
              <a:rPr lang="en-US" b="1" dirty="0">
                <a:solidFill>
                  <a:srgbClr val="FFC000"/>
                </a:solidFill>
              </a:rPr>
              <a:t>			</a:t>
            </a:r>
            <a:r>
              <a:rPr lang="en-US" b="1" dirty="0" err="1"/>
              <a:t>Jelaskan</a:t>
            </a:r>
            <a:r>
              <a:rPr lang="en-US" b="1" dirty="0"/>
              <a:t> </a:t>
            </a:r>
            <a:r>
              <a:rPr lang="en-US" b="1" dirty="0" err="1"/>
              <a:t>tanda</a:t>
            </a:r>
            <a:r>
              <a:rPr lang="en-US" b="1" dirty="0"/>
              <a:t> </a:t>
            </a:r>
            <a:r>
              <a:rPr lang="en-US" b="1" dirty="0" err="1"/>
              <a:t>berikut</a:t>
            </a:r>
            <a:r>
              <a:rPr lang="en-US" b="1" dirty="0"/>
              <a:t> </a:t>
            </a:r>
            <a:r>
              <a:rPr lang="en-US" b="1" dirty="0" err="1"/>
              <a:t>termasuk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ikon, </a:t>
            </a:r>
            <a:r>
              <a:rPr lang="en-US" b="1" dirty="0" err="1"/>
              <a:t>indeks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symbol !</a:t>
            </a:r>
            <a:r>
              <a:rPr lang="en-US" b="1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AF572-BE7C-4825-8A91-41DFB88B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665" y="3081590"/>
            <a:ext cx="1480185" cy="1393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2316A0-7954-4648-8611-778BBE40D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665" y="4976812"/>
            <a:ext cx="1480185" cy="1393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BA0547-32BE-467B-A03D-0F1B6D9CF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665" y="1391156"/>
            <a:ext cx="1480185" cy="1188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182313-0871-43B8-A6C1-A35EEB9F47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7379" y="1368087"/>
            <a:ext cx="1419226" cy="1158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E9B704-215F-4BAF-A582-3DF87C330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7379" y="4962718"/>
            <a:ext cx="1480185" cy="1393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431604-1EAF-4B21-911E-1E57F9A785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8773" y="3082039"/>
            <a:ext cx="1480185" cy="1393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155F94-FFBB-4D8E-87A8-D812743536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7379" y="3081590"/>
            <a:ext cx="1552575" cy="12427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3ABEBC-63B3-4155-B32C-DE54BF4F34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76382" y="4976812"/>
            <a:ext cx="1552576" cy="12973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2B4B41-0A0F-4E86-ADF8-AD308225D5CF}"/>
              </a:ext>
            </a:extLst>
          </p:cNvPr>
          <p:cNvSpPr/>
          <p:nvPr/>
        </p:nvSpPr>
        <p:spPr>
          <a:xfrm>
            <a:off x="1306587" y="19475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966023-99D2-476E-8B5B-E733FBECB42D}"/>
              </a:ext>
            </a:extLst>
          </p:cNvPr>
          <p:cNvSpPr/>
          <p:nvPr/>
        </p:nvSpPr>
        <p:spPr>
          <a:xfrm>
            <a:off x="1306587" y="395501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898625-7986-413C-9A8F-114B5C8025B9}"/>
              </a:ext>
            </a:extLst>
          </p:cNvPr>
          <p:cNvSpPr/>
          <p:nvPr/>
        </p:nvSpPr>
        <p:spPr>
          <a:xfrm>
            <a:off x="1306587" y="57777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251CD3-F005-4E55-91D5-8C89FF71E6CC}"/>
              </a:ext>
            </a:extLst>
          </p:cNvPr>
          <p:cNvSpPr/>
          <p:nvPr/>
        </p:nvSpPr>
        <p:spPr>
          <a:xfrm>
            <a:off x="5160633" y="194289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3DCAA9-77FB-47B9-8CC7-76B15614554D}"/>
              </a:ext>
            </a:extLst>
          </p:cNvPr>
          <p:cNvSpPr/>
          <p:nvPr/>
        </p:nvSpPr>
        <p:spPr>
          <a:xfrm>
            <a:off x="5160633" y="377834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9112F7-7762-442B-822B-B5AF1BC59708}"/>
              </a:ext>
            </a:extLst>
          </p:cNvPr>
          <p:cNvSpPr/>
          <p:nvPr/>
        </p:nvSpPr>
        <p:spPr>
          <a:xfrm>
            <a:off x="5145393" y="57777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ED4F6A-B72A-48F4-ADB8-5FEF23BC5968}"/>
              </a:ext>
            </a:extLst>
          </p:cNvPr>
          <p:cNvSpPr/>
          <p:nvPr/>
        </p:nvSpPr>
        <p:spPr>
          <a:xfrm>
            <a:off x="8765619" y="198551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D04BC3-C381-4BA7-9283-926505EA340F}"/>
              </a:ext>
            </a:extLst>
          </p:cNvPr>
          <p:cNvSpPr/>
          <p:nvPr/>
        </p:nvSpPr>
        <p:spPr>
          <a:xfrm>
            <a:off x="8750379" y="377035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D05873-4296-4543-8ABB-2133571C7445}"/>
              </a:ext>
            </a:extLst>
          </p:cNvPr>
          <p:cNvSpPr/>
          <p:nvPr/>
        </p:nvSpPr>
        <p:spPr>
          <a:xfrm>
            <a:off x="8765619" y="565947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43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302EE9-4B1C-4BBC-951E-A1E08CC43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85775"/>
            <a:ext cx="1304925" cy="1876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D98219-329E-47E5-AAA4-7B0013482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220" y="1905840"/>
            <a:ext cx="1905000" cy="2762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550994-0209-4EC3-9683-07933355266E}"/>
              </a:ext>
            </a:extLst>
          </p:cNvPr>
          <p:cNvSpPr txBox="1"/>
          <p:nvPr/>
        </p:nvSpPr>
        <p:spPr>
          <a:xfrm>
            <a:off x="3853760" y="570565"/>
            <a:ext cx="7726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C000"/>
                </a:solidFill>
              </a:rPr>
              <a:t>Pengembangan</a:t>
            </a:r>
            <a:r>
              <a:rPr lang="en-US" dirty="0"/>
              <a:t> </a:t>
            </a:r>
            <a:r>
              <a:rPr lang="en-US" dirty="0" err="1"/>
              <a:t>Semiologi</a:t>
            </a:r>
            <a:r>
              <a:rPr lang="en-US" dirty="0"/>
              <a:t> Saussure</a:t>
            </a:r>
          </a:p>
          <a:p>
            <a:endParaRPr lang="en-US" dirty="0"/>
          </a:p>
          <a:p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b="1" dirty="0">
                <a:solidFill>
                  <a:srgbClr val="FFC000"/>
                </a:solidFill>
              </a:rPr>
              <a:t>“DENOTASI”</a:t>
            </a:r>
            <a:r>
              <a:rPr lang="en-US" dirty="0"/>
              <a:t> dan </a:t>
            </a:r>
            <a:r>
              <a:rPr lang="en-US" b="1" dirty="0">
                <a:solidFill>
                  <a:srgbClr val="FFC000"/>
                </a:solidFill>
              </a:rPr>
              <a:t>“KONOTASI”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734219-C11D-4B70-8F06-6DF86F8FB313}"/>
              </a:ext>
            </a:extLst>
          </p:cNvPr>
          <p:cNvGrpSpPr/>
          <p:nvPr/>
        </p:nvGrpSpPr>
        <p:grpSpPr>
          <a:xfrm>
            <a:off x="4016301" y="1556748"/>
            <a:ext cx="7276539" cy="1042988"/>
            <a:chOff x="4016301" y="2090148"/>
            <a:chExt cx="7276539" cy="1042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482FB5-0DC8-4DF9-A8A7-13E255883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5660" y="2090148"/>
              <a:ext cx="4107180" cy="10429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B2F783-669D-4F62-B331-D92BCA364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6301" y="2273505"/>
              <a:ext cx="1980079" cy="676274"/>
            </a:xfrm>
            <a:prstGeom prst="rect">
              <a:avLst/>
            </a:prstGeom>
          </p:spPr>
        </p:pic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DD6E2D5B-961A-4AE0-AD0E-02E8173210F2}"/>
                </a:ext>
              </a:extLst>
            </p:cNvPr>
            <p:cNvSpPr/>
            <p:nvPr/>
          </p:nvSpPr>
          <p:spPr>
            <a:xfrm>
              <a:off x="6248400" y="2362200"/>
              <a:ext cx="655320" cy="36576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FCC75C-2BC0-47F6-9DCB-B25ED15D7FE5}"/>
              </a:ext>
            </a:extLst>
          </p:cNvPr>
          <p:cNvSpPr txBox="1"/>
          <p:nvPr/>
        </p:nvSpPr>
        <p:spPr>
          <a:xfrm>
            <a:off x="7170419" y="2568404"/>
            <a:ext cx="441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C000"/>
                </a:solidFill>
              </a:rPr>
              <a:t>Denotasi</a:t>
            </a:r>
            <a:r>
              <a:rPr lang="en-US" i="1" dirty="0"/>
              <a:t> : </a:t>
            </a:r>
            <a:r>
              <a:rPr lang="en-US" i="1" dirty="0" err="1"/>
              <a:t>makna</a:t>
            </a:r>
            <a:r>
              <a:rPr lang="en-US" i="1" dirty="0"/>
              <a:t> </a:t>
            </a:r>
            <a:r>
              <a:rPr lang="en-US" i="1" dirty="0" err="1">
                <a:solidFill>
                  <a:srgbClr val="FFC000"/>
                </a:solidFill>
              </a:rPr>
              <a:t>definisional</a:t>
            </a:r>
            <a:r>
              <a:rPr lang="en-US" i="1" dirty="0"/>
              <a:t>, literal, </a:t>
            </a:r>
            <a:r>
              <a:rPr lang="en-US" i="1" dirty="0" err="1"/>
              <a:t>harafiah</a:t>
            </a:r>
            <a:r>
              <a:rPr lang="en-US" i="1" dirty="0"/>
              <a:t>, </a:t>
            </a:r>
            <a:r>
              <a:rPr lang="en-US" i="1" dirty="0" err="1"/>
              <a:t>jelas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</a:t>
            </a:r>
            <a:r>
              <a:rPr lang="en-US" i="1" dirty="0" err="1"/>
              <a:t>suatu</a:t>
            </a:r>
            <a:r>
              <a:rPr lang="en-US" i="1" dirty="0"/>
              <a:t> </a:t>
            </a:r>
            <a:r>
              <a:rPr lang="en-US" i="1" dirty="0" err="1"/>
              <a:t>tanda</a:t>
            </a:r>
            <a:r>
              <a:rPr lang="en-US" i="1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21EE43-3087-4D12-BEE4-912C5B060894}"/>
              </a:ext>
            </a:extLst>
          </p:cNvPr>
          <p:cNvSpPr txBox="1"/>
          <p:nvPr/>
        </p:nvSpPr>
        <p:spPr>
          <a:xfrm>
            <a:off x="7200899" y="3214735"/>
            <a:ext cx="4518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C000"/>
                </a:solidFill>
              </a:rPr>
              <a:t>Konotasi</a:t>
            </a:r>
            <a:r>
              <a:rPr lang="en-US" i="1" dirty="0"/>
              <a:t> : </a:t>
            </a:r>
            <a:r>
              <a:rPr lang="en-US" i="1" dirty="0" err="1">
                <a:solidFill>
                  <a:srgbClr val="FFC000"/>
                </a:solidFill>
              </a:rPr>
              <a:t>asosiasi-asosiasi</a:t>
            </a:r>
            <a:r>
              <a:rPr lang="en-US" i="1" dirty="0"/>
              <a:t> </a:t>
            </a:r>
            <a:r>
              <a:rPr lang="en-US" i="1" dirty="0" err="1"/>
              <a:t>sosiokultural</a:t>
            </a:r>
            <a:r>
              <a:rPr lang="en-US" i="1" dirty="0"/>
              <a:t> dan personal (</a:t>
            </a:r>
            <a:r>
              <a:rPr lang="en-US" i="1" dirty="0" err="1"/>
              <a:t>ideologi</a:t>
            </a:r>
            <a:r>
              <a:rPr lang="en-US" i="1" dirty="0"/>
              <a:t>, </a:t>
            </a:r>
            <a:r>
              <a:rPr lang="en-US" i="1" dirty="0" err="1"/>
              <a:t>emosi</a:t>
            </a:r>
            <a:r>
              <a:rPr lang="en-US" i="1" dirty="0"/>
              <a:t> </a:t>
            </a:r>
            <a:r>
              <a:rPr lang="en-US" i="1" dirty="0" err="1"/>
              <a:t>dll</a:t>
            </a:r>
            <a:r>
              <a:rPr lang="en-US" i="1" dirty="0"/>
              <a:t>) </a:t>
            </a:r>
            <a:r>
              <a:rPr lang="en-US" i="1" dirty="0" err="1"/>
              <a:t>dari</a:t>
            </a:r>
            <a:r>
              <a:rPr lang="en-US" i="1" dirty="0"/>
              <a:t> </a:t>
            </a:r>
            <a:r>
              <a:rPr lang="en-US" i="1" dirty="0" err="1"/>
              <a:t>tanda</a:t>
            </a:r>
            <a:r>
              <a:rPr lang="en-US" i="1" dirty="0"/>
              <a:t>. </a:t>
            </a:r>
            <a:r>
              <a:rPr lang="en-US" i="1" dirty="0" err="1"/>
              <a:t>Khususnya</a:t>
            </a:r>
            <a:r>
              <a:rPr lang="en-US" i="1" dirty="0"/>
              <a:t> </a:t>
            </a:r>
            <a:r>
              <a:rPr lang="en-US" i="1" dirty="0" err="1"/>
              <a:t>terkait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kelas</a:t>
            </a:r>
            <a:r>
              <a:rPr lang="en-US" i="1" dirty="0"/>
              <a:t>/ status </a:t>
            </a:r>
            <a:r>
              <a:rPr lang="en-US" i="1" dirty="0" err="1"/>
              <a:t>sosial</a:t>
            </a:r>
            <a:r>
              <a:rPr lang="en-US" i="1" dirty="0"/>
              <a:t>, gender, </a:t>
            </a:r>
            <a:r>
              <a:rPr lang="en-US" i="1" dirty="0" err="1"/>
              <a:t>usia</a:t>
            </a:r>
            <a:r>
              <a:rPr lang="en-US" i="1" dirty="0"/>
              <a:t>, </a:t>
            </a:r>
            <a:r>
              <a:rPr lang="en-US" i="1" dirty="0" err="1"/>
              <a:t>etnisitas</a:t>
            </a:r>
            <a:r>
              <a:rPr lang="en-US" i="1" dirty="0"/>
              <a:t> </a:t>
            </a:r>
            <a:r>
              <a:rPr lang="en-US" i="1" dirty="0" err="1"/>
              <a:t>dll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interpreter (</a:t>
            </a:r>
            <a:r>
              <a:rPr lang="en-US" i="1" dirty="0" err="1"/>
              <a:t>pemakna</a:t>
            </a:r>
            <a:r>
              <a:rPr lang="en-US" i="1" dirty="0"/>
              <a:t>/</a:t>
            </a:r>
            <a:r>
              <a:rPr lang="en-US" i="1" dirty="0" err="1"/>
              <a:t>penafsir</a:t>
            </a:r>
            <a:r>
              <a:rPr lang="en-US" i="1" dirty="0"/>
              <a:t> </a:t>
            </a:r>
            <a:r>
              <a:rPr lang="en-US" i="1" dirty="0" err="1"/>
              <a:t>tanda</a:t>
            </a:r>
            <a:r>
              <a:rPr lang="en-US" i="1" dirty="0"/>
              <a:t>)</a:t>
            </a:r>
          </a:p>
          <a:p>
            <a:r>
              <a:rPr lang="en-US" i="1" dirty="0" err="1"/>
              <a:t>Sifatnya</a:t>
            </a:r>
            <a:r>
              <a:rPr lang="en-US" i="1" dirty="0"/>
              <a:t> </a:t>
            </a:r>
            <a:r>
              <a:rPr lang="en-US" i="1" dirty="0">
                <a:solidFill>
                  <a:srgbClr val="FFC000"/>
                </a:solidFill>
              </a:rPr>
              <a:t>POLISEMI</a:t>
            </a:r>
            <a:r>
              <a:rPr lang="en-US" i="1" dirty="0"/>
              <a:t> (</a:t>
            </a:r>
            <a:r>
              <a:rPr lang="en-US" i="1" dirty="0" err="1"/>
              <a:t>multitafsir</a:t>
            </a:r>
            <a:r>
              <a:rPr lang="en-US" i="1" dirty="0"/>
              <a:t>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553C6D-D358-4862-84D7-F4410F78A797}"/>
              </a:ext>
            </a:extLst>
          </p:cNvPr>
          <p:cNvSpPr txBox="1"/>
          <p:nvPr/>
        </p:nvSpPr>
        <p:spPr>
          <a:xfrm>
            <a:off x="451540" y="2751284"/>
            <a:ext cx="6452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khas</a:t>
            </a:r>
            <a:r>
              <a:rPr lang="en-US" dirty="0"/>
              <a:t> </a:t>
            </a:r>
            <a:r>
              <a:rPr lang="en-US" dirty="0" err="1"/>
              <a:t>semiotika</a:t>
            </a:r>
            <a:r>
              <a:rPr lang="en-US" dirty="0"/>
              <a:t> Barthes :</a:t>
            </a:r>
          </a:p>
          <a:p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MITOS</a:t>
            </a:r>
            <a:r>
              <a:rPr lang="en-US" dirty="0"/>
              <a:t> yang </a:t>
            </a:r>
            <a:r>
              <a:rPr lang="en-US" dirty="0" err="1"/>
              <a:t>mengacu</a:t>
            </a:r>
            <a:r>
              <a:rPr lang="en-US" dirty="0"/>
              <a:t> pada </a:t>
            </a:r>
            <a:r>
              <a:rPr lang="en-US" dirty="0">
                <a:solidFill>
                  <a:srgbClr val="FFC000"/>
                </a:solidFill>
              </a:rPr>
              <a:t>BUDAYA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MITOS</a:t>
            </a:r>
          </a:p>
          <a:p>
            <a:endParaRPr lang="en-US" b="1" dirty="0"/>
          </a:p>
          <a:p>
            <a:pPr marL="342900" indent="-342900">
              <a:buAutoNum type="arabicPeriod"/>
            </a:pPr>
            <a:r>
              <a:rPr lang="en-US" i="1" dirty="0" err="1"/>
              <a:t>Sistem</a:t>
            </a:r>
            <a:r>
              <a:rPr lang="en-US" i="1" dirty="0"/>
              <a:t> </a:t>
            </a:r>
            <a:r>
              <a:rPr lang="en-US" i="1" dirty="0" err="1"/>
              <a:t>semiotika</a:t>
            </a:r>
            <a:r>
              <a:rPr lang="en-US" i="1" dirty="0"/>
              <a:t> </a:t>
            </a:r>
            <a:r>
              <a:rPr lang="en-US" i="1" dirty="0" err="1"/>
              <a:t>tataran</a:t>
            </a:r>
            <a:r>
              <a:rPr lang="en-US" i="1" dirty="0"/>
              <a:t> </a:t>
            </a:r>
            <a:r>
              <a:rPr lang="en-US" i="1" dirty="0" err="1"/>
              <a:t>kedua</a:t>
            </a:r>
            <a:r>
              <a:rPr lang="en-US" i="1" dirty="0"/>
              <a:t> (second order) yang </a:t>
            </a:r>
            <a:r>
              <a:rPr lang="en-US" i="1" dirty="0" err="1"/>
              <a:t>dibangun</a:t>
            </a:r>
            <a:r>
              <a:rPr lang="en-US" i="1" dirty="0"/>
              <a:t> </a:t>
            </a:r>
            <a:r>
              <a:rPr lang="en-US" i="1" dirty="0" err="1"/>
              <a:t>berdasar</a:t>
            </a:r>
            <a:r>
              <a:rPr lang="en-US" i="1" dirty="0"/>
              <a:t> </a:t>
            </a:r>
            <a:r>
              <a:rPr lang="en-US" i="1" dirty="0" err="1"/>
              <a:t>prinsip</a:t>
            </a:r>
            <a:r>
              <a:rPr lang="en-US" i="1" dirty="0"/>
              <a:t> </a:t>
            </a:r>
            <a:r>
              <a:rPr lang="en-US" i="1" dirty="0" err="1"/>
              <a:t>konotasi</a:t>
            </a:r>
            <a:endParaRPr lang="en-US" i="1" dirty="0"/>
          </a:p>
          <a:p>
            <a:pPr marL="342900" indent="-342900">
              <a:buAutoNum type="arabicPeriod"/>
            </a:pPr>
            <a:r>
              <a:rPr lang="en-US" i="1" dirty="0" err="1"/>
              <a:t>Ideologi</a:t>
            </a:r>
            <a:r>
              <a:rPr lang="en-US" i="1" dirty="0"/>
              <a:t> </a:t>
            </a:r>
            <a:r>
              <a:rPr lang="en-US" i="1" dirty="0" err="1"/>
              <a:t>ideologi</a:t>
            </a:r>
            <a:r>
              <a:rPr lang="en-US" i="1" dirty="0"/>
              <a:t> yang </a:t>
            </a:r>
            <a:r>
              <a:rPr lang="en-US" i="1" dirty="0" err="1"/>
              <a:t>dominan</a:t>
            </a:r>
            <a:r>
              <a:rPr lang="en-US" i="1" dirty="0"/>
              <a:t> di </a:t>
            </a:r>
            <a:r>
              <a:rPr lang="en-US" i="1" dirty="0" err="1"/>
              <a:t>jaman</a:t>
            </a:r>
            <a:r>
              <a:rPr lang="en-US" i="1" dirty="0"/>
              <a:t> </a:t>
            </a:r>
            <a:r>
              <a:rPr lang="en-US" i="1" dirty="0" err="1"/>
              <a:t>kita</a:t>
            </a:r>
            <a:endParaRPr lang="en-US" i="1" dirty="0"/>
          </a:p>
          <a:p>
            <a:pPr marL="342900" indent="-342900">
              <a:buAutoNum type="arabicPeriod"/>
            </a:pPr>
            <a:r>
              <a:rPr lang="en-US" i="1" dirty="0" err="1"/>
              <a:t>Sarana</a:t>
            </a:r>
            <a:r>
              <a:rPr lang="en-US" i="1" dirty="0"/>
              <a:t> </a:t>
            </a:r>
            <a:r>
              <a:rPr lang="en-US" i="1" dirty="0" err="1"/>
              <a:t>mendistorsikan</a:t>
            </a:r>
            <a:r>
              <a:rPr lang="en-US" i="1" dirty="0"/>
              <a:t> </a:t>
            </a:r>
            <a:r>
              <a:rPr lang="en-US" i="1" dirty="0" err="1"/>
              <a:t>fakta</a:t>
            </a:r>
            <a:r>
              <a:rPr lang="en-US" i="1" dirty="0"/>
              <a:t> </a:t>
            </a:r>
            <a:r>
              <a:rPr lang="en-US" i="1" dirty="0" err="1"/>
              <a:t>sehingga</a:t>
            </a:r>
            <a:r>
              <a:rPr lang="en-US" i="1" dirty="0"/>
              <a:t> </a:t>
            </a:r>
            <a:r>
              <a:rPr lang="en-US" i="1" dirty="0" err="1"/>
              <a:t>masyarakat</a:t>
            </a:r>
            <a:r>
              <a:rPr lang="en-US" i="1" dirty="0"/>
              <a:t> </a:t>
            </a:r>
            <a:r>
              <a:rPr lang="en-US" i="1" dirty="0" err="1"/>
              <a:t>akan</a:t>
            </a:r>
            <a:r>
              <a:rPr lang="en-US" i="1" dirty="0"/>
              <a:t> </a:t>
            </a:r>
            <a:r>
              <a:rPr lang="en-US" i="1" dirty="0" err="1"/>
              <a:t>menerima</a:t>
            </a:r>
            <a:r>
              <a:rPr lang="en-US" i="1" dirty="0"/>
              <a:t> </a:t>
            </a:r>
            <a:r>
              <a:rPr lang="en-US" i="1" dirty="0" err="1"/>
              <a:t>begitu</a:t>
            </a:r>
            <a:r>
              <a:rPr lang="en-US" i="1" dirty="0"/>
              <a:t> </a:t>
            </a:r>
            <a:r>
              <a:rPr lang="en-US" i="1" dirty="0" err="1"/>
              <a:t>saja</a:t>
            </a:r>
            <a:r>
              <a:rPr lang="en-US" i="1" dirty="0"/>
              <a:t> </a:t>
            </a:r>
            <a:r>
              <a:rPr lang="en-US" i="1" dirty="0" err="1"/>
              <a:t>tanpa</a:t>
            </a:r>
            <a:r>
              <a:rPr lang="en-US" i="1" dirty="0"/>
              <a:t> </a:t>
            </a:r>
            <a:r>
              <a:rPr lang="en-US" i="1" dirty="0" err="1"/>
              <a:t>perlawanan</a:t>
            </a:r>
            <a:endParaRPr lang="en-US" i="1" dirty="0"/>
          </a:p>
          <a:p>
            <a:pPr marL="342900" indent="-342900">
              <a:buAutoNum type="arabicPeriod"/>
            </a:pPr>
            <a:r>
              <a:rPr lang="en-US" i="1" dirty="0" err="1"/>
              <a:t>Transformasi</a:t>
            </a:r>
            <a:r>
              <a:rPr lang="en-US" i="1" dirty="0"/>
              <a:t> </a:t>
            </a:r>
            <a:r>
              <a:rPr lang="en-US" i="1" dirty="0" err="1"/>
              <a:t>sejarah</a:t>
            </a:r>
            <a:r>
              <a:rPr lang="en-US" i="1" dirty="0"/>
              <a:t> </a:t>
            </a:r>
            <a:r>
              <a:rPr lang="en-US" i="1" dirty="0" err="1"/>
              <a:t>kepada</a:t>
            </a:r>
            <a:r>
              <a:rPr lang="en-US" i="1" dirty="0"/>
              <a:t> </a:t>
            </a:r>
            <a:r>
              <a:rPr lang="en-US" i="1" dirty="0" err="1"/>
              <a:t>sesuatu</a:t>
            </a:r>
            <a:r>
              <a:rPr lang="en-US" i="1" dirty="0"/>
              <a:t> yang natural (</a:t>
            </a:r>
            <a:r>
              <a:rPr lang="en-US" i="1" dirty="0" err="1"/>
              <a:t>alamiah</a:t>
            </a:r>
            <a:r>
              <a:rPr lang="en-US" i="1" dirty="0"/>
              <a:t>) dan </a:t>
            </a:r>
            <a:r>
              <a:rPr lang="en-US" i="1" dirty="0" err="1"/>
              <a:t>mengacaukan</a:t>
            </a:r>
            <a:r>
              <a:rPr lang="en-US" i="1" dirty="0"/>
              <a:t> </a:t>
            </a:r>
            <a:r>
              <a:rPr lang="en-US" i="1" dirty="0" err="1"/>
              <a:t>pembaca</a:t>
            </a:r>
            <a:r>
              <a:rPr lang="en-US" i="1" dirty="0"/>
              <a:t> </a:t>
            </a:r>
            <a:r>
              <a:rPr lang="en-US" i="1" dirty="0" err="1"/>
              <a:t>bahwa</a:t>
            </a:r>
            <a:r>
              <a:rPr lang="en-US" i="1" dirty="0"/>
              <a:t> </a:t>
            </a:r>
            <a:r>
              <a:rPr lang="en-US" i="1" dirty="0" err="1"/>
              <a:t>apa</a:t>
            </a:r>
            <a:r>
              <a:rPr lang="en-US" i="1" dirty="0"/>
              <a:t> yang </a:t>
            </a:r>
            <a:r>
              <a:rPr lang="en-US" i="1" dirty="0" err="1"/>
              <a:t>dibaca</a:t>
            </a:r>
            <a:r>
              <a:rPr lang="en-US" i="1" dirty="0"/>
              <a:t> </a:t>
            </a:r>
            <a:r>
              <a:rPr lang="en-US" i="1" dirty="0" err="1"/>
              <a:t>konsumen</a:t>
            </a:r>
            <a:r>
              <a:rPr lang="en-US" i="1" dirty="0"/>
              <a:t> </a:t>
            </a:r>
            <a:r>
              <a:rPr lang="en-US" i="1" dirty="0" err="1"/>
              <a:t>adalah</a:t>
            </a:r>
            <a:r>
              <a:rPr lang="en-US" i="1" dirty="0"/>
              <a:t> “natural </a:t>
            </a:r>
            <a:r>
              <a:rPr lang="en-US" i="1" dirty="0" err="1"/>
              <a:t>atau</a:t>
            </a:r>
            <a:r>
              <a:rPr lang="en-US" i="1" dirty="0"/>
              <a:t> </a:t>
            </a:r>
            <a:r>
              <a:rPr lang="en-US" i="1" dirty="0" err="1"/>
              <a:t>seharusnya</a:t>
            </a:r>
            <a:r>
              <a:rPr lang="en-US" i="1" dirty="0"/>
              <a:t> </a:t>
            </a:r>
            <a:r>
              <a:rPr lang="en-US" i="1" dirty="0" err="1"/>
              <a:t>begitu</a:t>
            </a:r>
            <a:r>
              <a:rPr lang="en-US" i="1" dirty="0"/>
              <a:t>”</a:t>
            </a:r>
          </a:p>
          <a:p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DA915DD-50F7-467C-9BFE-D0A7A4D02B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100" y="5075741"/>
            <a:ext cx="3476625" cy="14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94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85283-7CFC-4919-9E84-AFE5420ED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4925" cy="1373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27F8F3-78F0-4E0E-ABCE-27DBB5CFD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" y="972455"/>
            <a:ext cx="1905000" cy="276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4525EE-56A1-4338-8838-2278CEAE7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440" y="3139440"/>
            <a:ext cx="5361617" cy="3185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24122F-9B25-483C-B919-0B3F0A0548D7}"/>
              </a:ext>
            </a:extLst>
          </p:cNvPr>
          <p:cNvSpPr txBox="1"/>
          <p:nvPr/>
        </p:nvSpPr>
        <p:spPr>
          <a:xfrm>
            <a:off x="274320" y="1635284"/>
            <a:ext cx="6294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C000"/>
                </a:solidFill>
              </a:rPr>
              <a:t>Pengembangan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Semiologi</a:t>
            </a:r>
            <a:r>
              <a:rPr lang="en-US" sz="2400" dirty="0">
                <a:solidFill>
                  <a:srgbClr val="FFC000"/>
                </a:solidFill>
              </a:rPr>
              <a:t> Saussure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326E4-8B76-4FB5-8494-6D80AC1022D1}"/>
              </a:ext>
            </a:extLst>
          </p:cNvPr>
          <p:cNvSpPr txBox="1"/>
          <p:nvPr/>
        </p:nvSpPr>
        <p:spPr>
          <a:xfrm>
            <a:off x="274320" y="2323073"/>
            <a:ext cx="525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Posisi</a:t>
            </a:r>
            <a:r>
              <a:rPr lang="en-US" dirty="0"/>
              <a:t> MITOS </a:t>
            </a:r>
            <a:r>
              <a:rPr lang="en-US" dirty="0" err="1"/>
              <a:t>dalam</a:t>
            </a:r>
            <a:r>
              <a:rPr lang="en-US" dirty="0"/>
              <a:t> SEMIOTIKA BARTHES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E38097-11E5-4DB3-8559-9467FBD3D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862645"/>
            <a:ext cx="4724400" cy="21817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83319B-9351-4C8C-A7EA-5CD962865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7440" y="413795"/>
            <a:ext cx="3159438" cy="9183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54C33D-D47E-4E20-BBF8-B749E87E16F5}"/>
              </a:ext>
            </a:extLst>
          </p:cNvPr>
          <p:cNvSpPr txBox="1"/>
          <p:nvPr/>
        </p:nvSpPr>
        <p:spPr>
          <a:xfrm>
            <a:off x="9540240" y="686576"/>
            <a:ext cx="254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Denotasi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339F0E-B203-4856-AE91-7F0B597DAB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440" y="1892119"/>
            <a:ext cx="3159438" cy="8753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28ED77-8620-4AAD-A57C-3F58D509006F}"/>
              </a:ext>
            </a:extLst>
          </p:cNvPr>
          <p:cNvSpPr txBox="1"/>
          <p:nvPr/>
        </p:nvSpPr>
        <p:spPr>
          <a:xfrm>
            <a:off x="9540240" y="2089782"/>
            <a:ext cx="254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Konotasi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4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7F7D1C-B7E0-4F9D-828E-D9587EFEF8C3}"/>
              </a:ext>
            </a:extLst>
          </p:cNvPr>
          <p:cNvSpPr txBox="1"/>
          <p:nvPr/>
        </p:nvSpPr>
        <p:spPr>
          <a:xfrm>
            <a:off x="655320" y="579120"/>
            <a:ext cx="323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LATIHAN 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BD356-B978-4E1A-B001-72BA57354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2213431"/>
            <a:ext cx="1661160" cy="1418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9E3892-D999-4E24-ACE2-18202C3D33BA}"/>
              </a:ext>
            </a:extLst>
          </p:cNvPr>
          <p:cNvSpPr txBox="1"/>
          <p:nvPr/>
        </p:nvSpPr>
        <p:spPr>
          <a:xfrm>
            <a:off x="655320" y="1350109"/>
            <a:ext cx="727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Jelaskan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berdasar</a:t>
            </a:r>
            <a:r>
              <a:rPr lang="en-US" sz="2400" dirty="0"/>
              <a:t> </a:t>
            </a:r>
            <a:r>
              <a:rPr lang="en-US" sz="2400" dirty="0" err="1"/>
              <a:t>Semiotik</a:t>
            </a:r>
            <a:r>
              <a:rPr lang="en-US" sz="2400" dirty="0"/>
              <a:t> Barthes 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49FE25-84A7-4021-968D-4F6447FDC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892" y="3718411"/>
            <a:ext cx="1720215" cy="1392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29814D-7858-4CFA-B12E-7A6E1ECB3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999" y="2213431"/>
            <a:ext cx="1720215" cy="14182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999CD7-C848-4072-82FC-58B6D6B16F30}"/>
              </a:ext>
            </a:extLst>
          </p:cNvPr>
          <p:cNvSpPr txBox="1"/>
          <p:nvPr/>
        </p:nvSpPr>
        <p:spPr>
          <a:xfrm>
            <a:off x="1905000" y="3977640"/>
            <a:ext cx="47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374707-8902-4E88-8421-5E7158924255}"/>
              </a:ext>
            </a:extLst>
          </p:cNvPr>
          <p:cNvSpPr txBox="1"/>
          <p:nvPr/>
        </p:nvSpPr>
        <p:spPr>
          <a:xfrm>
            <a:off x="5859779" y="5507891"/>
            <a:ext cx="47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9D8740-735D-4F7C-9C42-3AF909FC7C14}"/>
              </a:ext>
            </a:extLst>
          </p:cNvPr>
          <p:cNvSpPr txBox="1"/>
          <p:nvPr/>
        </p:nvSpPr>
        <p:spPr>
          <a:xfrm>
            <a:off x="9403079" y="3736627"/>
            <a:ext cx="47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998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0BCC9-D0A1-4761-85E2-E95C38B4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25852"/>
            <a:ext cx="7729728" cy="1188720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APLIKASI SEMIOTIK </a:t>
            </a:r>
            <a:br>
              <a:rPr lang="en-US" dirty="0"/>
            </a:br>
            <a:r>
              <a:rPr lang="en-US" dirty="0"/>
              <a:t>DALAM PENELITIAN</a:t>
            </a:r>
          </a:p>
        </p:txBody>
      </p:sp>
    </p:spTree>
    <p:extLst>
      <p:ext uri="{BB962C8B-B14F-4D97-AF65-F5344CB8AC3E}">
        <p14:creationId xmlns:p14="http://schemas.microsoft.com/office/powerpoint/2010/main" val="2371742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20A22D0-332A-4E89-BCA1-099B03CA1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167802"/>
              </p:ext>
            </p:extLst>
          </p:nvPr>
        </p:nvGraphicFramePr>
        <p:xfrm>
          <a:off x="508747" y="522044"/>
          <a:ext cx="11174506" cy="5726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412">
                  <a:extLst>
                    <a:ext uri="{9D8B030D-6E8A-4147-A177-3AD203B41FA5}">
                      <a16:colId xmlns:a16="http://schemas.microsoft.com/office/drawing/2014/main" val="2970574626"/>
                    </a:ext>
                  </a:extLst>
                </a:gridCol>
                <a:gridCol w="8485094">
                  <a:extLst>
                    <a:ext uri="{9D8B030D-6E8A-4147-A177-3AD203B41FA5}">
                      <a16:colId xmlns:a16="http://schemas.microsoft.com/office/drawing/2014/main" val="2801215362"/>
                    </a:ext>
                  </a:extLst>
                </a:gridCol>
              </a:tblGrid>
              <a:tr h="525584"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Judul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REPRESENTASI KECERDASAN BALITA DALAM IKLAN SUSU 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(STUDI SEMIOTIK IKLAN SUSU FORMULA FRISIAN FLAG DAN SGM DI TELEVISI)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343369"/>
                  </a:ext>
                </a:extLst>
              </a:tr>
              <a:tr h="525584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Rumusan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Masalah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Bagaimanakah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representasi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kecerdasan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balita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dikonstruksi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oleh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iklan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susu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Frisian flag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Jelajah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Suprima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versi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sembunyi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kaya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bunglon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SGM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eksplor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presinutri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+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versi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berani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bercerita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?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353200"/>
                  </a:ext>
                </a:extLst>
              </a:tr>
              <a:tr h="525584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Tujuan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Mengungkap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kecerdasan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balita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didefinisikan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divisualisasikan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melalui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penanda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petanda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digunakan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iklan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susu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Frisian flag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Jelajah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Suprima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versi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sembunyi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kaya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bunglon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SGM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eksplor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presinutri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+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versi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berani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bercerita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Mengeksplorasi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ideologi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mitos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tentang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kecerdasan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balita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di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promosikan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oleh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iklan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susu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Frisian flag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Jelajah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Suprima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versi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sembunyi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kaya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bunglon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SGM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eksplor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presinutri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+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versi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berani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bercerita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833649"/>
                  </a:ext>
                </a:extLst>
              </a:tr>
              <a:tr h="756273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Manfaat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Akademis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menyediakan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seperangkat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analisis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dengan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bentuk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eksploratif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terhadap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representasi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kecerdasan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balita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dikonstruksi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oleh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iklan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susu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Frisian flag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Jelajah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Suprima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versi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sembunyi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kaya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bunglon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SGM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eksplor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presinutri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+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versi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berani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bercerita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menyediakan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referensi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rujukan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akademis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kajian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cultural studies.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Terutama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berkaitan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dengan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kecerdasan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balita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disimbolisasi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direpresentasikan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melalui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iklan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di media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massa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khususnya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televisi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66792"/>
                  </a:ext>
                </a:extLst>
              </a:tr>
              <a:tr h="422836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Manfaat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Praktis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menumbuhkan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daya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kritis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terhadap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upaya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komodifikasi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seuatu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hal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melaui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iklan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563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634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20A22D0-332A-4E89-BCA1-099B03CA1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67403"/>
              </p:ext>
            </p:extLst>
          </p:nvPr>
        </p:nvGraphicFramePr>
        <p:xfrm>
          <a:off x="508747" y="863002"/>
          <a:ext cx="11174506" cy="5131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412">
                  <a:extLst>
                    <a:ext uri="{9D8B030D-6E8A-4147-A177-3AD203B41FA5}">
                      <a16:colId xmlns:a16="http://schemas.microsoft.com/office/drawing/2014/main" val="2970574626"/>
                    </a:ext>
                  </a:extLst>
                </a:gridCol>
                <a:gridCol w="8485094">
                  <a:extLst>
                    <a:ext uri="{9D8B030D-6E8A-4147-A177-3AD203B41FA5}">
                      <a16:colId xmlns:a16="http://schemas.microsoft.com/office/drawing/2014/main" val="2801215362"/>
                    </a:ext>
                  </a:extLst>
                </a:gridCol>
              </a:tblGrid>
              <a:tr h="3144168"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Teori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dan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Konsep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lphaLcPeriod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Tradisi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Semiotik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: Kajian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Multidisipliner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Untuk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Menafsir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Makna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Tanda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342900" indent="-342900" algn="just">
                        <a:buFont typeface="+mj-lt"/>
                        <a:buAutoNum type="alphaLcPeriod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Semiotik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Periklanan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: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Pemaknaan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Tanda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Iklan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just">
                        <a:buFont typeface="+mj-lt"/>
                        <a:buAutoNum type="alphaLcPeriod"/>
                      </a:pPr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Semiotik Roland Barthes : Denotasi, Konotasi dan Mitos </a:t>
                      </a:r>
                    </a:p>
                    <a:p>
                      <a:pPr marL="342900" indent="-342900" algn="just">
                        <a:buFont typeface="+mj-lt"/>
                        <a:buAutoNum type="alphaLcPeriod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Bahasa Visual :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Kerangka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Pemikiran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Praktis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untuk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Mendukung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Pemikiran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Semiotik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Roland Barthes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Tentang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Tanda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Periklanan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342900" indent="-342900" algn="just">
                        <a:buFont typeface="+mj-lt"/>
                        <a:buAutoNum type="alphaLcPeriod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Pop Culture :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Kebudayaan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POP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Mmebentuk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Realita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just">
                        <a:buFont typeface="+mj-lt"/>
                        <a:buAutoNum type="alphaLcPeriod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Media dan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Iklan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sebagai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Industri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Budaya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just">
                        <a:buFont typeface="+mj-lt"/>
                        <a:buAutoNum type="alphaLcPeriod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Balita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Iklan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Media Massa</a:t>
                      </a:r>
                    </a:p>
                    <a:p>
                      <a:pPr marL="342900" indent="-342900" algn="just">
                        <a:buFont typeface="+mj-lt"/>
                        <a:buAutoNum type="alphaLcPeriod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Konsep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Kecerdasan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Majemuk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: 8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jenis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kecerdasan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just">
                        <a:buFont typeface="+mj-lt"/>
                        <a:buAutoNum type="alphaLcPeriod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Subculture,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Identitas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Representasi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: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Acuan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Menafsir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Penggambaran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Kecerdasan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Balita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pada Media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343369"/>
                  </a:ext>
                </a:extLst>
              </a:tr>
              <a:tr h="531536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Pendekatan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Paradigma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Kritis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pendekatan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Kualitatif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353200"/>
                  </a:ext>
                </a:extLst>
              </a:tr>
              <a:tr h="531536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Metode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Analisis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Semiotik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Roland Barthes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833649"/>
                  </a:ext>
                </a:extLst>
              </a:tr>
              <a:tr h="92475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Unit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analisis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Unit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analisis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diambil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oleh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adalah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elemen-elemen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meliputi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aspek-aspek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verbal 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maupun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nonverbal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terdapat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kedua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iklan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tersebut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seperti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shot, scene, visual, angel, setting, dialog/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narasi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serta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musik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66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30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20A22D0-332A-4E89-BCA1-099B03CA1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282452"/>
              </p:ext>
            </p:extLst>
          </p:nvPr>
        </p:nvGraphicFramePr>
        <p:xfrm>
          <a:off x="508747" y="320040"/>
          <a:ext cx="11174506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412">
                  <a:extLst>
                    <a:ext uri="{9D8B030D-6E8A-4147-A177-3AD203B41FA5}">
                      <a16:colId xmlns:a16="http://schemas.microsoft.com/office/drawing/2014/main" val="2970574626"/>
                    </a:ext>
                  </a:extLst>
                </a:gridCol>
                <a:gridCol w="8485094">
                  <a:extLst>
                    <a:ext uri="{9D8B030D-6E8A-4147-A177-3AD203B41FA5}">
                      <a16:colId xmlns:a16="http://schemas.microsoft.com/office/drawing/2014/main" val="2801215362"/>
                    </a:ext>
                  </a:extLst>
                </a:gridCol>
              </a:tblGrid>
              <a:tr h="2306918"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Metode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Pengumpulan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Melakukan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pengunduhan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iklan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susu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Frisian flag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Jelajah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Suprima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versi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sembunyi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kaya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bunglon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dan SGM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eksplor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presinutri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+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versi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berani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bercerita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dari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situs www.youtube.com,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pengunduhan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dilakukan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tersebut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sama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sekali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tidak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dimaksudkan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untuk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melakukan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tindakan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ilegal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seperti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pembajakan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tetapi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semata-mata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untuk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kepentingan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akademis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Setelah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iklan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sudah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di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dapatkan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peneliti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akan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membagi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iklan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tersebut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menjadi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potongan-potongan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alur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cerita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selanjutnya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dianalisis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komposisinya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terutama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tentang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inti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kecerdasan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termuat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di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dalamnya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dengan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metode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semiotik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. 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343369"/>
                  </a:ext>
                </a:extLst>
              </a:tr>
              <a:tr h="531536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Metode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Analisa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Analsis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dilakukan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dengan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menghubungkan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antara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tanda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(sign)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dengan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makna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(meaning),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dengan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demikian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analisis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semiotik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digunakan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ini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menghubungkan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antara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tanda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dengan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makna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baik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berada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di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tataran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denotasi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maupun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konotasi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Konsep-konsep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bersifat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praktis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seperti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verbal, nonverbal,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ukuran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pengambilan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gambar,gerak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kamera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penggantian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gambar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bahasa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visual dan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pilihan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warna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digunakan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sebagai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rujukan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menginterpretasi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makna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Pembacaan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terhadap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makna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konotasi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diikuti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pula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dengan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pembacaan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mitos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terdapat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pada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kedua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iklan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tersebut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juga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melakukan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eksplorasi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terhadap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relasi-relasi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dari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tanda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menghubungkannya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dengan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teori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kecerdasan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majemuk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Sehingga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diharapkan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secara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komperhensif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menemukan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representasi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kecerdasan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balita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dikonstruksi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didefinisikan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serta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divisualisasikan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iklan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susus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Frisian flag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Jelajah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Suprima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versi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sembunyi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kaya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bunglon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SGM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eksplor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presinutri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+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versi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berani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bercerita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353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500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0635CD-AB61-4FAA-8883-A6304FC68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971800" cy="11804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ADD7FD-AF64-4CD4-B9AF-6090C0A84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80408"/>
            <a:ext cx="2971800" cy="45387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58208E-21B9-4E38-BFEF-85977FCE7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-24938"/>
            <a:ext cx="3209925" cy="30004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5C427A-95CD-46E1-BA9A-9CF798A6E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076" y="2975481"/>
            <a:ext cx="3295649" cy="3591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80A890-CF77-4F4D-B8E1-699043DC5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724" y="0"/>
            <a:ext cx="2886075" cy="5419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FB51AC-6DF5-496E-A3BF-23553C0F2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7800" y="0"/>
            <a:ext cx="31242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6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534707-5C5A-4D9F-B140-DF10A99D400D}"/>
              </a:ext>
            </a:extLst>
          </p:cNvPr>
          <p:cNvSpPr txBox="1"/>
          <p:nvPr/>
        </p:nvSpPr>
        <p:spPr>
          <a:xfrm>
            <a:off x="712694" y="502780"/>
            <a:ext cx="567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Semiotika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CE4CE-2E2D-4472-825A-D815405EB07D}"/>
              </a:ext>
            </a:extLst>
          </p:cNvPr>
          <p:cNvSpPr txBox="1"/>
          <p:nvPr/>
        </p:nvSpPr>
        <p:spPr>
          <a:xfrm>
            <a:off x="712694" y="1615440"/>
            <a:ext cx="110983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Asal</a:t>
            </a:r>
            <a:r>
              <a:rPr lang="en-US" sz="2400" dirty="0"/>
              <a:t> kata Semeion (Bhs Yunani</a:t>
            </a:r>
            <a:r>
              <a:rPr lang="en-US" dirty="0"/>
              <a:t>)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/ sign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Semiotika</a:t>
            </a:r>
            <a:r>
              <a:rPr lang="en-US" sz="2400" dirty="0"/>
              <a:t> : </a:t>
            </a:r>
            <a:r>
              <a:rPr lang="en-US" sz="2400" dirty="0" err="1"/>
              <a:t>ilmu</a:t>
            </a:r>
            <a:r>
              <a:rPr lang="en-US" sz="2400" dirty="0"/>
              <a:t> yang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Bahasa, </a:t>
            </a:r>
            <a:r>
              <a:rPr lang="en-US" sz="2400" dirty="0" err="1"/>
              <a:t>kode</a:t>
            </a:r>
            <a:r>
              <a:rPr lang="en-US" sz="2400" dirty="0"/>
              <a:t>,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dsb</a:t>
            </a: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filsafat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yang </a:t>
            </a:r>
            <a:r>
              <a:rPr lang="en-US" sz="2400" dirty="0" err="1"/>
              <a:t>berkenaan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C000"/>
                </a:solidFill>
              </a:rPr>
              <a:t>PRODUKSI TANDA-TANDA</a:t>
            </a:r>
            <a:r>
              <a:rPr lang="en-US" sz="2400" dirty="0"/>
              <a:t> dan </a:t>
            </a:r>
            <a:r>
              <a:rPr lang="en-US" sz="2400" dirty="0">
                <a:solidFill>
                  <a:srgbClr val="FFC000"/>
                </a:solidFill>
              </a:rPr>
              <a:t>SIMBOL-SIMBOL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C000"/>
                </a:solidFill>
              </a:rPr>
              <a:t>KODE </a:t>
            </a:r>
            <a:r>
              <a:rPr lang="en-US" sz="2400" dirty="0"/>
              <a:t>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mengkomunikasikan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C000"/>
                </a:solidFill>
              </a:rPr>
              <a:t>INFORMASI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8435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5A8B2C-BDE9-4914-8F6D-23BD662D6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163"/>
            <a:ext cx="2981496" cy="20731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0C4F4C-C2C4-4C20-96E9-CD9C5E602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3628"/>
            <a:ext cx="2981497" cy="4305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75B4DA-93A4-46BF-AF70-E97256858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497" y="2723"/>
            <a:ext cx="3181350" cy="2067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8C83E0-2483-4FC2-B1BE-017E4BC02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497" y="2067003"/>
            <a:ext cx="3209925" cy="4807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609153-4760-424A-9E7C-A8535D2028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846" y="1"/>
            <a:ext cx="2864775" cy="2676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BE510F-5F2B-4830-BB1F-897253177E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5880" y="2676699"/>
            <a:ext cx="2841741" cy="4181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C3D890-F903-4F53-84FC-E19A7078B0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7621" y="5016"/>
            <a:ext cx="3141344" cy="3586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0EB165-703F-4657-81B1-0C8E0E5CC1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8750" y="3574473"/>
            <a:ext cx="31432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8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1B88B2-6371-4745-BC55-1CECBAC27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21" y="228600"/>
            <a:ext cx="5627238" cy="2199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E23B6D-6E1B-4407-B4F8-FD9F54466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1" y="2427923"/>
            <a:ext cx="5627238" cy="42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61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9FE685D-BD3B-4A3A-A08F-324A3C28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476584"/>
              </p:ext>
            </p:extLst>
          </p:nvPr>
        </p:nvGraphicFramePr>
        <p:xfrm>
          <a:off x="508747" y="674488"/>
          <a:ext cx="11174506" cy="5699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412">
                  <a:extLst>
                    <a:ext uri="{9D8B030D-6E8A-4147-A177-3AD203B41FA5}">
                      <a16:colId xmlns:a16="http://schemas.microsoft.com/office/drawing/2014/main" val="2970574626"/>
                    </a:ext>
                  </a:extLst>
                </a:gridCol>
                <a:gridCol w="8485094">
                  <a:extLst>
                    <a:ext uri="{9D8B030D-6E8A-4147-A177-3AD203B41FA5}">
                      <a16:colId xmlns:a16="http://schemas.microsoft.com/office/drawing/2014/main" val="2801215362"/>
                    </a:ext>
                  </a:extLst>
                </a:gridCol>
              </a:tblGrid>
              <a:tr h="525584"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Judul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Representasi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……..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Film……….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343369"/>
                  </a:ext>
                </a:extLst>
              </a:tr>
              <a:tr h="525584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Rumusan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Masalah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Bagaimana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representasi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……….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film………?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353200"/>
                  </a:ext>
                </a:extLst>
              </a:tr>
              <a:tr h="525584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Tujuan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Mendapatkan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representasi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……….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film………….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833649"/>
                  </a:ext>
                </a:extLst>
              </a:tr>
              <a:tr h="756273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Manfaat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Akademis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Melengkapi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studi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media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massa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khususnya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film dan ……….(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konsep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representasi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66792"/>
                  </a:ext>
                </a:extLst>
              </a:tr>
              <a:tr h="108039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Manfaat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Praktis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Mendapatkan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representasi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………..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dari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sebuah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film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Mendapatkan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wacana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……….yang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sedang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berkembang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saat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ini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Hasil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ini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dapat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digunakan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sebagai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bahan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masukan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untuk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……….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mengenai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563926"/>
                  </a:ext>
                </a:extLst>
              </a:tr>
              <a:tr h="108039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Teori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Konsep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Representasi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    1.1.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Representasi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film/video clip/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iklan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    1.2. 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Representasi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budaya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film/video clip/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iklan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AutoNum type="arabicPeriod" startAt="2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Semiotika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    2.1.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Semiotika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Roland Barthes/ Pierce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    2.2.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Semiotika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budaya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film/video clip/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iklan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    2.3. 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Semiotika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film/video clip/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iklan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3. 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Teori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konsep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terkait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dengan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representasi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dijadikan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fokus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566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87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9FE685D-BD3B-4A3A-A08F-324A3C28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966388"/>
              </p:ext>
            </p:extLst>
          </p:nvPr>
        </p:nvGraphicFramePr>
        <p:xfrm>
          <a:off x="508747" y="371943"/>
          <a:ext cx="11174506" cy="6114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412">
                  <a:extLst>
                    <a:ext uri="{9D8B030D-6E8A-4147-A177-3AD203B41FA5}">
                      <a16:colId xmlns:a16="http://schemas.microsoft.com/office/drawing/2014/main" val="2970574626"/>
                    </a:ext>
                  </a:extLst>
                </a:gridCol>
                <a:gridCol w="8485094">
                  <a:extLst>
                    <a:ext uri="{9D8B030D-6E8A-4147-A177-3AD203B41FA5}">
                      <a16:colId xmlns:a16="http://schemas.microsoft.com/office/drawing/2014/main" val="2801215362"/>
                    </a:ext>
                  </a:extLst>
                </a:gridCol>
              </a:tblGrid>
              <a:tr h="444834"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Pendekatan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Paradigma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konstruktivisme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kritis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pendekatan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kualitatif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343369"/>
                  </a:ext>
                </a:extLst>
              </a:tr>
              <a:tr h="444834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Metode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ini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menggunakan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metode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semiotika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yakni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metode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memfokuskan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dirinya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pada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tanda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teks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sebagai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obyek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kajiannya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serta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bagaimana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menafsirkan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memahami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kode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(decoding)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dibalik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tanda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teks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tersebut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memilih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metode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semiotika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Roland Barthes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untuk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menjawab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pertanyaan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dirumuskan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rumusan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permasalahan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area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semiotika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menggunakan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metode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Analisa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semiotika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model Roland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barthes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Upaya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ini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dilakukan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untuk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mendekode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atau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mengurai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makna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membentuk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dilekatkan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pada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obyek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gambar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visual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ada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ini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memilih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fokus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pada scene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ada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di film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hingga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mendapatkan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makna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apa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ingin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ditampilkan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melalui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film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tersebut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Semiotika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Roland Barthes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tersusun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atas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tingkatan-tingkatan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sistem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Bahasa.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Umumnya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Barthes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membuatnya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dua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tingkatan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Bahasa, Bahasa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tingkat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pertama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adalah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Bahasa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sebagai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obyek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Bahasa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tingkat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kedua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disebut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meta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Bahasa.Sistem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tanda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pertama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disebut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denotasi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sedang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sistem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tanda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kedua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disebut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konotasi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. </a:t>
                      </a:r>
                    </a:p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ini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meneliti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bagaimana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representasi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….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digambarkan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film…..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Visualisasi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……..(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konsep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representasi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)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dilihat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melalui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scene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ditampilkan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pada film…..Proses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ini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diilanjutkan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dengan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melihat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teks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terkait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dengan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teks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film, dan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teks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ada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dimasyarakat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hingga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menemukan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wacana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……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film….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353200"/>
                  </a:ext>
                </a:extLst>
              </a:tr>
              <a:tr h="44483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Unit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analisis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Unit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analisis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digunakan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film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ini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adalah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scene,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teknik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pertukaran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kamera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bunyi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dialog  ……yang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ada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film.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833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829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9FE685D-BD3B-4A3A-A08F-324A3C28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133074"/>
              </p:ext>
            </p:extLst>
          </p:nvPr>
        </p:nvGraphicFramePr>
        <p:xfrm>
          <a:off x="508747" y="320040"/>
          <a:ext cx="11174506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412">
                  <a:extLst>
                    <a:ext uri="{9D8B030D-6E8A-4147-A177-3AD203B41FA5}">
                      <a16:colId xmlns:a16="http://schemas.microsoft.com/office/drawing/2014/main" val="2970574626"/>
                    </a:ext>
                  </a:extLst>
                </a:gridCol>
                <a:gridCol w="8485094">
                  <a:extLst>
                    <a:ext uri="{9D8B030D-6E8A-4147-A177-3AD203B41FA5}">
                      <a16:colId xmlns:a16="http://schemas.microsoft.com/office/drawing/2014/main" val="2801215362"/>
                    </a:ext>
                  </a:extLst>
                </a:gridCol>
              </a:tblGrid>
              <a:tr h="444834"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Metode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Pengumpulan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Pengumpulan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data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ini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dilakukan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dengan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melalui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tahapan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Mengunduh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film ……….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Mengamati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film …….dan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mengambil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adegan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atau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gambar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visual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dari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film …….yang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dianggap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mampu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mewakili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………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Data primer yang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digunakan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ini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adalah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 scene film ……...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Untuk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mengeksplorasi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data primer,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peneliti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menganalisis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teks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terdapat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film ……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melalui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alat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analisis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semiotika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menjadi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data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bentuk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narasi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Narasi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tersebut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dipilih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untuk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mengidentifikasi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…………yang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akan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disajikan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melalui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gambaran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…….di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film…..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Data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sekunder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dieksplorasi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dari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berbagai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macam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referensi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digunakan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untuk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mengeksplorasi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dan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interpretasi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representasi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……yang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ingin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disampaikan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film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3774"/>
                  </a:ext>
                </a:extLst>
              </a:tr>
              <a:tr h="444834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Metode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Analisa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Tahapan-tahapan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analisis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data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ini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antara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lain 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Mendefinisikan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obyek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analisis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ini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, film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dipilih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…..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Mengumpulkan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teks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melakukan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capture pada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adegan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tertentu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dianggap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relevan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merepresentasikan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……..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Menjelaskan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teks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berfokus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pada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tanda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tanda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denotasi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ada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di film,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misalnya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pada setting. 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Denotasi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mengacu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pada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deskripsi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citra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teks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literal  (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denotatif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) 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atau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apa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ditunjukkan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oleh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citra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tersebut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Menafsirkan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teks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menarik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makna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dari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teks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mulai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menganalisa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lebih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mengaitkan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teks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film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dengan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teori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untuk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melengkai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hasil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temuan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agar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tidak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melenceng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dari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latar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belakang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permasalahan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Menarik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kesimpulan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berupa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representasi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………….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film 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086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126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9FE685D-BD3B-4A3A-A08F-324A3C28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120236"/>
              </p:ext>
            </p:extLst>
          </p:nvPr>
        </p:nvGraphicFramePr>
        <p:xfrm>
          <a:off x="508747" y="540018"/>
          <a:ext cx="1117450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412">
                  <a:extLst>
                    <a:ext uri="{9D8B030D-6E8A-4147-A177-3AD203B41FA5}">
                      <a16:colId xmlns:a16="http://schemas.microsoft.com/office/drawing/2014/main" val="2970574626"/>
                    </a:ext>
                  </a:extLst>
                </a:gridCol>
                <a:gridCol w="8485094">
                  <a:extLst>
                    <a:ext uri="{9D8B030D-6E8A-4147-A177-3AD203B41FA5}">
                      <a16:colId xmlns:a16="http://schemas.microsoft.com/office/drawing/2014/main" val="2801215362"/>
                    </a:ext>
                  </a:extLst>
                </a:gridCol>
              </a:tblGrid>
              <a:tr h="444834"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Metode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Pengujian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Keabsahan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data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ini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dijelaskan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melalui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aspek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: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Credibility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ini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kredibilitas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diukur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dari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intertekstualitas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Istilah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dimana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teks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dan   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ungkapanmya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dibentuk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oleh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teks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datang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sebelumnya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saling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melengkapi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dan salah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satu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bagian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dari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teks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tersebut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mengantisipasi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lainnya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Intertekstualitas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adalah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kaitan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teks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dengan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teks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yang lain.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Secara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umum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intertekstualitas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dibagi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menjadi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dua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yakni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manifest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intertectuality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, dan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interdiscusivity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. 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manifest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intertecuality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muncul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secara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eksplisit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teks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misalnya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bentuk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melalui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kutipan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Sedangkan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interdiscursivity,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teks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teks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lain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mendasari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konfigurasi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elemen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berbeda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dari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order of discourse. 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Dalam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menganalisa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film……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tidak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terlepas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dari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unsur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subyektifitas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peneliti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sendiri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dan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berdasarkan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literatur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teks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mengenai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konsep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makna-makna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tertentu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terkait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dengan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elemen-elemen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dari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 film </a:t>
                      </a:r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tersebut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82734"/>
                  </a:ext>
                </a:extLst>
              </a:tr>
              <a:tr h="444834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Keterbatasan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err="1"/>
                        <a:t>Penelitian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terbatas</a:t>
                      </a:r>
                      <a:r>
                        <a:rPr lang="en-US" dirty="0"/>
                        <a:t> pada </a:t>
                      </a:r>
                      <a:r>
                        <a:rPr lang="en-US" dirty="0" err="1"/>
                        <a:t>analisis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semiotik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semiotik</a:t>
                      </a:r>
                      <a:r>
                        <a:rPr lang="en-US" dirty="0"/>
                        <a:t> Roland Barthes/ Pierce. </a:t>
                      </a:r>
                      <a:r>
                        <a:rPr lang="en-US" dirty="0" err="1"/>
                        <a:t>Pengamatan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hanya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dilakukan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terhadap</a:t>
                      </a:r>
                      <a:r>
                        <a:rPr lang="en-US" dirty="0"/>
                        <a:t> Scene/dialog yang </a:t>
                      </a:r>
                      <a:r>
                        <a:rPr lang="en-US" dirty="0" err="1"/>
                        <a:t>ditampilkan</a:t>
                      </a:r>
                      <a:r>
                        <a:rPr lang="en-US" dirty="0"/>
                        <a:t>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err="1"/>
                        <a:t>Penelitian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menilik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konsumsi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teks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khalayak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setelah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menonton</a:t>
                      </a:r>
                      <a:r>
                        <a:rPr lang="en-US" dirty="0"/>
                        <a:t> film </a:t>
                      </a:r>
                      <a:r>
                        <a:rPr lang="en-US" dirty="0" err="1"/>
                        <a:t>ini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922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94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7132AF-3436-436C-9716-C9B1E154C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796" y="4167948"/>
            <a:ext cx="6869206" cy="1219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2C35E9-F255-4D07-B08C-5B8BC1A9C515}"/>
              </a:ext>
            </a:extLst>
          </p:cNvPr>
          <p:cNvSpPr/>
          <p:nvPr/>
        </p:nvSpPr>
        <p:spPr>
          <a:xfrm>
            <a:off x="797056" y="702840"/>
            <a:ext cx="3561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Posisi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Semiotika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7EF848-30D6-4482-B70E-8DC9E2A77256}"/>
              </a:ext>
            </a:extLst>
          </p:cNvPr>
          <p:cNvSpPr txBox="1"/>
          <p:nvPr/>
        </p:nvSpPr>
        <p:spPr>
          <a:xfrm>
            <a:off x="797056" y="1817567"/>
            <a:ext cx="10901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Pendekatan</a:t>
            </a:r>
            <a:r>
              <a:rPr lang="en-US" sz="2400" dirty="0"/>
              <a:t> </a:t>
            </a:r>
            <a:r>
              <a:rPr lang="en-US" sz="2400" dirty="0" err="1"/>
              <a:t>teoritis</a:t>
            </a:r>
            <a:r>
              <a:rPr lang="en-US" sz="2400" dirty="0"/>
              <a:t> yang </a:t>
            </a:r>
            <a:r>
              <a:rPr lang="en-US" sz="2400" dirty="0" err="1"/>
              <a:t>berorientasi</a:t>
            </a:r>
            <a:r>
              <a:rPr lang="en-US" sz="2400" dirty="0"/>
              <a:t> pada </a:t>
            </a:r>
            <a:r>
              <a:rPr lang="en-US" sz="2400" dirty="0" err="1"/>
              <a:t>kode</a:t>
            </a:r>
            <a:r>
              <a:rPr lang="en-US" sz="2400" dirty="0"/>
              <a:t> (</a:t>
            </a:r>
            <a:r>
              <a:rPr lang="en-US" sz="2400" dirty="0" err="1"/>
              <a:t>sistem</a:t>
            </a:r>
            <a:r>
              <a:rPr lang="en-US" sz="2400" dirty="0"/>
              <a:t>) dan </a:t>
            </a:r>
            <a:r>
              <a:rPr lang="en-US" sz="2400" dirty="0" err="1"/>
              <a:t>pesan</a:t>
            </a:r>
            <a:r>
              <a:rPr lang="en-US" sz="2400" dirty="0"/>
              <a:t> (</a:t>
            </a:r>
            <a:r>
              <a:rPr lang="en-US" sz="2400" dirty="0" err="1"/>
              <a:t>tanda-tanda</a:t>
            </a:r>
            <a:r>
              <a:rPr lang="en-US" sz="2400" dirty="0"/>
              <a:t> dan </a:t>
            </a:r>
            <a:r>
              <a:rPr lang="en-US" sz="2400" dirty="0" err="1"/>
              <a:t>maknanya</a:t>
            </a:r>
            <a:r>
              <a:rPr lang="en-US" sz="2400" dirty="0"/>
              <a:t>)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mengabaikan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C000"/>
                </a:solidFill>
              </a:rPr>
              <a:t>Konteks</a:t>
            </a:r>
            <a:r>
              <a:rPr lang="en-US" sz="2400" dirty="0"/>
              <a:t> dan </a:t>
            </a:r>
            <a:r>
              <a:rPr lang="en-US" sz="2400" dirty="0" err="1">
                <a:solidFill>
                  <a:srgbClr val="FFC000"/>
                </a:solidFill>
              </a:rPr>
              <a:t>pihak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pembaca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69D04-CDA7-40BA-9019-9DAD89597B53}"/>
              </a:ext>
            </a:extLst>
          </p:cNvPr>
          <p:cNvSpPr txBox="1"/>
          <p:nvPr/>
        </p:nvSpPr>
        <p:spPr>
          <a:xfrm>
            <a:off x="4141694" y="3536576"/>
            <a:ext cx="4182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Komunikasi</a:t>
            </a:r>
            <a:r>
              <a:rPr lang="en-US" sz="2000" dirty="0"/>
              <a:t> verbal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C1890C-00CA-4AC0-A6C6-74CD892A8F0E}"/>
              </a:ext>
            </a:extLst>
          </p:cNvPr>
          <p:cNvSpPr/>
          <p:nvPr/>
        </p:nvSpPr>
        <p:spPr>
          <a:xfrm>
            <a:off x="5997388" y="5112976"/>
            <a:ext cx="712694" cy="4003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178325-EEA6-4AC1-8F96-6227CAAE4D9A}"/>
              </a:ext>
            </a:extLst>
          </p:cNvPr>
          <p:cNvSpPr txBox="1"/>
          <p:nvPr/>
        </p:nvSpPr>
        <p:spPr>
          <a:xfrm>
            <a:off x="6353735" y="5618410"/>
            <a:ext cx="427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Unsur</a:t>
            </a:r>
            <a:r>
              <a:rPr lang="en-US" i="1" dirty="0">
                <a:solidFill>
                  <a:srgbClr val="FF0000"/>
                </a:solidFill>
              </a:rPr>
              <a:t> yang minimal </a:t>
            </a:r>
            <a:r>
              <a:rPr lang="en-US" i="1" dirty="0" err="1">
                <a:solidFill>
                  <a:srgbClr val="FF0000"/>
                </a:solidFill>
              </a:rPr>
              <a:t>dimengerti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kedua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pihak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7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CA6F7-61CF-4109-9CE2-18F60716E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71" y="1111622"/>
            <a:ext cx="2254063" cy="38637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28CFDE-FA49-4A4D-9B6F-041E5AAFB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178" y="1517276"/>
            <a:ext cx="2254063" cy="3823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5E061D-25EB-4D13-9E62-78E1D8D62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029" y="1111622"/>
            <a:ext cx="2254062" cy="38234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B190E-2AC5-4CCE-AB57-1FCC074087D5}"/>
              </a:ext>
            </a:extLst>
          </p:cNvPr>
          <p:cNvSpPr txBox="1"/>
          <p:nvPr/>
        </p:nvSpPr>
        <p:spPr>
          <a:xfrm>
            <a:off x="4424082" y="567189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Tokoh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Semiotika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B9B6B7-1696-42DB-87B6-DC5E6A3AF76D}"/>
              </a:ext>
            </a:extLst>
          </p:cNvPr>
          <p:cNvGrpSpPr/>
          <p:nvPr/>
        </p:nvGrpSpPr>
        <p:grpSpPr>
          <a:xfrm>
            <a:off x="8487335" y="5103720"/>
            <a:ext cx="2457450" cy="962587"/>
            <a:chOff x="8550929" y="5013508"/>
            <a:chExt cx="2457450" cy="9625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B3B1A1-AA83-404A-B69A-A20A5FCD6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64376" y="5299820"/>
              <a:ext cx="1228725" cy="6762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F7C7533-C767-4C8A-8BA9-E9F87358D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50929" y="5013508"/>
              <a:ext cx="2457450" cy="2952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C75F2B5-9B90-4E8D-9D30-95C2F1976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66207" y="5308783"/>
              <a:ext cx="1228725" cy="21795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7AFDC9F-4578-44D3-978B-25449A8D54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1250" y="5507974"/>
            <a:ext cx="1089493" cy="891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6CC142-5261-411B-A2E4-ECCF7E7739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7215" y="5182357"/>
            <a:ext cx="1980079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4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696C9E7-86FE-499C-AFEE-C807DDD1FF06}"/>
              </a:ext>
            </a:extLst>
          </p:cNvPr>
          <p:cNvGrpSpPr/>
          <p:nvPr/>
        </p:nvGrpSpPr>
        <p:grpSpPr>
          <a:xfrm>
            <a:off x="457200" y="522753"/>
            <a:ext cx="3060744" cy="1534647"/>
            <a:chOff x="457200" y="522753"/>
            <a:chExt cx="3060744" cy="153464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1D9079E-401C-410D-9FEC-EC5BF3FF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522753"/>
              <a:ext cx="1301981" cy="153464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719A4E-204C-453B-BF22-9FFFC9F03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4369" y="719415"/>
              <a:ext cx="1933575" cy="36195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24C995D-10B6-49A5-A241-C12EEF149077}"/>
              </a:ext>
            </a:extLst>
          </p:cNvPr>
          <p:cNvSpPr txBox="1"/>
          <p:nvPr/>
        </p:nvSpPr>
        <p:spPr>
          <a:xfrm>
            <a:off x="2931106" y="1335612"/>
            <a:ext cx="82120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C000"/>
                </a:solidFill>
              </a:rPr>
              <a:t>Semiologi</a:t>
            </a:r>
            <a:r>
              <a:rPr lang="en-US" dirty="0"/>
              <a:t> :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b="1" dirty="0" err="1">
                <a:solidFill>
                  <a:srgbClr val="FFC000"/>
                </a:solidFill>
              </a:rPr>
              <a:t>tanda</a:t>
            </a:r>
            <a:r>
              <a:rPr lang="en-US" dirty="0"/>
              <a:t> dan </a:t>
            </a:r>
            <a:r>
              <a:rPr lang="en-US" dirty="0" err="1"/>
              <a:t>penggunaannya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en-US" dirty="0"/>
          </a:p>
          <a:p>
            <a:r>
              <a:rPr lang="en-US" b="1" dirty="0">
                <a:solidFill>
                  <a:srgbClr val="FFC000"/>
                </a:solidFill>
              </a:rPr>
              <a:t>Kajian </a:t>
            </a:r>
            <a:r>
              <a:rPr lang="en-US" b="1" dirty="0" err="1">
                <a:solidFill>
                  <a:srgbClr val="FFC000"/>
                </a:solidFill>
              </a:rPr>
              <a:t>Struktural</a:t>
            </a:r>
            <a:endParaRPr lang="en-US" b="1" dirty="0">
              <a:solidFill>
                <a:srgbClr val="FFC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b="1" dirty="0" err="1">
                <a:solidFill>
                  <a:srgbClr val="FFC000"/>
                </a:solidFill>
              </a:rPr>
              <a:t>Tanda</a:t>
            </a:r>
            <a:r>
              <a:rPr lang="en-US" b="1" dirty="0">
                <a:solidFill>
                  <a:srgbClr val="FFC000"/>
                </a:solidFill>
              </a:rPr>
              <a:t>/ Sign</a:t>
            </a:r>
          </a:p>
          <a:p>
            <a:pPr marL="342900" indent="-342900">
              <a:buAutoNum type="arabicPeriod"/>
            </a:pP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bermakna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konkrit</a:t>
            </a:r>
            <a:r>
              <a:rPr lang="en-US" dirty="0"/>
              <a:t> dan </a:t>
            </a:r>
            <a:r>
              <a:rPr lang="en-US" dirty="0" err="1"/>
              <a:t>abstrak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(form) dan </a:t>
            </a:r>
            <a:r>
              <a:rPr lang="en-US" dirty="0" err="1"/>
              <a:t>makna</a:t>
            </a:r>
            <a:r>
              <a:rPr lang="en-US" dirty="0"/>
              <a:t> (meaning)</a:t>
            </a:r>
          </a:p>
          <a:p>
            <a:pPr marL="342900" indent="-342900">
              <a:buAutoNum type="arabicPeriod"/>
            </a:pP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imaji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(sound image) dan </a:t>
            </a:r>
            <a:r>
              <a:rPr lang="en-US" dirty="0" err="1"/>
              <a:t>konsep</a:t>
            </a:r>
            <a:r>
              <a:rPr lang="en-US" dirty="0"/>
              <a:t> (concept)</a:t>
            </a:r>
          </a:p>
          <a:p>
            <a:pPr marL="342900" indent="-342900">
              <a:buAutoNum type="arabicPeriod"/>
            </a:pPr>
            <a:r>
              <a:rPr lang="en-US" dirty="0" err="1"/>
              <a:t>Hubungan</a:t>
            </a:r>
            <a:r>
              <a:rPr lang="en-US" dirty="0"/>
              <a:t> ARBITRER </a:t>
            </a:r>
            <a:r>
              <a:rPr lang="en-US" dirty="0" err="1"/>
              <a:t>maupun</a:t>
            </a:r>
            <a:r>
              <a:rPr lang="en-US" dirty="0"/>
              <a:t> MOTIVATED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err="1"/>
              <a:t>Semiologi</a:t>
            </a:r>
            <a:r>
              <a:rPr lang="en-US" dirty="0"/>
              <a:t> Saussure </a:t>
            </a:r>
            <a:r>
              <a:rPr lang="en-US" dirty="0" err="1"/>
              <a:t>terkenal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b="1" dirty="0">
                <a:solidFill>
                  <a:srgbClr val="FFC000"/>
                </a:solidFill>
              </a:rPr>
              <a:t>DIADIK/DIKOTOMI</a:t>
            </a:r>
            <a:r>
              <a:rPr lang="en-US" dirty="0"/>
              <a:t> </a:t>
            </a:r>
          </a:p>
          <a:p>
            <a:r>
              <a:rPr lang="en-US" i="1" dirty="0"/>
              <a:t>(</a:t>
            </a:r>
            <a:r>
              <a:rPr lang="en-US" i="1" dirty="0" err="1"/>
              <a:t>tanda</a:t>
            </a:r>
            <a:r>
              <a:rPr lang="en-US" i="1" dirty="0"/>
              <a:t> </a:t>
            </a:r>
            <a:r>
              <a:rPr lang="en-US" i="1" dirty="0" err="1"/>
              <a:t>terdiri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</a:t>
            </a:r>
            <a:r>
              <a:rPr lang="en-US" i="1" dirty="0" err="1"/>
              <a:t>dua</a:t>
            </a:r>
            <a:r>
              <a:rPr lang="en-US" i="1" dirty="0"/>
              <a:t> </a:t>
            </a:r>
            <a:r>
              <a:rPr lang="en-US" i="1" dirty="0" err="1"/>
              <a:t>unsur</a:t>
            </a:r>
            <a:r>
              <a:rPr lang="en-US" i="1" dirty="0"/>
              <a:t>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310897-3317-4050-841C-A18908B8C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44" y="5462311"/>
            <a:ext cx="1980079" cy="676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F2E31B-82CE-4788-85D0-35C932E1E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151" y="5448863"/>
            <a:ext cx="1514475" cy="676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6B54A8-8BDE-4D33-8C82-0ED5FF725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9370" y="5413003"/>
            <a:ext cx="14954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8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08A4E6-681F-4461-B411-0FA0AB0A7B03}"/>
              </a:ext>
            </a:extLst>
          </p:cNvPr>
          <p:cNvGrpSpPr/>
          <p:nvPr/>
        </p:nvGrpSpPr>
        <p:grpSpPr>
          <a:xfrm>
            <a:off x="0" y="0"/>
            <a:ext cx="3060744" cy="1534647"/>
            <a:chOff x="457200" y="522753"/>
            <a:chExt cx="3060744" cy="153464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EDEBE7B-E28A-42D7-98E9-A483B0D2C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522753"/>
              <a:ext cx="1301981" cy="153464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D8DE0C-8B69-4083-9DAD-536BCA8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4369" y="719415"/>
              <a:ext cx="1933575" cy="36195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7AFBD8E-364B-4C35-ABB0-FCEEC9203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996" y="941854"/>
            <a:ext cx="3573193" cy="11855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7CEDC3-A532-455A-B62E-B5CCF94CB77D}"/>
              </a:ext>
            </a:extLst>
          </p:cNvPr>
          <p:cNvSpPr txBox="1"/>
          <p:nvPr/>
        </p:nvSpPr>
        <p:spPr>
          <a:xfrm>
            <a:off x="5913481" y="914058"/>
            <a:ext cx="4810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>
                <a:solidFill>
                  <a:srgbClr val="FFC000"/>
                </a:solidFill>
              </a:rPr>
              <a:t>PENANDA</a:t>
            </a:r>
            <a:r>
              <a:rPr lang="en-US" dirty="0"/>
              <a:t> dan </a:t>
            </a:r>
            <a:r>
              <a:rPr lang="en-US" b="1" dirty="0">
                <a:solidFill>
                  <a:srgbClr val="FFC000"/>
                </a:solidFill>
              </a:rPr>
              <a:t>PETANDA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dipinjamkan</a:t>
            </a:r>
            <a:endParaRPr lang="en-US" dirty="0"/>
          </a:p>
          <a:p>
            <a:r>
              <a:rPr lang="en-US" dirty="0"/>
              <a:t>PENANDA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PETANDA dan </a:t>
            </a:r>
            <a:r>
              <a:rPr lang="en-US" dirty="0" err="1"/>
              <a:t>sebaliknya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7F98A0-D752-411E-B354-98F25B5D2D2E}"/>
              </a:ext>
            </a:extLst>
          </p:cNvPr>
          <p:cNvGrpSpPr/>
          <p:nvPr/>
        </p:nvGrpSpPr>
        <p:grpSpPr>
          <a:xfrm>
            <a:off x="104004" y="2734747"/>
            <a:ext cx="12087995" cy="3460788"/>
            <a:chOff x="104004" y="2597587"/>
            <a:chExt cx="12087995" cy="34607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71E0BB-56CB-4A20-AD8F-B79371411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004" y="2597587"/>
              <a:ext cx="3373392" cy="21110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A0F5C7-4383-4ED5-B157-183E09F6D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77397" y="3908226"/>
              <a:ext cx="2762250" cy="215014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6ED06E-EC06-4C76-933E-C913A086D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39646" y="2612990"/>
              <a:ext cx="2934833" cy="213062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E62DE52-DEB9-4E8F-9967-264F96642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74480" y="3750120"/>
              <a:ext cx="3017519" cy="2146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388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BE862C-D462-4614-A07C-4C2028CECAD5}"/>
              </a:ext>
            </a:extLst>
          </p:cNvPr>
          <p:cNvSpPr/>
          <p:nvPr/>
        </p:nvSpPr>
        <p:spPr>
          <a:xfrm>
            <a:off x="647897" y="684014"/>
            <a:ext cx="6894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LATIHAN :</a:t>
            </a:r>
          </a:p>
          <a:p>
            <a:r>
              <a:rPr lang="en-US" b="1" dirty="0" err="1"/>
              <a:t>Jelaskan</a:t>
            </a:r>
            <a:r>
              <a:rPr lang="en-US" b="1" dirty="0"/>
              <a:t> </a:t>
            </a:r>
            <a:r>
              <a:rPr lang="en-US" b="1" dirty="0" err="1"/>
              <a:t>penanda</a:t>
            </a:r>
            <a:r>
              <a:rPr lang="en-US" b="1" dirty="0"/>
              <a:t>, </a:t>
            </a:r>
            <a:r>
              <a:rPr lang="en-US" b="1" dirty="0" err="1"/>
              <a:t>petanda</a:t>
            </a:r>
            <a:r>
              <a:rPr lang="en-US" b="1" dirty="0"/>
              <a:t> dan </a:t>
            </a:r>
            <a:r>
              <a:rPr lang="en-US" b="1" dirty="0" err="1"/>
              <a:t>tanda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gambar</a:t>
            </a:r>
            <a:r>
              <a:rPr lang="en-US" b="1" dirty="0"/>
              <a:t> </a:t>
            </a:r>
            <a:r>
              <a:rPr lang="en-US" b="1" dirty="0" err="1"/>
              <a:t>dibawah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9048B-EEFE-4504-95F9-98AB923C7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927" y="2400300"/>
            <a:ext cx="1952625" cy="2057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2C72D3-508F-484D-8DE9-667C206F4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450" y="2400300"/>
            <a:ext cx="1990725" cy="2057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0A9A12-DDC7-4FA3-8A0F-2E3E521AC68E}"/>
              </a:ext>
            </a:extLst>
          </p:cNvPr>
          <p:cNvSpPr/>
          <p:nvPr/>
        </p:nvSpPr>
        <p:spPr>
          <a:xfrm>
            <a:off x="2678187" y="2543294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B47D3D-B503-4B58-899F-DEC07ABC76B2}"/>
              </a:ext>
            </a:extLst>
          </p:cNvPr>
          <p:cNvSpPr/>
          <p:nvPr/>
        </p:nvSpPr>
        <p:spPr>
          <a:xfrm>
            <a:off x="6427227" y="2400300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5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51EAF-0DF5-4967-B89D-04CFB6058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1" y="413777"/>
            <a:ext cx="1228164" cy="1475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CA106D-45BE-4B68-AFA2-B5764A253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849" y="1400219"/>
            <a:ext cx="1981200" cy="30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C2B205-B1FB-41AE-8E95-59589E8D40D6}"/>
              </a:ext>
            </a:extLst>
          </p:cNvPr>
          <p:cNvSpPr txBox="1"/>
          <p:nvPr/>
        </p:nvSpPr>
        <p:spPr>
          <a:xfrm>
            <a:off x="1130115" y="735598"/>
            <a:ext cx="6791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C000"/>
                </a:solidFill>
              </a:rPr>
              <a:t>Semiotik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dirty="0"/>
              <a:t>: </a:t>
            </a:r>
          </a:p>
          <a:p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memadukan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representamen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lain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obyek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C000"/>
                </a:solidFill>
              </a:rPr>
              <a:t>Kajian </a:t>
            </a:r>
            <a:r>
              <a:rPr lang="en-US" b="1" dirty="0" err="1">
                <a:solidFill>
                  <a:srgbClr val="FFC000"/>
                </a:solidFill>
              </a:rPr>
              <a:t>Pragmatis</a:t>
            </a:r>
            <a:endParaRPr lang="en-US" b="1" dirty="0">
              <a:solidFill>
                <a:srgbClr val="FFC000"/>
              </a:solidFill>
            </a:endParaRPr>
          </a:p>
          <a:p>
            <a:endParaRPr lang="en-US" dirty="0"/>
          </a:p>
          <a:p>
            <a:r>
              <a:rPr lang="en-US" dirty="0" err="1"/>
              <a:t>Semiotika</a:t>
            </a:r>
            <a:r>
              <a:rPr lang="en-US" dirty="0"/>
              <a:t> Pierce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TRIADIK/ TRIKOTOMI</a:t>
            </a:r>
          </a:p>
          <a:p>
            <a:r>
              <a:rPr lang="en-US" i="1" dirty="0"/>
              <a:t>(</a:t>
            </a:r>
            <a:r>
              <a:rPr lang="en-US" i="1" dirty="0" err="1"/>
              <a:t>tanda</a:t>
            </a:r>
            <a:r>
              <a:rPr lang="en-US" i="1" dirty="0"/>
              <a:t> </a:t>
            </a:r>
            <a:r>
              <a:rPr lang="en-US" i="1" dirty="0" err="1"/>
              <a:t>terdiri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</a:t>
            </a:r>
            <a:r>
              <a:rPr lang="en-US" i="1" dirty="0" err="1"/>
              <a:t>tiga</a:t>
            </a:r>
            <a:r>
              <a:rPr lang="en-US" i="1" dirty="0"/>
              <a:t> </a:t>
            </a:r>
            <a:r>
              <a:rPr lang="en-US" i="1" dirty="0" err="1"/>
              <a:t>unsur</a:t>
            </a:r>
            <a:r>
              <a:rPr lang="en-US" i="1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B0F87A-B898-45B3-8C58-C75CA7A93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691" y="3429000"/>
            <a:ext cx="3091365" cy="19202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BB96E9-1E5F-454A-9C48-8646F398EEAF}"/>
              </a:ext>
            </a:extLst>
          </p:cNvPr>
          <p:cNvSpPr txBox="1"/>
          <p:nvPr/>
        </p:nvSpPr>
        <p:spPr>
          <a:xfrm>
            <a:off x="5053239" y="3814079"/>
            <a:ext cx="54688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(</a:t>
            </a:r>
            <a:r>
              <a:rPr lang="en-US" i="1" dirty="0">
                <a:solidFill>
                  <a:srgbClr val="FFC000"/>
                </a:solidFill>
              </a:rPr>
              <a:t>representamen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lain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/</a:t>
            </a:r>
            <a:r>
              <a:rPr lang="en-US" dirty="0" err="1"/>
              <a:t>kapasitas</a:t>
            </a:r>
            <a:r>
              <a:rPr lang="en-US" dirty="0"/>
              <a:t>. </a:t>
            </a:r>
            <a:r>
              <a:rPr lang="en-US" dirty="0" err="1"/>
              <a:t>Sesuatu</a:t>
            </a:r>
            <a:r>
              <a:rPr lang="en-US" dirty="0"/>
              <a:t> yang lain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C000"/>
                </a:solidFill>
              </a:rPr>
              <a:t>interpretan</a:t>
            </a:r>
            <a:r>
              <a:rPr lang="en-US" b="1" i="1" dirty="0">
                <a:solidFill>
                  <a:srgbClr val="FFC000"/>
                </a:solidFill>
              </a:rPr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yang </a:t>
            </a:r>
            <a:r>
              <a:rPr lang="en-US" dirty="0" err="1"/>
              <a:t>pertama</a:t>
            </a:r>
            <a:r>
              <a:rPr lang="en-US" dirty="0"/>
              <a:t> – dan pada </a:t>
            </a:r>
            <a:r>
              <a:rPr lang="en-US" dirty="0" err="1"/>
              <a:t>gilirannya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pada </a:t>
            </a:r>
            <a:r>
              <a:rPr lang="en-US" b="1" i="1" dirty="0" err="1">
                <a:solidFill>
                  <a:srgbClr val="FFC000"/>
                </a:solidFill>
              </a:rPr>
              <a:t>obyek</a:t>
            </a:r>
            <a:r>
              <a:rPr lang="en-US" dirty="0"/>
              <a:t>. </a:t>
            </a:r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(representamen)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relasi</a:t>
            </a:r>
            <a:r>
              <a:rPr lang="en-US" dirty="0"/>
              <a:t> </a:t>
            </a:r>
            <a:r>
              <a:rPr lang="en-US" dirty="0" err="1"/>
              <a:t>triadik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interpretan</a:t>
            </a:r>
            <a:r>
              <a:rPr lang="en-US" dirty="0"/>
              <a:t> dan </a:t>
            </a:r>
            <a:r>
              <a:rPr lang="en-US" dirty="0" err="1"/>
              <a:t>obyeknya</a:t>
            </a:r>
            <a:r>
              <a:rPr lang="en-US" dirty="0"/>
              <a:t>. Proses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dirty="0" err="1">
                <a:solidFill>
                  <a:srgbClr val="FFC000"/>
                </a:solidFill>
              </a:rPr>
              <a:t>signifikansi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5534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5BEE96-0CEB-4182-95BA-F65E51527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836" y="0"/>
            <a:ext cx="1228164" cy="14759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5F6261-760F-4399-A5E6-8B49767BD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236" y="1046896"/>
            <a:ext cx="1981200" cy="30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7AA67A-1CD7-47ED-9361-29065465C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60" y="313078"/>
            <a:ext cx="4328160" cy="168573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8417759-538D-4A0B-995D-C70D2BA1BB4E}"/>
              </a:ext>
            </a:extLst>
          </p:cNvPr>
          <p:cNvGrpSpPr/>
          <p:nvPr/>
        </p:nvGrpSpPr>
        <p:grpSpPr>
          <a:xfrm>
            <a:off x="1217295" y="2313146"/>
            <a:ext cx="1144906" cy="1846659"/>
            <a:chOff x="501015" y="3090386"/>
            <a:chExt cx="1144906" cy="19678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64D52FC-20F9-482F-9E51-CBFB8524E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016" y="4059078"/>
              <a:ext cx="1144905" cy="9991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F9178FF-F780-4C73-94CC-303B6590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015" y="3090386"/>
              <a:ext cx="1144906" cy="99917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528032C-D2C8-4F7D-9300-D1EFC77EAABF}"/>
              </a:ext>
            </a:extLst>
          </p:cNvPr>
          <p:cNvSpPr txBox="1"/>
          <p:nvPr/>
        </p:nvSpPr>
        <p:spPr>
          <a:xfrm>
            <a:off x="374723" y="4418170"/>
            <a:ext cx="319143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IKON</a:t>
            </a:r>
            <a:r>
              <a:rPr lang="en-US" dirty="0"/>
              <a:t> : </a:t>
            </a:r>
          </a:p>
          <a:p>
            <a:r>
              <a:rPr lang="en-US" sz="1600" i="1" dirty="0" err="1"/>
              <a:t>tanda</a:t>
            </a:r>
            <a:r>
              <a:rPr lang="en-US" sz="1600" i="1" dirty="0"/>
              <a:t> yang </a:t>
            </a:r>
            <a:r>
              <a:rPr lang="en-US" sz="1600" i="1" dirty="0" err="1"/>
              <a:t>mengandung</a:t>
            </a:r>
            <a:r>
              <a:rPr lang="en-US" sz="1600" i="1" dirty="0"/>
              <a:t> </a:t>
            </a:r>
            <a:r>
              <a:rPr lang="en-US" sz="1600" b="1" i="1" dirty="0" err="1">
                <a:solidFill>
                  <a:srgbClr val="FFC000"/>
                </a:solidFill>
              </a:rPr>
              <a:t>kemiripan</a:t>
            </a:r>
            <a:r>
              <a:rPr lang="en-US" sz="1600" i="1" dirty="0"/>
              <a:t> </a:t>
            </a:r>
            <a:r>
              <a:rPr lang="en-US" sz="1600" i="1" dirty="0" err="1"/>
              <a:t>rupa</a:t>
            </a:r>
            <a:r>
              <a:rPr lang="en-US" sz="1600" i="1" dirty="0"/>
              <a:t> </a:t>
            </a:r>
            <a:r>
              <a:rPr lang="en-US" sz="1600" i="1" dirty="0" err="1"/>
              <a:t>dengan</a:t>
            </a:r>
            <a:r>
              <a:rPr lang="en-US" sz="1600" i="1" dirty="0"/>
              <a:t> </a:t>
            </a:r>
            <a:r>
              <a:rPr lang="en-US" sz="1600" i="1" dirty="0" err="1"/>
              <a:t>acuannya</a:t>
            </a:r>
            <a:r>
              <a:rPr lang="en-US" sz="1600" i="1" dirty="0"/>
              <a:t> (reference).</a:t>
            </a:r>
          </a:p>
          <a:p>
            <a:r>
              <a:rPr lang="en-US" sz="1600" i="1" dirty="0" err="1"/>
              <a:t>Didalam</a:t>
            </a:r>
            <a:r>
              <a:rPr lang="en-US" sz="1600" i="1" dirty="0"/>
              <a:t> ikon, </a:t>
            </a:r>
            <a:r>
              <a:rPr lang="en-US" sz="1600" i="1" dirty="0" err="1"/>
              <a:t>hubungan</a:t>
            </a:r>
            <a:r>
              <a:rPr lang="en-US" sz="1600" i="1" dirty="0"/>
              <a:t> </a:t>
            </a:r>
            <a:r>
              <a:rPr lang="en-US" sz="1600" i="1" dirty="0" err="1"/>
              <a:t>antara</a:t>
            </a:r>
            <a:r>
              <a:rPr lang="en-US" sz="1600" i="1" dirty="0"/>
              <a:t> representamen dan </a:t>
            </a:r>
            <a:r>
              <a:rPr lang="en-US" sz="1600" i="1" dirty="0" err="1"/>
              <a:t>obyeknya</a:t>
            </a:r>
            <a:r>
              <a:rPr lang="en-US" sz="1600" i="1" dirty="0"/>
              <a:t> </a:t>
            </a:r>
            <a:r>
              <a:rPr lang="en-US" sz="1600" i="1" dirty="0" err="1"/>
              <a:t>terwujud</a:t>
            </a:r>
            <a:r>
              <a:rPr lang="en-US" sz="1600" i="1" dirty="0"/>
              <a:t> </a:t>
            </a:r>
            <a:r>
              <a:rPr lang="en-US" sz="1600" i="1" dirty="0" err="1"/>
              <a:t>dalam</a:t>
            </a:r>
            <a:r>
              <a:rPr lang="en-US" sz="1600" i="1" dirty="0"/>
              <a:t>  </a:t>
            </a:r>
            <a:r>
              <a:rPr lang="en-US" sz="1600" i="1" dirty="0" err="1"/>
              <a:t>beberapa</a:t>
            </a:r>
            <a:r>
              <a:rPr lang="en-US" sz="1600" i="1" dirty="0"/>
              <a:t> </a:t>
            </a:r>
            <a:r>
              <a:rPr lang="en-US" sz="1600" i="1" dirty="0" err="1"/>
              <a:t>kualitas</a:t>
            </a:r>
            <a:endParaRPr lang="en-US" sz="1600" i="1" dirty="0"/>
          </a:p>
          <a:p>
            <a:r>
              <a:rPr lang="en-US" sz="1600" i="1" dirty="0" err="1"/>
              <a:t>Cth</a:t>
            </a:r>
            <a:r>
              <a:rPr lang="en-US" sz="1600" i="1" dirty="0"/>
              <a:t> : peta, </a:t>
            </a:r>
            <a:r>
              <a:rPr lang="en-US" sz="1600" i="1" dirty="0" err="1"/>
              <a:t>lukisan</a:t>
            </a:r>
            <a:r>
              <a:rPr lang="en-US" sz="1600" i="1" dirty="0"/>
              <a:t>, kata </a:t>
            </a:r>
            <a:r>
              <a:rPr lang="en-US" sz="1600" i="1" dirty="0" err="1"/>
              <a:t>kukuruyuk</a:t>
            </a:r>
            <a:r>
              <a:rPr lang="en-US" sz="1600" i="1" dirty="0"/>
              <a:t>, dubbing, gesture, sound effect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D3B96B-593F-45E2-B04E-98E182863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961" y="328318"/>
            <a:ext cx="2203525" cy="168573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E595215-95E7-4ABA-AC93-E8AC30EF7B82}"/>
              </a:ext>
            </a:extLst>
          </p:cNvPr>
          <p:cNvGrpSpPr/>
          <p:nvPr/>
        </p:nvGrpSpPr>
        <p:grpSpPr>
          <a:xfrm>
            <a:off x="5042534" y="2347344"/>
            <a:ext cx="1144906" cy="1797221"/>
            <a:chOff x="4951094" y="2540807"/>
            <a:chExt cx="1144906" cy="179722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F36AD1F-2F21-4CBC-AEC6-AEBAC2E25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51094" y="2540807"/>
              <a:ext cx="1144906" cy="90902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E2F599-3952-4586-89E8-FC8E0789D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51094" y="3429000"/>
              <a:ext cx="1144906" cy="909028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D2628ED-C853-471F-BC62-96C3BFD9EA39}"/>
              </a:ext>
            </a:extLst>
          </p:cNvPr>
          <p:cNvSpPr txBox="1"/>
          <p:nvPr/>
        </p:nvSpPr>
        <p:spPr>
          <a:xfrm>
            <a:off x="4134521" y="4281010"/>
            <a:ext cx="411031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INDEKS</a:t>
            </a:r>
            <a:r>
              <a:rPr lang="en-US" dirty="0"/>
              <a:t> : </a:t>
            </a:r>
          </a:p>
          <a:p>
            <a:r>
              <a:rPr lang="en-US" sz="1500" i="1" dirty="0" err="1"/>
              <a:t>tanda</a:t>
            </a:r>
            <a:r>
              <a:rPr lang="en-US" sz="1500" i="1" dirty="0"/>
              <a:t> yang </a:t>
            </a:r>
            <a:r>
              <a:rPr lang="en-US" sz="1500" i="1" dirty="0" err="1"/>
              <a:t>mempunyai</a:t>
            </a:r>
            <a:r>
              <a:rPr lang="en-US" sz="1500" i="1" dirty="0"/>
              <a:t> </a:t>
            </a:r>
            <a:r>
              <a:rPr lang="en-US" sz="1500" i="1" dirty="0" err="1"/>
              <a:t>keterkaitan</a:t>
            </a:r>
            <a:r>
              <a:rPr lang="en-US" sz="1500" i="1" dirty="0"/>
              <a:t> </a:t>
            </a:r>
            <a:r>
              <a:rPr lang="en-US" sz="1500" i="1" dirty="0">
                <a:solidFill>
                  <a:srgbClr val="FFC000"/>
                </a:solidFill>
              </a:rPr>
              <a:t> </a:t>
            </a:r>
            <a:r>
              <a:rPr lang="en-US" sz="1500" i="1" dirty="0" err="1">
                <a:solidFill>
                  <a:srgbClr val="FFC000"/>
                </a:solidFill>
              </a:rPr>
              <a:t>peristiwa</a:t>
            </a:r>
            <a:r>
              <a:rPr lang="en-US" sz="1500" i="1" dirty="0"/>
              <a:t> dan </a:t>
            </a:r>
            <a:r>
              <a:rPr lang="en-US" sz="1500" i="1" dirty="0" err="1">
                <a:solidFill>
                  <a:srgbClr val="FFC000"/>
                </a:solidFill>
              </a:rPr>
              <a:t>eksistensial</a:t>
            </a:r>
            <a:r>
              <a:rPr lang="en-US" sz="1500" i="1" dirty="0"/>
              <a:t> (</a:t>
            </a:r>
            <a:r>
              <a:rPr lang="en-US" sz="1500" i="1" dirty="0" err="1"/>
              <a:t>bukti</a:t>
            </a:r>
            <a:r>
              <a:rPr lang="en-US" sz="1500" i="1" dirty="0"/>
              <a:t> </a:t>
            </a:r>
            <a:r>
              <a:rPr lang="en-US" sz="1500" i="1" dirty="0" err="1"/>
              <a:t>kehadiran</a:t>
            </a:r>
            <a:r>
              <a:rPr lang="en-US" sz="1500" i="1" dirty="0"/>
              <a:t> </a:t>
            </a:r>
            <a:r>
              <a:rPr lang="en-US" sz="1500" i="1" dirty="0" err="1"/>
              <a:t>diantara</a:t>
            </a:r>
            <a:r>
              <a:rPr lang="en-US" sz="1500" i="1" dirty="0"/>
              <a:t> representamen dan </a:t>
            </a:r>
            <a:r>
              <a:rPr lang="en-US" sz="1500" i="1" dirty="0" err="1"/>
              <a:t>obyeknya</a:t>
            </a:r>
            <a:r>
              <a:rPr lang="en-US" sz="1500" i="1" dirty="0"/>
              <a:t> </a:t>
            </a:r>
            <a:r>
              <a:rPr lang="en-US" sz="1500" i="1" dirty="0">
                <a:solidFill>
                  <a:srgbClr val="FFC000"/>
                </a:solidFill>
              </a:rPr>
              <a:t>SEBAB AKIBAT</a:t>
            </a:r>
          </a:p>
          <a:p>
            <a:r>
              <a:rPr lang="en-US" sz="1500" i="1" dirty="0" err="1"/>
              <a:t>Didalam</a:t>
            </a:r>
            <a:r>
              <a:rPr lang="en-US" sz="1500" i="1" dirty="0"/>
              <a:t> </a:t>
            </a:r>
            <a:r>
              <a:rPr lang="en-US" sz="1500" i="1" dirty="0" err="1"/>
              <a:t>Indeks</a:t>
            </a:r>
            <a:r>
              <a:rPr lang="en-US" sz="1500" i="1" dirty="0"/>
              <a:t>, </a:t>
            </a:r>
            <a:r>
              <a:rPr lang="en-US" sz="1500" i="1" dirty="0" err="1"/>
              <a:t>hubungan</a:t>
            </a:r>
            <a:r>
              <a:rPr lang="en-US" sz="1500" i="1" dirty="0"/>
              <a:t> </a:t>
            </a:r>
            <a:r>
              <a:rPr lang="en-US" sz="1500" i="1" dirty="0" err="1"/>
              <a:t>tanda</a:t>
            </a:r>
            <a:r>
              <a:rPr lang="en-US" sz="1500" i="1" dirty="0"/>
              <a:t> dan </a:t>
            </a:r>
            <a:r>
              <a:rPr lang="en-US" sz="1500" i="1" dirty="0" err="1"/>
              <a:t>obyeknya</a:t>
            </a:r>
            <a:r>
              <a:rPr lang="en-US" sz="1500" i="1" dirty="0"/>
              <a:t> </a:t>
            </a:r>
            <a:r>
              <a:rPr lang="en-US" sz="1500" i="1" dirty="0" err="1"/>
              <a:t>bersifat</a:t>
            </a:r>
            <a:r>
              <a:rPr lang="en-US" sz="1500" i="1" dirty="0"/>
              <a:t> </a:t>
            </a:r>
            <a:r>
              <a:rPr lang="en-US" sz="1500" i="1" dirty="0" err="1"/>
              <a:t>konkrit</a:t>
            </a:r>
            <a:r>
              <a:rPr lang="en-US" sz="1500" i="1" dirty="0"/>
              <a:t>, </a:t>
            </a:r>
            <a:r>
              <a:rPr lang="en-US" sz="1500" i="1" dirty="0" err="1"/>
              <a:t>biasanya</a:t>
            </a:r>
            <a:r>
              <a:rPr lang="en-US" sz="1500" i="1" dirty="0"/>
              <a:t> </a:t>
            </a:r>
            <a:r>
              <a:rPr lang="en-US" sz="1500" i="1" dirty="0" err="1"/>
              <a:t>bersifat</a:t>
            </a:r>
            <a:r>
              <a:rPr lang="en-US" sz="1500" i="1" dirty="0"/>
              <a:t> </a:t>
            </a:r>
            <a:r>
              <a:rPr lang="en-US" sz="1500" i="1" dirty="0" err="1"/>
              <a:t>sebab</a:t>
            </a:r>
            <a:r>
              <a:rPr lang="en-US" sz="1500" i="1" dirty="0"/>
              <a:t> </a:t>
            </a:r>
            <a:r>
              <a:rPr lang="en-US" sz="1500" i="1" dirty="0" err="1"/>
              <a:t>akibat</a:t>
            </a:r>
            <a:endParaRPr lang="en-US" sz="1500" i="1" dirty="0"/>
          </a:p>
          <a:p>
            <a:r>
              <a:rPr lang="en-US" sz="1500" i="1" dirty="0" err="1"/>
              <a:t>Cth</a:t>
            </a:r>
            <a:r>
              <a:rPr lang="en-US" sz="1500" i="1" dirty="0"/>
              <a:t> : </a:t>
            </a:r>
            <a:r>
              <a:rPr lang="en-US" sz="1500" i="1" dirty="0" err="1"/>
              <a:t>jejak</a:t>
            </a:r>
            <a:r>
              <a:rPr lang="en-US" sz="1500" i="1" dirty="0"/>
              <a:t> </a:t>
            </a:r>
            <a:r>
              <a:rPr lang="en-US" sz="1500" i="1" dirty="0" err="1"/>
              <a:t>tapak</a:t>
            </a:r>
            <a:r>
              <a:rPr lang="en-US" sz="1500" i="1" dirty="0"/>
              <a:t> kaki </a:t>
            </a:r>
            <a:r>
              <a:rPr lang="en-US" sz="1500" i="1" dirty="0" err="1"/>
              <a:t>merupakan</a:t>
            </a:r>
            <a:r>
              <a:rPr lang="en-US" sz="1500" i="1" dirty="0"/>
              <a:t> </a:t>
            </a:r>
            <a:r>
              <a:rPr lang="en-US" sz="1500" i="1" dirty="0" err="1"/>
              <a:t>indeks</a:t>
            </a:r>
            <a:r>
              <a:rPr lang="en-US" sz="1500" i="1" dirty="0"/>
              <a:t> </a:t>
            </a:r>
            <a:r>
              <a:rPr lang="en-US" sz="1500" i="1" dirty="0" err="1"/>
              <a:t>dari</a:t>
            </a:r>
            <a:r>
              <a:rPr lang="en-US" sz="1500" i="1" dirty="0"/>
              <a:t> </a:t>
            </a:r>
            <a:r>
              <a:rPr lang="en-US" sz="1500" i="1" dirty="0" err="1"/>
              <a:t>seseorang</a:t>
            </a:r>
            <a:r>
              <a:rPr lang="en-US" sz="1500" i="1" dirty="0"/>
              <a:t> yang </a:t>
            </a:r>
            <a:r>
              <a:rPr lang="en-US" sz="1500" i="1" dirty="0" err="1"/>
              <a:t>lewat</a:t>
            </a:r>
            <a:r>
              <a:rPr lang="en-US" sz="1500" i="1" dirty="0"/>
              <a:t> </a:t>
            </a:r>
            <a:r>
              <a:rPr lang="en-US" sz="1500" i="1" dirty="0" err="1"/>
              <a:t>disana</a:t>
            </a:r>
            <a:endParaRPr lang="en-US" sz="1500" i="1" dirty="0"/>
          </a:p>
          <a:p>
            <a:r>
              <a:rPr lang="en-US" sz="1500" i="1" dirty="0" err="1"/>
              <a:t>Ketukan</a:t>
            </a:r>
            <a:r>
              <a:rPr lang="en-US" sz="1500" i="1" dirty="0"/>
              <a:t> </a:t>
            </a:r>
            <a:r>
              <a:rPr lang="en-US" sz="1500" i="1" dirty="0" err="1"/>
              <a:t>pintu</a:t>
            </a:r>
            <a:r>
              <a:rPr lang="en-US" sz="1500" i="1" dirty="0"/>
              <a:t> </a:t>
            </a:r>
            <a:r>
              <a:rPr lang="en-US" sz="1500" i="1" dirty="0" err="1"/>
              <a:t>merupakan</a:t>
            </a:r>
            <a:r>
              <a:rPr lang="en-US" sz="1500" i="1" dirty="0"/>
              <a:t> </a:t>
            </a:r>
            <a:r>
              <a:rPr lang="en-US" sz="1500" i="1" dirty="0" err="1"/>
              <a:t>indeks</a:t>
            </a:r>
            <a:r>
              <a:rPr lang="en-US" sz="1500" i="1" dirty="0"/>
              <a:t> </a:t>
            </a:r>
            <a:r>
              <a:rPr lang="en-US" sz="1500" i="1" dirty="0" err="1"/>
              <a:t>dari</a:t>
            </a:r>
            <a:r>
              <a:rPr lang="en-US" sz="1500" i="1" dirty="0"/>
              <a:t> </a:t>
            </a:r>
            <a:r>
              <a:rPr lang="en-US" sz="1500" i="1" dirty="0" err="1"/>
              <a:t>kedatangan</a:t>
            </a:r>
            <a:r>
              <a:rPr lang="en-US" sz="1500" i="1" dirty="0"/>
              <a:t> </a:t>
            </a:r>
            <a:r>
              <a:rPr lang="en-US" sz="1500" i="1" dirty="0" err="1"/>
              <a:t>tamu</a:t>
            </a:r>
            <a:r>
              <a:rPr lang="en-US" sz="1500" i="1" dirty="0"/>
              <a:t> 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959F5C-DE52-48F9-A737-373600ACC866}"/>
              </a:ext>
            </a:extLst>
          </p:cNvPr>
          <p:cNvGrpSpPr/>
          <p:nvPr/>
        </p:nvGrpSpPr>
        <p:grpSpPr>
          <a:xfrm>
            <a:off x="9270291" y="2341749"/>
            <a:ext cx="1144905" cy="1774213"/>
            <a:chOff x="8828331" y="2341749"/>
            <a:chExt cx="1144905" cy="177421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691D86E-22B1-449C-B18C-613C6DF8A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28331" y="3222174"/>
              <a:ext cx="1144905" cy="89378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7EDCDAA-CA07-4D7C-854F-C67A7BD0A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28331" y="2341749"/>
              <a:ext cx="1144905" cy="909028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D3C1896-7736-4B46-B5C7-84EACC2E723D}"/>
              </a:ext>
            </a:extLst>
          </p:cNvPr>
          <p:cNvSpPr txBox="1"/>
          <p:nvPr/>
        </p:nvSpPr>
        <p:spPr>
          <a:xfrm>
            <a:off x="8386481" y="4309425"/>
            <a:ext cx="31914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SIMBOL</a:t>
            </a:r>
            <a:r>
              <a:rPr lang="en-US" dirty="0"/>
              <a:t> : </a:t>
            </a:r>
          </a:p>
          <a:p>
            <a:r>
              <a:rPr lang="en-US" sz="1600" i="1" dirty="0" err="1"/>
              <a:t>tanda</a:t>
            </a:r>
            <a:r>
              <a:rPr lang="en-US" sz="1600" i="1" dirty="0"/>
              <a:t> yang </a:t>
            </a:r>
            <a:r>
              <a:rPr lang="en-US" sz="1600" i="1" dirty="0" err="1"/>
              <a:t>bersifat</a:t>
            </a:r>
            <a:r>
              <a:rPr lang="en-US" sz="1600" i="1" dirty="0"/>
              <a:t> </a:t>
            </a:r>
            <a:r>
              <a:rPr lang="en-US" sz="1600" i="1" dirty="0" err="1">
                <a:solidFill>
                  <a:srgbClr val="FFC000"/>
                </a:solidFill>
              </a:rPr>
              <a:t>Konvensional</a:t>
            </a:r>
            <a:r>
              <a:rPr lang="en-US" sz="1600" i="1" dirty="0"/>
              <a:t> (</a:t>
            </a:r>
            <a:r>
              <a:rPr lang="en-US" sz="1600" i="1" dirty="0" err="1"/>
              <a:t>kesepakatan</a:t>
            </a:r>
            <a:r>
              <a:rPr lang="en-US" sz="1600" i="1" dirty="0"/>
              <a:t> </a:t>
            </a:r>
            <a:r>
              <a:rPr lang="en-US" sz="1600" i="1" dirty="0" err="1"/>
              <a:t>sosial</a:t>
            </a:r>
            <a:r>
              <a:rPr lang="en-US" sz="1600" i="1" dirty="0"/>
              <a:t>). </a:t>
            </a:r>
            <a:r>
              <a:rPr lang="en-US" sz="1600" i="1" dirty="0" err="1"/>
              <a:t>Tanda</a:t>
            </a:r>
            <a:r>
              <a:rPr lang="en-US" sz="1600" i="1" dirty="0"/>
              <a:t> </a:t>
            </a:r>
            <a:r>
              <a:rPr lang="en-US" sz="1600" i="1" dirty="0" err="1"/>
              <a:t>tanda</a:t>
            </a:r>
            <a:r>
              <a:rPr lang="en-US" sz="1600" i="1" dirty="0"/>
              <a:t> </a:t>
            </a:r>
            <a:r>
              <a:rPr lang="en-US" sz="1600" i="1" dirty="0" err="1"/>
              <a:t>biasanya</a:t>
            </a:r>
            <a:r>
              <a:rPr lang="en-US" sz="1600" i="1" dirty="0"/>
              <a:t> </a:t>
            </a:r>
            <a:r>
              <a:rPr lang="en-US" sz="1600" i="1" dirty="0" err="1"/>
              <a:t>adalah</a:t>
            </a:r>
            <a:r>
              <a:rPr lang="en-US" sz="1600" i="1" dirty="0"/>
              <a:t> symbol </a:t>
            </a:r>
            <a:r>
              <a:rPr lang="en-US" sz="1600" i="1" dirty="0" err="1"/>
              <a:t>simbol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15871250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1465</TotalTime>
  <Words>1867</Words>
  <Application>Microsoft Office PowerPoint</Application>
  <PresentationFormat>Widescreen</PresentationFormat>
  <Paragraphs>175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Courier New</vt:lpstr>
      <vt:lpstr>Gill Sans MT</vt:lpstr>
      <vt:lpstr>Parcel</vt:lpstr>
      <vt:lpstr>ANALISIS SEMIOTIKA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APLIKASI SEMIOTIK  DALAM PENELITIAN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FRAMING</dc:title>
  <dc:creator>sonny bangun</dc:creator>
  <cp:lastModifiedBy>sonny bangun</cp:lastModifiedBy>
  <cp:revision>114</cp:revision>
  <dcterms:created xsi:type="dcterms:W3CDTF">2019-09-21T23:41:16Z</dcterms:created>
  <dcterms:modified xsi:type="dcterms:W3CDTF">2019-09-23T04:24:05Z</dcterms:modified>
</cp:coreProperties>
</file>