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B91DC-F586-4F11-BC23-953BCDDED7DC}" type="doc">
      <dgm:prSet loTypeId="urn:microsoft.com/office/officeart/2008/layout/PictureStrip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7948F7-0BB7-4BDE-8BD2-4625119E992A}">
      <dgm:prSet phldrT="[Text]"/>
      <dgm:spPr>
        <a:solidFill>
          <a:srgbClr val="FFC000">
            <a:alpha val="40000"/>
          </a:srgbClr>
        </a:solidFill>
      </dgm:spPr>
      <dgm:t>
        <a:bodyPr/>
        <a:lstStyle/>
        <a:p>
          <a:r>
            <a:rPr lang="en-US" b="1" dirty="0" err="1">
              <a:latin typeface="Gabriola" pitchFamily="82" charset="0"/>
            </a:rPr>
            <a:t>Gambaran</a:t>
          </a:r>
          <a:r>
            <a:rPr lang="en-US" b="1" dirty="0">
              <a:latin typeface="Gabriola" pitchFamily="82" charset="0"/>
            </a:rPr>
            <a:t> </a:t>
          </a:r>
          <a:r>
            <a:rPr lang="en-US" b="1" dirty="0" err="1">
              <a:latin typeface="Gabriola" pitchFamily="82" charset="0"/>
            </a:rPr>
            <a:t>Umum</a:t>
          </a:r>
          <a:r>
            <a:rPr lang="en-US" b="1" dirty="0">
              <a:latin typeface="Gabriola" pitchFamily="82" charset="0"/>
            </a:rPr>
            <a:t> </a:t>
          </a:r>
          <a:r>
            <a:rPr lang="en-US" b="1" dirty="0" err="1">
              <a:latin typeface="Gabriola" pitchFamily="82" charset="0"/>
            </a:rPr>
            <a:t>Objek</a:t>
          </a:r>
          <a:r>
            <a:rPr lang="en-US" b="1" dirty="0">
              <a:latin typeface="Gabriola" pitchFamily="82" charset="0"/>
            </a:rPr>
            <a:t>/</a:t>
          </a:r>
          <a:r>
            <a:rPr lang="en-US" b="1" dirty="0" err="1">
              <a:latin typeface="Gabriola" pitchFamily="82" charset="0"/>
            </a:rPr>
            <a:t>Subjek</a:t>
          </a:r>
          <a:r>
            <a:rPr lang="en-US" b="1" dirty="0">
              <a:latin typeface="Gabriola" pitchFamily="82" charset="0"/>
            </a:rPr>
            <a:t> </a:t>
          </a:r>
          <a:r>
            <a:rPr lang="en-US" b="1" dirty="0" err="1">
              <a:latin typeface="Gabriola" pitchFamily="82" charset="0"/>
            </a:rPr>
            <a:t>Penelitian</a:t>
          </a:r>
          <a:endParaRPr lang="en-US" b="1" dirty="0">
            <a:latin typeface="Gabriola" pitchFamily="82" charset="0"/>
          </a:endParaRPr>
        </a:p>
      </dgm:t>
    </dgm:pt>
    <dgm:pt modelId="{1310B526-8B72-4E40-B3D8-666D5560D055}" type="parTrans" cxnId="{B19CB39C-D1D5-4518-82DE-5BD3FA2BD2EC}">
      <dgm:prSet/>
      <dgm:spPr/>
      <dgm:t>
        <a:bodyPr/>
        <a:lstStyle/>
        <a:p>
          <a:endParaRPr lang="en-US" b="1">
            <a:solidFill>
              <a:schemeClr val="tx1"/>
            </a:solidFill>
            <a:latin typeface="Gabriola" pitchFamily="82" charset="0"/>
          </a:endParaRPr>
        </a:p>
      </dgm:t>
    </dgm:pt>
    <dgm:pt modelId="{4689E494-96AE-4D1B-8278-C7D463DD9593}" type="sibTrans" cxnId="{B19CB39C-D1D5-4518-82DE-5BD3FA2BD2EC}">
      <dgm:prSet/>
      <dgm:spPr/>
      <dgm:t>
        <a:bodyPr/>
        <a:lstStyle/>
        <a:p>
          <a:endParaRPr lang="en-US" b="1">
            <a:solidFill>
              <a:schemeClr val="tx1"/>
            </a:solidFill>
            <a:latin typeface="Gabriola" pitchFamily="82" charset="0"/>
          </a:endParaRPr>
        </a:p>
      </dgm:t>
    </dgm:pt>
    <dgm:pt modelId="{406DF667-56E4-4876-80D3-F94924D72389}">
      <dgm:prSet phldrT="[Text]"/>
      <dgm:spPr>
        <a:solidFill>
          <a:srgbClr val="00B0F0">
            <a:alpha val="40000"/>
          </a:srgbClr>
        </a:solidFill>
      </dgm:spPr>
      <dgm:t>
        <a:bodyPr/>
        <a:lstStyle/>
        <a:p>
          <a:r>
            <a:rPr lang="en-US" b="1" dirty="0">
              <a:latin typeface="Gabriola" pitchFamily="82" charset="0"/>
            </a:rPr>
            <a:t>Hasil dan </a:t>
          </a:r>
          <a:r>
            <a:rPr lang="en-US" b="1" dirty="0" err="1">
              <a:latin typeface="Gabriola" pitchFamily="82" charset="0"/>
            </a:rPr>
            <a:t>analisis</a:t>
          </a:r>
          <a:r>
            <a:rPr lang="en-US" b="1" dirty="0">
              <a:latin typeface="Gabriola" pitchFamily="82" charset="0"/>
            </a:rPr>
            <a:t> </a:t>
          </a:r>
          <a:r>
            <a:rPr lang="en-US" b="1" dirty="0" err="1">
              <a:latin typeface="Gabriola" pitchFamily="82" charset="0"/>
            </a:rPr>
            <a:t>penelitian</a:t>
          </a:r>
          <a:r>
            <a:rPr lang="en-US" b="1" dirty="0">
              <a:latin typeface="Gabriola" pitchFamily="82" charset="0"/>
            </a:rPr>
            <a:t> </a:t>
          </a:r>
        </a:p>
      </dgm:t>
    </dgm:pt>
    <dgm:pt modelId="{F2E4B5A4-CED8-42BA-8BDE-35BA662A8D68}" type="parTrans" cxnId="{4FE01695-32E8-4C6F-A069-5B868D526EB3}">
      <dgm:prSet/>
      <dgm:spPr/>
      <dgm:t>
        <a:bodyPr/>
        <a:lstStyle/>
        <a:p>
          <a:endParaRPr lang="en-US" b="1">
            <a:solidFill>
              <a:schemeClr val="tx1"/>
            </a:solidFill>
            <a:latin typeface="Gabriola" pitchFamily="82" charset="0"/>
          </a:endParaRPr>
        </a:p>
      </dgm:t>
    </dgm:pt>
    <dgm:pt modelId="{6E33D93E-342F-461B-A331-E0C97C52A53E}" type="sibTrans" cxnId="{4FE01695-32E8-4C6F-A069-5B868D526EB3}">
      <dgm:prSet/>
      <dgm:spPr/>
      <dgm:t>
        <a:bodyPr/>
        <a:lstStyle/>
        <a:p>
          <a:endParaRPr lang="en-US" b="1">
            <a:solidFill>
              <a:schemeClr val="tx1"/>
            </a:solidFill>
            <a:latin typeface="Gabriola" pitchFamily="82" charset="0"/>
          </a:endParaRPr>
        </a:p>
      </dgm:t>
    </dgm:pt>
    <dgm:pt modelId="{F4A218C3-EDC0-47DB-B417-1DB4A853237B}" type="pres">
      <dgm:prSet presAssocID="{8EBB91DC-F586-4F11-BC23-953BCDDED7DC}" presName="Name0" presStyleCnt="0">
        <dgm:presLayoutVars>
          <dgm:dir/>
          <dgm:resizeHandles val="exact"/>
        </dgm:presLayoutVars>
      </dgm:prSet>
      <dgm:spPr/>
    </dgm:pt>
    <dgm:pt modelId="{D3ECB944-7024-4C2B-8A37-97CD92C92B2A}" type="pres">
      <dgm:prSet presAssocID="{877948F7-0BB7-4BDE-8BD2-4625119E992A}" presName="composite" presStyleCnt="0"/>
      <dgm:spPr/>
    </dgm:pt>
    <dgm:pt modelId="{F8A9B058-8730-46EF-A506-11DDB073401D}" type="pres">
      <dgm:prSet presAssocID="{877948F7-0BB7-4BDE-8BD2-4625119E992A}" presName="rect1" presStyleLbl="trAlignAcc1" presStyleIdx="0" presStyleCnt="2">
        <dgm:presLayoutVars>
          <dgm:bulletEnabled val="1"/>
        </dgm:presLayoutVars>
      </dgm:prSet>
      <dgm:spPr/>
    </dgm:pt>
    <dgm:pt modelId="{0FD4CA83-63E3-49CE-965C-07FBB732F084}" type="pres">
      <dgm:prSet presAssocID="{877948F7-0BB7-4BDE-8BD2-4625119E992A}" presName="rect2" presStyleLbl="fgImgPlace1" presStyleIdx="0" presStyleCnt="2"/>
      <dgm:spPr/>
    </dgm:pt>
    <dgm:pt modelId="{F59A0EC8-A832-4A37-B0EA-F5CDD30A770C}" type="pres">
      <dgm:prSet presAssocID="{4689E494-96AE-4D1B-8278-C7D463DD9593}" presName="sibTrans" presStyleCnt="0"/>
      <dgm:spPr/>
    </dgm:pt>
    <dgm:pt modelId="{67D250B5-352D-40D2-B2FD-96D67FCCA997}" type="pres">
      <dgm:prSet presAssocID="{406DF667-56E4-4876-80D3-F94924D72389}" presName="composite" presStyleCnt="0"/>
      <dgm:spPr/>
    </dgm:pt>
    <dgm:pt modelId="{21B4C6E9-F787-409C-8AD7-A6938FE0CB15}" type="pres">
      <dgm:prSet presAssocID="{406DF667-56E4-4876-80D3-F94924D72389}" presName="rect1" presStyleLbl="trAlignAcc1" presStyleIdx="1" presStyleCnt="2">
        <dgm:presLayoutVars>
          <dgm:bulletEnabled val="1"/>
        </dgm:presLayoutVars>
      </dgm:prSet>
      <dgm:spPr/>
    </dgm:pt>
    <dgm:pt modelId="{9BA1EC9A-3B13-4D29-9E5C-57E523E7C8F7}" type="pres">
      <dgm:prSet presAssocID="{406DF667-56E4-4876-80D3-F94924D72389}" presName="rect2" presStyleLbl="fgImgPlace1" presStyleIdx="1" presStyleCnt="2"/>
      <dgm:spPr/>
    </dgm:pt>
  </dgm:ptLst>
  <dgm:cxnLst>
    <dgm:cxn modelId="{72307773-EDEE-40E9-8C48-B96005E9299B}" type="presOf" srcId="{8EBB91DC-F586-4F11-BC23-953BCDDED7DC}" destId="{F4A218C3-EDC0-47DB-B417-1DB4A853237B}" srcOrd="0" destOrd="0" presId="urn:microsoft.com/office/officeart/2008/layout/PictureStrips"/>
    <dgm:cxn modelId="{4FE01695-32E8-4C6F-A069-5B868D526EB3}" srcId="{8EBB91DC-F586-4F11-BC23-953BCDDED7DC}" destId="{406DF667-56E4-4876-80D3-F94924D72389}" srcOrd="1" destOrd="0" parTransId="{F2E4B5A4-CED8-42BA-8BDE-35BA662A8D68}" sibTransId="{6E33D93E-342F-461B-A331-E0C97C52A53E}"/>
    <dgm:cxn modelId="{B19CB39C-D1D5-4518-82DE-5BD3FA2BD2EC}" srcId="{8EBB91DC-F586-4F11-BC23-953BCDDED7DC}" destId="{877948F7-0BB7-4BDE-8BD2-4625119E992A}" srcOrd="0" destOrd="0" parTransId="{1310B526-8B72-4E40-B3D8-666D5560D055}" sibTransId="{4689E494-96AE-4D1B-8278-C7D463DD9593}"/>
    <dgm:cxn modelId="{BF416DEC-993E-4517-B627-3AF228C12D3C}" type="presOf" srcId="{877948F7-0BB7-4BDE-8BD2-4625119E992A}" destId="{F8A9B058-8730-46EF-A506-11DDB073401D}" srcOrd="0" destOrd="0" presId="urn:microsoft.com/office/officeart/2008/layout/PictureStrips"/>
    <dgm:cxn modelId="{10DB5CFC-1EEE-4329-A418-D96A2752730D}" type="presOf" srcId="{406DF667-56E4-4876-80D3-F94924D72389}" destId="{21B4C6E9-F787-409C-8AD7-A6938FE0CB15}" srcOrd="0" destOrd="0" presId="urn:microsoft.com/office/officeart/2008/layout/PictureStrips"/>
    <dgm:cxn modelId="{98AF5090-4763-49AE-9C07-A1DEB6F9C20F}" type="presParOf" srcId="{F4A218C3-EDC0-47DB-B417-1DB4A853237B}" destId="{D3ECB944-7024-4C2B-8A37-97CD92C92B2A}" srcOrd="0" destOrd="0" presId="urn:microsoft.com/office/officeart/2008/layout/PictureStrips"/>
    <dgm:cxn modelId="{C18D9F14-BC92-476D-98C5-93FEBCE6C2F4}" type="presParOf" srcId="{D3ECB944-7024-4C2B-8A37-97CD92C92B2A}" destId="{F8A9B058-8730-46EF-A506-11DDB073401D}" srcOrd="0" destOrd="0" presId="urn:microsoft.com/office/officeart/2008/layout/PictureStrips"/>
    <dgm:cxn modelId="{EE44F050-CAF9-46F5-AC70-0FC819B2F649}" type="presParOf" srcId="{D3ECB944-7024-4C2B-8A37-97CD92C92B2A}" destId="{0FD4CA83-63E3-49CE-965C-07FBB732F084}" srcOrd="1" destOrd="0" presId="urn:microsoft.com/office/officeart/2008/layout/PictureStrips"/>
    <dgm:cxn modelId="{96B57293-31F9-4A20-8485-BE6D0D0E163A}" type="presParOf" srcId="{F4A218C3-EDC0-47DB-B417-1DB4A853237B}" destId="{F59A0EC8-A832-4A37-B0EA-F5CDD30A770C}" srcOrd="1" destOrd="0" presId="urn:microsoft.com/office/officeart/2008/layout/PictureStrips"/>
    <dgm:cxn modelId="{135CCEE9-92DB-453C-9D19-146956BFE67B}" type="presParOf" srcId="{F4A218C3-EDC0-47DB-B417-1DB4A853237B}" destId="{67D250B5-352D-40D2-B2FD-96D67FCCA997}" srcOrd="2" destOrd="0" presId="urn:microsoft.com/office/officeart/2008/layout/PictureStrips"/>
    <dgm:cxn modelId="{319A54C5-9FFD-4555-B2F4-FB38DA12347A}" type="presParOf" srcId="{67D250B5-352D-40D2-B2FD-96D67FCCA997}" destId="{21B4C6E9-F787-409C-8AD7-A6938FE0CB15}" srcOrd="0" destOrd="0" presId="urn:microsoft.com/office/officeart/2008/layout/PictureStrips"/>
    <dgm:cxn modelId="{B2EB7A1B-2A4B-4C71-AC58-3F51A982C24C}" type="presParOf" srcId="{67D250B5-352D-40D2-B2FD-96D67FCCA997}" destId="{9BA1EC9A-3B13-4D29-9E5C-57E523E7C8F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9B058-8730-46EF-A506-11DDB073401D}">
      <dsp:nvSpPr>
        <dsp:cNvPr id="0" name=""/>
        <dsp:cNvSpPr/>
      </dsp:nvSpPr>
      <dsp:spPr>
        <a:xfrm>
          <a:off x="317497" y="353776"/>
          <a:ext cx="5380385" cy="1681370"/>
        </a:xfrm>
        <a:prstGeom prst="rect">
          <a:avLst/>
        </a:prstGeom>
        <a:solidFill>
          <a:srgbClr val="FFC000">
            <a:alpha val="40000"/>
          </a:srgb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8848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latin typeface="Gabriola" pitchFamily="82" charset="0"/>
            </a:rPr>
            <a:t>Gambaran</a:t>
          </a:r>
          <a:r>
            <a:rPr lang="en-US" sz="3600" b="1" kern="1200" dirty="0">
              <a:latin typeface="Gabriola" pitchFamily="82" charset="0"/>
            </a:rPr>
            <a:t> </a:t>
          </a:r>
          <a:r>
            <a:rPr lang="en-US" sz="3600" b="1" kern="1200" dirty="0" err="1">
              <a:latin typeface="Gabriola" pitchFamily="82" charset="0"/>
            </a:rPr>
            <a:t>Umum</a:t>
          </a:r>
          <a:r>
            <a:rPr lang="en-US" sz="3600" b="1" kern="1200" dirty="0">
              <a:latin typeface="Gabriola" pitchFamily="82" charset="0"/>
            </a:rPr>
            <a:t> </a:t>
          </a:r>
          <a:r>
            <a:rPr lang="en-US" sz="3600" b="1" kern="1200" dirty="0" err="1">
              <a:latin typeface="Gabriola" pitchFamily="82" charset="0"/>
            </a:rPr>
            <a:t>Objek</a:t>
          </a:r>
          <a:r>
            <a:rPr lang="en-US" sz="3600" b="1" kern="1200" dirty="0">
              <a:latin typeface="Gabriola" pitchFamily="82" charset="0"/>
            </a:rPr>
            <a:t>/</a:t>
          </a:r>
          <a:r>
            <a:rPr lang="en-US" sz="3600" b="1" kern="1200" dirty="0" err="1">
              <a:latin typeface="Gabriola" pitchFamily="82" charset="0"/>
            </a:rPr>
            <a:t>Subjek</a:t>
          </a:r>
          <a:r>
            <a:rPr lang="en-US" sz="3600" b="1" kern="1200" dirty="0">
              <a:latin typeface="Gabriola" pitchFamily="82" charset="0"/>
            </a:rPr>
            <a:t> </a:t>
          </a:r>
          <a:r>
            <a:rPr lang="en-US" sz="3600" b="1" kern="1200" dirty="0" err="1">
              <a:latin typeface="Gabriola" pitchFamily="82" charset="0"/>
            </a:rPr>
            <a:t>Penelitian</a:t>
          </a:r>
          <a:endParaRPr lang="en-US" sz="3600" b="1" kern="1200" dirty="0">
            <a:latin typeface="Gabriola" pitchFamily="82" charset="0"/>
          </a:endParaRPr>
        </a:p>
      </dsp:txBody>
      <dsp:txXfrm>
        <a:off x="317497" y="353776"/>
        <a:ext cx="5380385" cy="1681370"/>
      </dsp:txXfrm>
    </dsp:sp>
    <dsp:sp modelId="{0FD4CA83-63E3-49CE-965C-07FBB732F084}">
      <dsp:nvSpPr>
        <dsp:cNvPr id="0" name=""/>
        <dsp:cNvSpPr/>
      </dsp:nvSpPr>
      <dsp:spPr>
        <a:xfrm>
          <a:off x="93315" y="110911"/>
          <a:ext cx="1176959" cy="1765439"/>
        </a:xfrm>
        <a:prstGeom prst="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4C6E9-F787-409C-8AD7-A6938FE0CB15}">
      <dsp:nvSpPr>
        <dsp:cNvPr id="0" name=""/>
        <dsp:cNvSpPr/>
      </dsp:nvSpPr>
      <dsp:spPr>
        <a:xfrm>
          <a:off x="317497" y="2470434"/>
          <a:ext cx="5380385" cy="1681370"/>
        </a:xfrm>
        <a:prstGeom prst="rect">
          <a:avLst/>
        </a:prstGeom>
        <a:solidFill>
          <a:srgbClr val="00B0F0">
            <a:alpha val="40000"/>
          </a:srgb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8848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Gabriola" pitchFamily="82" charset="0"/>
            </a:rPr>
            <a:t>Hasil dan </a:t>
          </a:r>
          <a:r>
            <a:rPr lang="en-US" sz="3600" b="1" kern="1200" dirty="0" err="1">
              <a:latin typeface="Gabriola" pitchFamily="82" charset="0"/>
            </a:rPr>
            <a:t>analisis</a:t>
          </a:r>
          <a:r>
            <a:rPr lang="en-US" sz="3600" b="1" kern="1200" dirty="0">
              <a:latin typeface="Gabriola" pitchFamily="82" charset="0"/>
            </a:rPr>
            <a:t> </a:t>
          </a:r>
          <a:r>
            <a:rPr lang="en-US" sz="3600" b="1" kern="1200" dirty="0" err="1">
              <a:latin typeface="Gabriola" pitchFamily="82" charset="0"/>
            </a:rPr>
            <a:t>penelitian</a:t>
          </a:r>
          <a:r>
            <a:rPr lang="en-US" sz="3600" b="1" kern="1200" dirty="0">
              <a:latin typeface="Gabriola" pitchFamily="82" charset="0"/>
            </a:rPr>
            <a:t> </a:t>
          </a:r>
        </a:p>
      </dsp:txBody>
      <dsp:txXfrm>
        <a:off x="317497" y="2470434"/>
        <a:ext cx="5380385" cy="1681370"/>
      </dsp:txXfrm>
    </dsp:sp>
    <dsp:sp modelId="{9BA1EC9A-3B13-4D29-9E5C-57E523E7C8F7}">
      <dsp:nvSpPr>
        <dsp:cNvPr id="0" name=""/>
        <dsp:cNvSpPr/>
      </dsp:nvSpPr>
      <dsp:spPr>
        <a:xfrm>
          <a:off x="93315" y="2227570"/>
          <a:ext cx="1176959" cy="1765439"/>
        </a:xfrm>
        <a:prstGeom prst="rect">
          <a:avLst/>
        </a:prstGeom>
        <a:solidFill>
          <a:schemeClr val="accent5">
            <a:tint val="50000"/>
            <a:hueOff val="-21335953"/>
            <a:satOff val="4839"/>
            <a:lumOff val="-25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B2F8-554F-42D4-A1A1-FD409E30F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Bab iv </a:t>
            </a:r>
            <a:br>
              <a:rPr lang="en-US" sz="6600" dirty="0"/>
            </a:br>
            <a:r>
              <a:rPr lang="en-US" sz="6600" dirty="0" err="1"/>
              <a:t>hasil</a:t>
            </a:r>
            <a:r>
              <a:rPr lang="en-US" sz="6600" dirty="0"/>
              <a:t> dan </a:t>
            </a:r>
            <a:r>
              <a:rPr lang="en-US" sz="6600" dirty="0" err="1"/>
              <a:t>analisis</a:t>
            </a:r>
            <a:r>
              <a:rPr lang="en-US" sz="6600" dirty="0"/>
              <a:t> </a:t>
            </a:r>
            <a:r>
              <a:rPr lang="en-US" sz="6600" dirty="0" err="1"/>
              <a:t>penelitian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1939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data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F7EF1F-2BC0-4DE4-837F-84D36C8977F4}"/>
              </a:ext>
            </a:extLst>
          </p:cNvPr>
          <p:cNvGrpSpPr/>
          <p:nvPr/>
        </p:nvGrpSpPr>
        <p:grpSpPr>
          <a:xfrm>
            <a:off x="3468657" y="2130368"/>
            <a:ext cx="4096512" cy="825103"/>
            <a:chOff x="2304288" y="1187648"/>
            <a:chExt cx="4096512" cy="825103"/>
          </a:xfrm>
        </p:grpSpPr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84A3CB59-213D-47A3-8971-9881AA8E98B8}"/>
                </a:ext>
              </a:extLst>
            </p:cNvPr>
            <p:cNvSpPr/>
            <p:nvPr/>
          </p:nvSpPr>
          <p:spPr>
            <a:xfrm rot="5400000">
              <a:off x="3939992" y="-448056"/>
              <a:ext cx="825103" cy="4096512"/>
            </a:xfrm>
            <a:prstGeom prst="round2SameRect">
              <a:avLst/>
            </a:prstGeom>
          </p:spPr>
          <p:style>
            <a:lnRef idx="1">
              <a:schemeClr val="accent5">
                <a:tint val="40000"/>
                <a:alpha val="90000"/>
                <a:hueOff val="3417546"/>
                <a:satOff val="-10763"/>
                <a:lumOff val="-2768"/>
                <a:alphaOff val="0"/>
              </a:schemeClr>
            </a:lnRef>
            <a:fillRef idx="1">
              <a:schemeClr val="accent5">
                <a:tint val="40000"/>
                <a:alpha val="90000"/>
                <a:hueOff val="3417546"/>
                <a:satOff val="-10763"/>
                <a:lumOff val="-2768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3417546"/>
                <a:satOff val="-10763"/>
                <a:lumOff val="-276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angle: Top Corners Rounded 4">
              <a:extLst>
                <a:ext uri="{FF2B5EF4-FFF2-40B4-BE49-F238E27FC236}">
                  <a16:creationId xmlns:a16="http://schemas.microsoft.com/office/drawing/2014/main" id="{1A8EC9E7-D3EA-4DC8-B60A-6B7A6BF112FA}"/>
                </a:ext>
              </a:extLst>
            </p:cNvPr>
            <p:cNvSpPr txBox="1"/>
            <p:nvPr/>
          </p:nvSpPr>
          <p:spPr>
            <a:xfrm>
              <a:off x="2304288" y="1227926"/>
              <a:ext cx="4056234" cy="7445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Penggabungan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informasi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 yang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bentuk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 data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bagan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tabel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grafik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dan</a:t>
              </a:r>
              <a:r>
                <a:rPr lang="en-US" sz="2000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Goudy Old Style" pitchFamily="18" charset="0"/>
                </a:rPr>
                <a:t>matriks</a:t>
              </a:r>
              <a:endParaRPr lang="en-US" sz="2000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541A395-AA9E-49DE-96B3-EDE84B7D3EF4}"/>
              </a:ext>
            </a:extLst>
          </p:cNvPr>
          <p:cNvGrpSpPr/>
          <p:nvPr/>
        </p:nvGrpSpPr>
        <p:grpSpPr>
          <a:xfrm>
            <a:off x="1160929" y="1992428"/>
            <a:ext cx="2304288" cy="1031378"/>
            <a:chOff x="0" y="1084510"/>
            <a:chExt cx="2304288" cy="1031378"/>
          </a:xfrm>
          <a:scene3d>
            <a:camera prst="orthographicFront"/>
            <a:lightRig rig="flat" dir="t"/>
          </a:scene3d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0C35697-00C0-44F1-B54D-7680A7D063DD}"/>
                </a:ext>
              </a:extLst>
            </p:cNvPr>
            <p:cNvSpPr/>
            <p:nvPr/>
          </p:nvSpPr>
          <p:spPr>
            <a:xfrm>
              <a:off x="0" y="1084510"/>
              <a:ext cx="2304288" cy="103137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3359558"/>
                <a:satOff val="945"/>
                <a:lumOff val="-13530"/>
                <a:alphaOff val="0"/>
              </a:schemeClr>
            </a:fillRef>
            <a:effectRef idx="1">
              <a:schemeClr val="accent5">
                <a:hueOff val="3359558"/>
                <a:satOff val="945"/>
                <a:lumOff val="-1353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6737C7DE-C1AA-49E0-BBE4-C27FDEF4C78B}"/>
                </a:ext>
              </a:extLst>
            </p:cNvPr>
            <p:cNvSpPr txBox="1"/>
            <p:nvPr/>
          </p:nvSpPr>
          <p:spPr>
            <a:xfrm>
              <a:off x="63857" y="1110389"/>
              <a:ext cx="2203592" cy="93068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Bagan</a:t>
              </a:r>
              <a:r>
                <a:rPr lang="en-US" sz="2400" b="1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sz="24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Grafik</a:t>
              </a:r>
              <a:r>
                <a:rPr lang="en-US" sz="2400" b="1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sz="24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Matriks</a:t>
              </a:r>
              <a:r>
                <a:rPr lang="en-US" sz="2400" b="1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sz="24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Tabel</a:t>
              </a:r>
              <a:endParaRPr lang="en-US" sz="2400" b="1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9F0B7ED-2D32-432E-ABE6-AF4825546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50" y="3168587"/>
            <a:ext cx="6803898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3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data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3C3308-35D1-4AA7-A036-907CF26FDF2B}"/>
              </a:ext>
            </a:extLst>
          </p:cNvPr>
          <p:cNvGrpSpPr/>
          <p:nvPr/>
        </p:nvGrpSpPr>
        <p:grpSpPr>
          <a:xfrm>
            <a:off x="3626582" y="2115592"/>
            <a:ext cx="4096512" cy="825103"/>
            <a:chOff x="2304288" y="2270595"/>
            <a:chExt cx="4096512" cy="825103"/>
          </a:xfrm>
        </p:grpSpPr>
        <p:sp>
          <p:nvSpPr>
            <p:cNvPr id="14" name="Rectangle: Top Corners Rounded 13">
              <a:extLst>
                <a:ext uri="{FF2B5EF4-FFF2-40B4-BE49-F238E27FC236}">
                  <a16:creationId xmlns:a16="http://schemas.microsoft.com/office/drawing/2014/main" id="{9A18AE0C-B1F2-4064-A9EB-F5D495B8BA09}"/>
                </a:ext>
              </a:extLst>
            </p:cNvPr>
            <p:cNvSpPr/>
            <p:nvPr/>
          </p:nvSpPr>
          <p:spPr>
            <a:xfrm rot="5400000">
              <a:off x="3939992" y="634891"/>
              <a:ext cx="825103" cy="4096512"/>
            </a:xfrm>
            <a:prstGeom prst="round2SameRect">
              <a:avLst/>
            </a:prstGeom>
          </p:spPr>
          <p:style>
            <a:lnRef idx="1">
              <a:schemeClr val="accent5">
                <a:tint val="40000"/>
                <a:alpha val="90000"/>
                <a:hueOff val="6835093"/>
                <a:satOff val="-21527"/>
                <a:lumOff val="-5536"/>
                <a:alphaOff val="0"/>
              </a:schemeClr>
            </a:lnRef>
            <a:fillRef idx="1">
              <a:schemeClr val="accent5">
                <a:tint val="40000"/>
                <a:alpha val="90000"/>
                <a:hueOff val="6835093"/>
                <a:satOff val="-21527"/>
                <a:lumOff val="-5536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6835093"/>
                <a:satOff val="-21527"/>
                <a:lumOff val="-553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: Top Corners Rounded 4">
              <a:extLst>
                <a:ext uri="{FF2B5EF4-FFF2-40B4-BE49-F238E27FC236}">
                  <a16:creationId xmlns:a16="http://schemas.microsoft.com/office/drawing/2014/main" id="{961985BC-8B0F-4FB4-8C0A-8E043B1905B5}"/>
                </a:ext>
              </a:extLst>
            </p:cNvPr>
            <p:cNvSpPr txBox="1"/>
            <p:nvPr/>
          </p:nvSpPr>
          <p:spPr>
            <a:xfrm>
              <a:off x="2304288" y="2310873"/>
              <a:ext cx="4056234" cy="7445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Bentuk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visual yang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memuat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informasi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dan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makna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tertentu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yang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mendukung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data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penelitian</a:t>
              </a:r>
              <a:endParaRPr lang="en-US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32A750C-E515-4BCC-8811-BB919A4E608F}"/>
              </a:ext>
            </a:extLst>
          </p:cNvPr>
          <p:cNvGrpSpPr/>
          <p:nvPr/>
        </p:nvGrpSpPr>
        <p:grpSpPr>
          <a:xfrm>
            <a:off x="1322294" y="2012455"/>
            <a:ext cx="2304288" cy="1031378"/>
            <a:chOff x="0" y="2167458"/>
            <a:chExt cx="2304288" cy="1031378"/>
          </a:xfrm>
          <a:scene3d>
            <a:camera prst="orthographicFront"/>
            <a:lightRig rig="flat" dir="t"/>
          </a:scene3d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F389A6D-5A42-4983-86C0-FDF72F1D380D}"/>
                </a:ext>
              </a:extLst>
            </p:cNvPr>
            <p:cNvSpPr/>
            <p:nvPr/>
          </p:nvSpPr>
          <p:spPr>
            <a:xfrm>
              <a:off x="0" y="2167458"/>
              <a:ext cx="2304288" cy="103137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6719117"/>
                <a:satOff val="1889"/>
                <a:lumOff val="-27060"/>
                <a:alphaOff val="0"/>
              </a:schemeClr>
            </a:fillRef>
            <a:effectRef idx="1">
              <a:schemeClr val="accent5">
                <a:hueOff val="6719117"/>
                <a:satOff val="1889"/>
                <a:lumOff val="-2706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9A3526D2-76CE-439F-BBA7-CEB7AFFC2D51}"/>
                </a:ext>
              </a:extLst>
            </p:cNvPr>
            <p:cNvSpPr txBox="1"/>
            <p:nvPr/>
          </p:nvSpPr>
          <p:spPr>
            <a:xfrm>
              <a:off x="50348" y="2217806"/>
              <a:ext cx="2203592" cy="93068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Gambar</a:t>
              </a:r>
              <a:endParaRPr lang="en-US" sz="3200" b="1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B61BBD4-B6DA-4304-98DE-91A6FBCCA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43833"/>
            <a:ext cx="3933825" cy="3625909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A3A473CE-288F-4B8D-946D-662DDEBDA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98" t="22556" r="12786" b="8752"/>
          <a:stretch/>
        </p:blipFill>
        <p:spPr bwMode="auto">
          <a:xfrm>
            <a:off x="2474437" y="3078896"/>
            <a:ext cx="3254009" cy="362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646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B2F8-554F-42D4-A1A1-FD409E30F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/>
              <a:t>Analisis</a:t>
            </a:r>
            <a:r>
              <a:rPr lang="en-US" sz="6600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250890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HAL-HAL PENTING DALAM ANALISA DATA KUALITATIF</a:t>
            </a:r>
            <a:endParaRPr lang="en-US" sz="40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8C5FFB1-DB45-49CA-B919-59090E3495A3}"/>
              </a:ext>
            </a:extLst>
          </p:cNvPr>
          <p:cNvGrpSpPr/>
          <p:nvPr/>
        </p:nvGrpSpPr>
        <p:grpSpPr>
          <a:xfrm>
            <a:off x="2292724" y="2357928"/>
            <a:ext cx="2309812" cy="1385887"/>
            <a:chOff x="0" y="124221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81A2BC6-B6DA-47E2-BA54-9BD512B4505D}"/>
                </a:ext>
              </a:extLst>
            </p:cNvPr>
            <p:cNvSpPr/>
            <p:nvPr/>
          </p:nvSpPr>
          <p:spPr>
            <a:xfrm>
              <a:off x="0" y="124221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3D261F8-C300-4118-A84D-839D1E2A6638}"/>
                </a:ext>
              </a:extLst>
            </p:cNvPr>
            <p:cNvSpPr txBox="1"/>
            <p:nvPr/>
          </p:nvSpPr>
          <p:spPr>
            <a:xfrm>
              <a:off x="0" y="124221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Mempresentasikan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secara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kronologis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peristiwa</a:t>
              </a:r>
              <a:r>
                <a:rPr lang="en-US" sz="1400" kern="1200" dirty="0">
                  <a:solidFill>
                    <a:schemeClr val="tx1"/>
                  </a:solidFill>
                </a:rPr>
                <a:t> yang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diamati</a:t>
              </a:r>
              <a:r>
                <a:rPr lang="en-US" sz="1400" kern="1200" dirty="0">
                  <a:solidFill>
                    <a:schemeClr val="tx1"/>
                  </a:solidFill>
                </a:rPr>
                <a:t>,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mulai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dari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awal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hingga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akhir</a:t>
              </a:r>
              <a:endParaRPr lang="en-US" sz="1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12487B-B674-4BD1-BBE5-237F6BD70704}"/>
              </a:ext>
            </a:extLst>
          </p:cNvPr>
          <p:cNvGrpSpPr/>
          <p:nvPr/>
        </p:nvGrpSpPr>
        <p:grpSpPr>
          <a:xfrm>
            <a:off x="4833517" y="2357928"/>
            <a:ext cx="2309812" cy="1385887"/>
            <a:chOff x="2540793" y="124221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FE1153C-4329-4294-92FD-F0445C5A1188}"/>
                </a:ext>
              </a:extLst>
            </p:cNvPr>
            <p:cNvSpPr/>
            <p:nvPr/>
          </p:nvSpPr>
          <p:spPr>
            <a:xfrm>
              <a:off x="2540793" y="124221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F737BA5-CCF8-48D5-ABA0-67AC959841D5}"/>
                </a:ext>
              </a:extLst>
            </p:cNvPr>
            <p:cNvSpPr txBox="1"/>
            <p:nvPr/>
          </p:nvSpPr>
          <p:spPr>
            <a:xfrm>
              <a:off x="2540793" y="124221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Mempresentasikan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peristiwa-peristiwa</a:t>
              </a:r>
              <a:r>
                <a:rPr lang="en-US" sz="1400" b="1" kern="1200" dirty="0">
                  <a:solidFill>
                    <a:srgbClr val="FF0000"/>
                  </a:solidFill>
                </a:rPr>
                <a:t>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kunci</a:t>
              </a:r>
              <a:r>
                <a:rPr lang="en-US" sz="1400" kern="1200" dirty="0">
                  <a:solidFill>
                    <a:schemeClr val="tx1"/>
                  </a:solidFill>
                </a:rPr>
                <a:t>,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berdasarkan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urutan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kepentingan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insiden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tersebut</a:t>
              </a:r>
              <a:endParaRPr lang="en-US" sz="1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56E631C-6F50-46BA-B3AC-E23D56C0AAD4}"/>
              </a:ext>
            </a:extLst>
          </p:cNvPr>
          <p:cNvGrpSpPr/>
          <p:nvPr/>
        </p:nvGrpSpPr>
        <p:grpSpPr>
          <a:xfrm>
            <a:off x="7374311" y="2357928"/>
            <a:ext cx="2309812" cy="1385887"/>
            <a:chOff x="5081587" y="124221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B3944B5-1FB9-45FC-B90A-E46D4174F91B}"/>
                </a:ext>
              </a:extLst>
            </p:cNvPr>
            <p:cNvSpPr/>
            <p:nvPr/>
          </p:nvSpPr>
          <p:spPr>
            <a:xfrm>
              <a:off x="5081587" y="124221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61AA34-52F7-41F1-8D2F-442F2944125D}"/>
                </a:ext>
              </a:extLst>
            </p:cNvPr>
            <p:cNvSpPr txBox="1"/>
            <p:nvPr/>
          </p:nvSpPr>
          <p:spPr>
            <a:xfrm>
              <a:off x="5081587" y="124221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Mendeskripsikan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setiap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tempat,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setting</a:t>
              </a:r>
              <a:r>
                <a:rPr lang="en-US" sz="1400" kern="1200" dirty="0">
                  <a:solidFill>
                    <a:schemeClr val="tx1"/>
                  </a:solidFill>
                </a:rPr>
                <a:t> dan/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atau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lokasi</a:t>
              </a:r>
              <a:r>
                <a:rPr lang="en-US" sz="1400" kern="1200" dirty="0">
                  <a:solidFill>
                    <a:schemeClr val="tx1"/>
                  </a:solidFill>
                </a:rPr>
                <a:t> yang</a:t>
              </a:r>
              <a:r>
                <a:rPr lang="en-US" sz="1400" b="1" kern="1200" dirty="0">
                  <a:solidFill>
                    <a:srgbClr val="FF0000"/>
                  </a:solidFill>
                </a:rPr>
                <a:t>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berbeda-beda</a:t>
              </a:r>
              <a:endParaRPr lang="en-US" sz="14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1485349-ACB4-45CA-B511-A552F411F418}"/>
              </a:ext>
            </a:extLst>
          </p:cNvPr>
          <p:cNvGrpSpPr/>
          <p:nvPr/>
        </p:nvGrpSpPr>
        <p:grpSpPr>
          <a:xfrm>
            <a:off x="2292724" y="3974797"/>
            <a:ext cx="2309812" cy="1385887"/>
            <a:chOff x="0" y="1741090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E756660-666C-4900-B2B4-953878F91A74}"/>
                </a:ext>
              </a:extLst>
            </p:cNvPr>
            <p:cNvSpPr/>
            <p:nvPr/>
          </p:nvSpPr>
          <p:spPr>
            <a:xfrm>
              <a:off x="0" y="1741090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76519F1-B75E-471C-9FDD-4069366C4172}"/>
                </a:ext>
              </a:extLst>
            </p:cNvPr>
            <p:cNvSpPr txBox="1"/>
            <p:nvPr/>
          </p:nvSpPr>
          <p:spPr>
            <a:xfrm>
              <a:off x="0" y="1741090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Memfokuskan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analisis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pada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individu-individu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atau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kelompok-kelompok</a:t>
              </a:r>
              <a:r>
                <a:rPr lang="en-US" sz="1400" kern="1200" dirty="0">
                  <a:solidFill>
                    <a:schemeClr val="tx1"/>
                  </a:solidFill>
                </a:rPr>
                <a:t> yang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menjadi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b="1" kern="1200" dirty="0">
                  <a:solidFill>
                    <a:srgbClr val="FF0000"/>
                  </a:solidFill>
                </a:rPr>
                <a:t>unit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analisis</a:t>
              </a:r>
              <a:r>
                <a:rPr lang="en-US" sz="1400" b="1" kern="1200" dirty="0">
                  <a:solidFill>
                    <a:srgbClr val="FF0000"/>
                  </a:solidFill>
                </a:rPr>
                <a:t> primer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673CD0-DED4-4541-A955-F4DDFCF12FEB}"/>
              </a:ext>
            </a:extLst>
          </p:cNvPr>
          <p:cNvGrpSpPr/>
          <p:nvPr/>
        </p:nvGrpSpPr>
        <p:grpSpPr>
          <a:xfrm>
            <a:off x="4833517" y="3974797"/>
            <a:ext cx="2309812" cy="1385887"/>
            <a:chOff x="2540793" y="1741090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A8E09DB-57E5-4A5D-B5B8-E645D307AF51}"/>
                </a:ext>
              </a:extLst>
            </p:cNvPr>
            <p:cNvSpPr/>
            <p:nvPr/>
          </p:nvSpPr>
          <p:spPr>
            <a:xfrm>
              <a:off x="2540793" y="1741090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30E6EA-739F-44AA-992F-2C41C8C40917}"/>
                </a:ext>
              </a:extLst>
            </p:cNvPr>
            <p:cNvSpPr txBox="1"/>
            <p:nvPr/>
          </p:nvSpPr>
          <p:spPr>
            <a:xfrm>
              <a:off x="2540793" y="1741090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Mengorganisasi</a:t>
              </a:r>
              <a:r>
                <a:rPr lang="en-US" sz="1400" kern="1200" dirty="0">
                  <a:solidFill>
                    <a:schemeClr val="tx1"/>
                  </a:solidFill>
                </a:rPr>
                <a:t> data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dengan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menjelaskan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b="1" kern="1200" dirty="0">
                  <a:solidFill>
                    <a:srgbClr val="FF0000"/>
                  </a:solidFill>
                </a:rPr>
                <a:t>proses-proses yang </a:t>
              </a:r>
              <a:r>
                <a:rPr lang="en-US" sz="1400" b="1" kern="1200" dirty="0" err="1">
                  <a:solidFill>
                    <a:srgbClr val="FF0000"/>
                  </a:solidFill>
                </a:rPr>
                <a:t>terjadi</a:t>
              </a:r>
              <a:endParaRPr lang="en-US" sz="14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BE1BAF5-82DC-48B1-A394-71023D0EF1A6}"/>
              </a:ext>
            </a:extLst>
          </p:cNvPr>
          <p:cNvGrpSpPr/>
          <p:nvPr/>
        </p:nvGrpSpPr>
        <p:grpSpPr>
          <a:xfrm>
            <a:off x="7374311" y="3974797"/>
            <a:ext cx="2309812" cy="1385887"/>
            <a:chOff x="5081587" y="1741090"/>
            <a:chExt cx="2309812" cy="1385887"/>
          </a:xfrm>
          <a:scene3d>
            <a:camera prst="orthographicFront"/>
            <a:lightRig rig="flat" dir="t"/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7B5319F-9D90-4C6A-9DD8-200FBC4221E3}"/>
                </a:ext>
              </a:extLst>
            </p:cNvPr>
            <p:cNvSpPr/>
            <p:nvPr/>
          </p:nvSpPr>
          <p:spPr>
            <a:xfrm>
              <a:off x="5081587" y="1741090"/>
              <a:ext cx="2309812" cy="1385887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3C4AD4-B9B1-432D-84A9-7201836BF58E}"/>
                </a:ext>
              </a:extLst>
            </p:cNvPr>
            <p:cNvSpPr txBox="1"/>
            <p:nvPr/>
          </p:nvSpPr>
          <p:spPr>
            <a:xfrm>
              <a:off x="5081587" y="1741090"/>
              <a:ext cx="2309812" cy="138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 err="1">
                  <a:solidFill>
                    <a:schemeClr val="tx1"/>
                  </a:solidFill>
                </a:rPr>
                <a:t>Memfokuskan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pengamatan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pada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rgbClr val="FF0000"/>
                  </a:solidFill>
                </a:rPr>
                <a:t>isu-isu</a:t>
              </a:r>
              <a:r>
                <a:rPr lang="en-US" sz="1400" kern="1200" dirty="0">
                  <a:solidFill>
                    <a:srgbClr val="FF0000"/>
                  </a:solidFill>
                </a:rPr>
                <a:t> </a:t>
              </a:r>
              <a:r>
                <a:rPr lang="en-US" sz="1400" kern="1200" dirty="0" err="1">
                  <a:solidFill>
                    <a:srgbClr val="FF0000"/>
                  </a:solidFill>
                </a:rPr>
                <a:t>kunci</a:t>
              </a:r>
              <a:r>
                <a:rPr lang="en-US" sz="1400" kern="1200" dirty="0">
                  <a:solidFill>
                    <a:schemeClr val="tx1"/>
                  </a:solidFill>
                </a:rPr>
                <a:t> (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konsep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utama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penelitian</a:t>
              </a:r>
              <a:r>
                <a:rPr lang="en-US" sz="1400" kern="1200" dirty="0">
                  <a:solidFill>
                    <a:schemeClr val="tx1"/>
                  </a:solidFill>
                </a:rPr>
                <a:t>), yang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diperkirakan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akan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sejalan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dengan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upaya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menjawab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pertanyaan</a:t>
              </a:r>
              <a:r>
                <a:rPr lang="en-US" sz="1400" kern="1200" dirty="0">
                  <a:solidFill>
                    <a:schemeClr val="tx1"/>
                  </a:solidFill>
                </a:rPr>
                <a:t> </a:t>
              </a:r>
              <a:r>
                <a:rPr lang="en-US" sz="1400" kern="1200" dirty="0" err="1">
                  <a:solidFill>
                    <a:schemeClr val="tx1"/>
                  </a:solidFill>
                </a:rPr>
                <a:t>penelitian</a:t>
              </a:r>
              <a:endParaRPr lang="en-US" sz="1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987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Istilah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konsep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dalam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analisis</a:t>
            </a:r>
            <a:r>
              <a:rPr lang="en-US" sz="4000" dirty="0">
                <a:solidFill>
                  <a:schemeClr val="tx1"/>
                </a:solidFill>
              </a:rPr>
              <a:t> data</a:t>
            </a:r>
            <a:endParaRPr lang="en-US" sz="40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E8C8B42-40AA-4E18-AEF8-7AF66EBF733D}"/>
              </a:ext>
            </a:extLst>
          </p:cNvPr>
          <p:cNvGrpSpPr/>
          <p:nvPr/>
        </p:nvGrpSpPr>
        <p:grpSpPr>
          <a:xfrm>
            <a:off x="1834797" y="2118760"/>
            <a:ext cx="3493200" cy="561599"/>
            <a:chOff x="0" y="19769"/>
            <a:chExt cx="3493200" cy="56159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F28555AD-0BE9-4E50-A075-029F94779913}"/>
                </a:ext>
              </a:extLst>
            </p:cNvPr>
            <p:cNvSpPr/>
            <p:nvPr/>
          </p:nvSpPr>
          <p:spPr>
            <a:xfrm>
              <a:off x="0" y="19769"/>
              <a:ext cx="3493200" cy="5615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ctangle: Rounded Corners 4">
              <a:extLst>
                <a:ext uri="{FF2B5EF4-FFF2-40B4-BE49-F238E27FC236}">
                  <a16:creationId xmlns:a16="http://schemas.microsoft.com/office/drawing/2014/main" id="{7F888F22-D889-450F-9AA1-2C84AF3F492E}"/>
                </a:ext>
              </a:extLst>
            </p:cNvPr>
            <p:cNvSpPr txBox="1"/>
            <p:nvPr/>
          </p:nvSpPr>
          <p:spPr>
            <a:xfrm>
              <a:off x="27415" y="47184"/>
              <a:ext cx="3438370" cy="506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Indigenous Concepts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B1DC65D-32DD-4C3F-99D8-97494A7BCFA8}"/>
              </a:ext>
            </a:extLst>
          </p:cNvPr>
          <p:cNvGrpSpPr/>
          <p:nvPr/>
        </p:nvGrpSpPr>
        <p:grpSpPr>
          <a:xfrm>
            <a:off x="1862212" y="2705143"/>
            <a:ext cx="3493200" cy="844560"/>
            <a:chOff x="0" y="581369"/>
            <a:chExt cx="3493200" cy="84456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019435E-FD84-4303-84CB-C4944B60A2A6}"/>
                </a:ext>
              </a:extLst>
            </p:cNvPr>
            <p:cNvSpPr/>
            <p:nvPr/>
          </p:nvSpPr>
          <p:spPr>
            <a:xfrm>
              <a:off x="0" y="581369"/>
              <a:ext cx="3493200" cy="8445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9CC0C0C-6BDD-4619-AB51-DD26DCF85EAD}"/>
                </a:ext>
              </a:extLst>
            </p:cNvPr>
            <p:cNvSpPr txBox="1"/>
            <p:nvPr/>
          </p:nvSpPr>
          <p:spPr>
            <a:xfrm>
              <a:off x="0" y="581369"/>
              <a:ext cx="3493200" cy="844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0909" tIns="30480" rIns="170688" bIns="30480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2400" kern="1200" dirty="0" err="1">
                  <a:latin typeface="Goudy Old Style" pitchFamily="18" charset="0"/>
                </a:rPr>
                <a:t>Konsep</a:t>
              </a:r>
              <a:r>
                <a:rPr lang="en-US" sz="2400" kern="1200" dirty="0">
                  <a:latin typeface="Goudy Old Style" pitchFamily="18" charset="0"/>
                </a:rPr>
                <a:t> yang </a:t>
              </a:r>
              <a:r>
                <a:rPr lang="en-US" sz="2400" kern="1200" dirty="0" err="1">
                  <a:latin typeface="Goudy Old Style" pitchFamily="18" charset="0"/>
                </a:rPr>
                <a:t>muncul</a:t>
              </a:r>
              <a:r>
                <a:rPr lang="en-US" sz="2400" kern="1200" dirty="0">
                  <a:latin typeface="Goudy Old Style" pitchFamily="18" charset="0"/>
                </a:rPr>
                <a:t> </a:t>
              </a:r>
              <a:r>
                <a:rPr lang="en-US" sz="2400" kern="1200" dirty="0" err="1">
                  <a:latin typeface="Goudy Old Style" pitchFamily="18" charset="0"/>
                </a:rPr>
                <a:t>dari</a:t>
              </a:r>
              <a:r>
                <a:rPr lang="en-US" sz="2400" kern="1200" dirty="0">
                  <a:latin typeface="Goudy Old Style" pitchFamily="18" charset="0"/>
                </a:rPr>
                <a:t> </a:t>
              </a:r>
              <a:r>
                <a:rPr lang="en-US" sz="2400" kern="1200" dirty="0" err="1">
                  <a:latin typeface="Goudy Old Style" pitchFamily="18" charset="0"/>
                </a:rPr>
                <a:t>jawaban</a:t>
              </a:r>
              <a:r>
                <a:rPr lang="en-US" sz="2400" kern="1200" dirty="0">
                  <a:latin typeface="Goudy Old Style" pitchFamily="18" charset="0"/>
                </a:rPr>
                <a:t> </a:t>
              </a:r>
              <a:r>
                <a:rPr lang="en-US" sz="2400" kern="1200" dirty="0" err="1">
                  <a:latin typeface="Goudy Old Style" pitchFamily="18" charset="0"/>
                </a:rPr>
                <a:t>atau</a:t>
              </a:r>
              <a:r>
                <a:rPr lang="en-US" sz="2400" kern="1200" dirty="0">
                  <a:latin typeface="Goudy Old Style" pitchFamily="18" charset="0"/>
                </a:rPr>
                <a:t> </a:t>
              </a:r>
              <a:r>
                <a:rPr lang="en-US" sz="2400" b="1" kern="1200" dirty="0">
                  <a:solidFill>
                    <a:srgbClr val="FF0000"/>
                  </a:solidFill>
                  <a:latin typeface="Goudy Old Style" pitchFamily="18" charset="0"/>
                </a:rPr>
                <a:t>kata-kata </a:t>
              </a:r>
              <a:r>
                <a:rPr lang="en-US" sz="2400" b="1" kern="1200" dirty="0" err="1">
                  <a:solidFill>
                    <a:srgbClr val="FF0000"/>
                  </a:solidFill>
                  <a:latin typeface="Goudy Old Style" pitchFamily="18" charset="0"/>
                </a:rPr>
                <a:t>dari</a:t>
              </a:r>
              <a:r>
                <a:rPr lang="en-US" sz="2400" b="1" kern="1200" dirty="0">
                  <a:solidFill>
                    <a:srgbClr val="FF0000"/>
                  </a:solidFill>
                  <a:latin typeface="Goudy Old Style" pitchFamily="18" charset="0"/>
                </a:rPr>
                <a:t> </a:t>
              </a:r>
              <a:r>
                <a:rPr lang="en-US" sz="2400" b="1" kern="1200" dirty="0" err="1">
                  <a:solidFill>
                    <a:srgbClr val="FF0000"/>
                  </a:solidFill>
                  <a:latin typeface="Goudy Old Style" pitchFamily="18" charset="0"/>
                </a:rPr>
                <a:t>responden</a:t>
              </a:r>
              <a:r>
                <a:rPr lang="en-US" sz="2400" b="1" kern="1200" dirty="0">
                  <a:solidFill>
                    <a:srgbClr val="FF0000"/>
                  </a:solidFill>
                  <a:latin typeface="Goudy Old Style" pitchFamily="18" charset="0"/>
                </a:rPr>
                <a:t> </a:t>
              </a:r>
              <a:r>
                <a:rPr lang="en-US" sz="2400" kern="1200" dirty="0" err="1">
                  <a:latin typeface="Goudy Old Style" pitchFamily="18" charset="0"/>
                </a:rPr>
                <a:t>sendiri</a:t>
              </a:r>
              <a:endParaRPr lang="en-US" sz="2400" kern="1200" dirty="0">
                <a:latin typeface="Goudy Old Style" pitchFamily="18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17588C-5888-491C-8428-96E82CCC7AF6}"/>
              </a:ext>
            </a:extLst>
          </p:cNvPr>
          <p:cNvGrpSpPr/>
          <p:nvPr/>
        </p:nvGrpSpPr>
        <p:grpSpPr>
          <a:xfrm>
            <a:off x="6420247" y="3429000"/>
            <a:ext cx="3493200" cy="561599"/>
            <a:chOff x="0" y="1425930"/>
            <a:chExt cx="3493200" cy="561599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26067A52-CD4B-4836-B636-272CFE2AA8BD}"/>
                </a:ext>
              </a:extLst>
            </p:cNvPr>
            <p:cNvSpPr/>
            <p:nvPr/>
          </p:nvSpPr>
          <p:spPr>
            <a:xfrm>
              <a:off x="0" y="1425930"/>
              <a:ext cx="3493200" cy="5615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ectangle: Rounded Corners 4">
              <a:extLst>
                <a:ext uri="{FF2B5EF4-FFF2-40B4-BE49-F238E27FC236}">
                  <a16:creationId xmlns:a16="http://schemas.microsoft.com/office/drawing/2014/main" id="{C4610DCB-21C8-437A-B1F0-ADBCE9AFFD7C}"/>
                </a:ext>
              </a:extLst>
            </p:cNvPr>
            <p:cNvSpPr txBox="1"/>
            <p:nvPr/>
          </p:nvSpPr>
          <p:spPr>
            <a:xfrm>
              <a:off x="27415" y="1453345"/>
              <a:ext cx="3438370" cy="506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Sensitizing Concepts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9D30E33-B4B9-4D85-9D2A-50B1B910E08B}"/>
              </a:ext>
            </a:extLst>
          </p:cNvPr>
          <p:cNvSpPr/>
          <p:nvPr/>
        </p:nvSpPr>
        <p:spPr>
          <a:xfrm>
            <a:off x="6447662" y="4058964"/>
            <a:ext cx="366452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Tx/>
              <a:buChar char="•"/>
            </a:pPr>
            <a:r>
              <a:rPr lang="en-US" sz="2400" b="1" dirty="0" err="1">
                <a:solidFill>
                  <a:srgbClr val="FF0000"/>
                </a:solidFill>
                <a:latin typeface="Goudy Old Style" pitchFamily="18" charset="0"/>
              </a:rPr>
              <a:t>Konsep</a:t>
            </a:r>
            <a:r>
              <a:rPr lang="en-US" sz="2400" b="1" dirty="0">
                <a:solidFill>
                  <a:srgbClr val="FF0000"/>
                </a:solidFill>
                <a:latin typeface="Goudy Old Style" pitchFamily="18" charset="0"/>
              </a:rPr>
              <a:t> yang </a:t>
            </a:r>
            <a:r>
              <a:rPr lang="en-US" sz="2400" b="1" dirty="0" err="1">
                <a:solidFill>
                  <a:srgbClr val="FF0000"/>
                </a:solidFill>
                <a:latin typeface="Goudy Old Style" pitchFamily="18" charset="0"/>
              </a:rPr>
              <a:t>dipilih</a:t>
            </a:r>
            <a:r>
              <a:rPr lang="en-US" sz="24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itchFamily="18" charset="0"/>
              </a:rPr>
              <a:t>atau</a:t>
            </a:r>
            <a:r>
              <a:rPr lang="en-US" sz="2400" dirty="0"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itchFamily="18" charset="0"/>
              </a:rPr>
              <a:t>dikembangkan</a:t>
            </a:r>
            <a:r>
              <a:rPr lang="en-US" sz="2400" dirty="0">
                <a:latin typeface="Goudy Old Style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itchFamily="18" charset="0"/>
              </a:rPr>
              <a:t>peneliti</a:t>
            </a:r>
            <a:r>
              <a:rPr lang="en-US" sz="24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itchFamily="18" charset="0"/>
              </a:rPr>
              <a:t>untuk</a:t>
            </a:r>
            <a:r>
              <a:rPr lang="en-US" sz="2400" dirty="0"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itchFamily="18" charset="0"/>
              </a:rPr>
              <a:t>menjelaskan</a:t>
            </a:r>
            <a:r>
              <a:rPr lang="en-US" sz="2400" dirty="0"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itchFamily="18" charset="0"/>
              </a:rPr>
              <a:t>fenomena</a:t>
            </a:r>
            <a:r>
              <a:rPr lang="en-US" sz="2400" dirty="0">
                <a:latin typeface="Goudy Old Style" pitchFamily="18" charset="0"/>
              </a:rPr>
              <a:t> yang </a:t>
            </a:r>
            <a:r>
              <a:rPr lang="en-US" sz="2400" dirty="0" err="1">
                <a:latin typeface="Goudy Old Style" pitchFamily="18" charset="0"/>
              </a:rPr>
              <a:t>dianalisis</a:t>
            </a:r>
            <a:endParaRPr lang="en-US" sz="24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4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B2F8-554F-42D4-A1A1-FD409E30F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/>
              <a:t>interpretasi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63880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Interpretasi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endParaRPr lang="en-US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4AEB1-803C-4D95-8F3F-6E9F48DFA25F}"/>
              </a:ext>
            </a:extLst>
          </p:cNvPr>
          <p:cNvSpPr/>
          <p:nvPr/>
        </p:nvSpPr>
        <p:spPr>
          <a:xfrm>
            <a:off x="2859741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Goudy Old Style" panose="02020502050305020303" pitchFamily="18" charset="0"/>
              </a:rPr>
              <a:t>Interpretasi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adalah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upaya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untuk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memahami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data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secara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lebih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ekstensif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sekaligus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mendalam</a:t>
            </a:r>
            <a:br>
              <a:rPr lang="en-US" sz="2400" dirty="0">
                <a:latin typeface="Goudy Old Style" pitchFamily="18" charset="0"/>
              </a:rPr>
            </a:br>
            <a:br>
              <a:rPr lang="en-US" sz="2400" dirty="0">
                <a:latin typeface="Goudy Old Style" pitchFamily="18" charset="0"/>
              </a:rPr>
            </a:br>
            <a:r>
              <a:rPr lang="en-US" sz="2400" dirty="0" err="1">
                <a:latin typeface="Goudy Old Style" pitchFamily="18" charset="0"/>
              </a:rPr>
              <a:t>Peneliti</a:t>
            </a:r>
            <a:r>
              <a:rPr lang="en-US" sz="2400" dirty="0">
                <a:latin typeface="Goudy Old Style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berupaya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mengembangkan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pemahaman</a:t>
            </a:r>
            <a:r>
              <a:rPr lang="en-US" sz="2400" dirty="0">
                <a:latin typeface="Goudy Old Style" panose="02020502050305020303" pitchFamily="18" charset="0"/>
              </a:rPr>
              <a:t> dan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hubungan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hubungan</a:t>
            </a:r>
            <a:r>
              <a:rPr 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oudy Old Style" panose="02020502050305020303" pitchFamily="18" charset="0"/>
              </a:rPr>
              <a:t>tertentu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melalui</a:t>
            </a:r>
            <a:r>
              <a:rPr lang="en-US" sz="2400" dirty="0">
                <a:latin typeface="Goudy Old Style" panose="02020502050305020303" pitchFamily="18" charset="0"/>
              </a:rPr>
              <a:t> data </a:t>
            </a:r>
            <a:r>
              <a:rPr lang="en-US" sz="2400" dirty="0" err="1">
                <a:latin typeface="Goudy Old Style" panose="02020502050305020303" pitchFamily="18" charset="0"/>
              </a:rPr>
              <a:t>mentah</a:t>
            </a:r>
            <a:r>
              <a:rPr lang="en-US" sz="2400" dirty="0">
                <a:latin typeface="Goudy Old Style" panose="02020502050305020303" pitchFamily="18" charset="0"/>
              </a:rPr>
              <a:t> dan </a:t>
            </a:r>
            <a:r>
              <a:rPr lang="en-US" sz="2400" dirty="0" err="1">
                <a:latin typeface="Goudy Old Style" panose="02020502050305020303" pitchFamily="18" charset="0"/>
              </a:rPr>
              <a:t>transkrip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wawancara</a:t>
            </a:r>
            <a:r>
              <a:rPr lang="en-US" sz="2400" dirty="0">
                <a:latin typeface="Goudy Old Style" panose="02020502050305020303" pitchFamily="18" charset="0"/>
              </a:rPr>
              <a:t> </a:t>
            </a:r>
            <a:r>
              <a:rPr lang="en-US" sz="2400" dirty="0" err="1">
                <a:latin typeface="Goudy Old Style" panose="02020502050305020303" pitchFamily="18" charset="0"/>
              </a:rPr>
              <a:t>informan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6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937D-96CE-49D0-900E-598816FE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BBB245B-EB2D-48AD-B874-160E66B4DD07}"/>
              </a:ext>
            </a:extLst>
          </p:cNvPr>
          <p:cNvGrpSpPr/>
          <p:nvPr/>
        </p:nvGrpSpPr>
        <p:grpSpPr>
          <a:xfrm>
            <a:off x="1345090" y="1808988"/>
            <a:ext cx="2258721" cy="1270000"/>
            <a:chOff x="206573" y="952500"/>
            <a:chExt cx="1828800" cy="1270000"/>
          </a:xfrm>
          <a:solidFill>
            <a:srgbClr val="FFC000"/>
          </a:solidFill>
          <a:scene3d>
            <a:camera prst="orthographicFront"/>
            <a:lightRig rig="flat" dir="t"/>
          </a:scene3d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D026D88-832A-4ABF-959F-59CC0B703099}"/>
                </a:ext>
              </a:extLst>
            </p:cNvPr>
            <p:cNvSpPr/>
            <p:nvPr/>
          </p:nvSpPr>
          <p:spPr>
            <a:xfrm>
              <a:off x="206573" y="952500"/>
              <a:ext cx="1828800" cy="1270000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3A0A80E9-3644-4D7A-A6A1-DAD6731A7514}"/>
                </a:ext>
              </a:extLst>
            </p:cNvPr>
            <p:cNvSpPr txBox="1"/>
            <p:nvPr/>
          </p:nvSpPr>
          <p:spPr>
            <a:xfrm>
              <a:off x="268569" y="1014496"/>
              <a:ext cx="1704808" cy="114600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 err="1">
                  <a:latin typeface="Goudy Old Style" pitchFamily="18" charset="0"/>
                </a:rPr>
                <a:t>Konteks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Interpretasi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Pemahaman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Diri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EC0DB49-04CF-4691-A06C-C1F087F6DADB}"/>
              </a:ext>
            </a:extLst>
          </p:cNvPr>
          <p:cNvGrpSpPr/>
          <p:nvPr/>
        </p:nvGrpSpPr>
        <p:grpSpPr>
          <a:xfrm>
            <a:off x="4643716" y="1808988"/>
            <a:ext cx="2389094" cy="1270000"/>
            <a:chOff x="2133600" y="952500"/>
            <a:chExt cx="1828800" cy="1270000"/>
          </a:xfrm>
          <a:solidFill>
            <a:srgbClr val="FFFF00"/>
          </a:solidFill>
          <a:scene3d>
            <a:camera prst="orthographicFront"/>
            <a:lightRig rig="flat" dir="t"/>
          </a:scene3d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6610AA8-3231-42FA-A5B8-A21319FEE011}"/>
                </a:ext>
              </a:extLst>
            </p:cNvPr>
            <p:cNvSpPr/>
            <p:nvPr/>
          </p:nvSpPr>
          <p:spPr>
            <a:xfrm>
              <a:off x="2133600" y="952500"/>
              <a:ext cx="1828800" cy="1270000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1193893"/>
                <a:satOff val="-11392"/>
                <a:lumOff val="-3530"/>
                <a:alphaOff val="0"/>
              </a:schemeClr>
            </a:fillRef>
            <a:effectRef idx="1">
              <a:schemeClr val="accent2">
                <a:hueOff val="1193893"/>
                <a:satOff val="-11392"/>
                <a:lumOff val="-353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Rectangle: Rounded Corners 6">
              <a:extLst>
                <a:ext uri="{FF2B5EF4-FFF2-40B4-BE49-F238E27FC236}">
                  <a16:creationId xmlns:a16="http://schemas.microsoft.com/office/drawing/2014/main" id="{38EF0FEC-F593-41EB-AF83-1F5804833607}"/>
                </a:ext>
              </a:extLst>
            </p:cNvPr>
            <p:cNvSpPr txBox="1"/>
            <p:nvPr/>
          </p:nvSpPr>
          <p:spPr>
            <a:xfrm>
              <a:off x="2195596" y="1014496"/>
              <a:ext cx="1704808" cy="114600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 err="1">
                  <a:latin typeface="Goudy Old Style" pitchFamily="18" charset="0"/>
                </a:rPr>
                <a:t>Konteks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Interpretasi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Pemahaman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Biasa</a:t>
              </a:r>
              <a:endParaRPr lang="en-US" sz="2000" kern="1200" dirty="0">
                <a:latin typeface="Goudy Old Style" pitchFamily="18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78B8E80-2C6D-451D-88B8-CCC9EC9874B8}"/>
              </a:ext>
            </a:extLst>
          </p:cNvPr>
          <p:cNvGrpSpPr/>
          <p:nvPr/>
        </p:nvGrpSpPr>
        <p:grpSpPr>
          <a:xfrm>
            <a:off x="8072715" y="1808988"/>
            <a:ext cx="2389094" cy="1270000"/>
            <a:chOff x="4060626" y="952500"/>
            <a:chExt cx="1828800" cy="1270000"/>
          </a:xfrm>
          <a:solidFill>
            <a:srgbClr val="92D050"/>
          </a:solidFill>
          <a:scene3d>
            <a:camera prst="orthographicFront"/>
            <a:lightRig rig="flat" dir="t"/>
          </a:scene3d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32C82C9-E813-4592-9C47-CD5DBE86470A}"/>
                </a:ext>
              </a:extLst>
            </p:cNvPr>
            <p:cNvSpPr/>
            <p:nvPr/>
          </p:nvSpPr>
          <p:spPr>
            <a:xfrm>
              <a:off x="4060626" y="952500"/>
              <a:ext cx="1828800" cy="1270000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2387787"/>
                <a:satOff val="-22785"/>
                <a:lumOff val="-7059"/>
                <a:alphaOff val="0"/>
              </a:schemeClr>
            </a:fillRef>
            <a:effectRef idx="1">
              <a:schemeClr val="accent2">
                <a:hueOff val="2387787"/>
                <a:satOff val="-22785"/>
                <a:lumOff val="-705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ectangle: Rounded Corners 8">
              <a:extLst>
                <a:ext uri="{FF2B5EF4-FFF2-40B4-BE49-F238E27FC236}">
                  <a16:creationId xmlns:a16="http://schemas.microsoft.com/office/drawing/2014/main" id="{A94F3870-DAC6-4ADB-9A71-83C1E478CD80}"/>
                </a:ext>
              </a:extLst>
            </p:cNvPr>
            <p:cNvSpPr txBox="1"/>
            <p:nvPr/>
          </p:nvSpPr>
          <p:spPr>
            <a:xfrm>
              <a:off x="4122622" y="1014496"/>
              <a:ext cx="1704808" cy="114600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 err="1">
                  <a:latin typeface="Goudy Old Style" pitchFamily="18" charset="0"/>
                </a:rPr>
                <a:t>Konteks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Interpretasi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Pemahaman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  <a:r>
                <a:rPr lang="en-US" sz="2000" kern="1200" dirty="0" err="1">
                  <a:latin typeface="Goudy Old Style" pitchFamily="18" charset="0"/>
                </a:rPr>
                <a:t>Teoritis</a:t>
              </a:r>
              <a:r>
                <a:rPr lang="en-US" sz="2000" kern="1200" dirty="0">
                  <a:latin typeface="Goudy Old Style" pitchFamily="18" charset="0"/>
                </a:rPr>
                <a:t> 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9966783-1ADE-46EA-BD77-7571AF9DCE8B}"/>
              </a:ext>
            </a:extLst>
          </p:cNvPr>
          <p:cNvSpPr/>
          <p:nvPr/>
        </p:nvSpPr>
        <p:spPr>
          <a:xfrm>
            <a:off x="1127503" y="3198538"/>
            <a:ext cx="28149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latin typeface="Gabriola" pitchFamily="82" charset="0"/>
              </a:rPr>
              <a:t>Interpretasi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tidak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dilihat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dari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sudut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pandang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peneliti</a:t>
            </a:r>
            <a:r>
              <a:rPr lang="en-US" sz="2400" b="1" dirty="0">
                <a:latin typeface="Gabriola" pitchFamily="82" charset="0"/>
              </a:rPr>
              <a:t>, </a:t>
            </a:r>
            <a:r>
              <a:rPr lang="en-US" sz="2400" b="1" dirty="0" err="1">
                <a:latin typeface="Gabriola" pitchFamily="82" charset="0"/>
              </a:rPr>
              <a:t>melainkan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dikembalikan</a:t>
            </a:r>
            <a:r>
              <a:rPr lang="en-US" sz="2400" b="1" dirty="0">
                <a:latin typeface="Gabriola" pitchFamily="82" charset="0"/>
              </a:rPr>
              <a:t> pada </a:t>
            </a:r>
            <a:r>
              <a:rPr lang="en-US" sz="2400" b="1" dirty="0" err="1">
                <a:solidFill>
                  <a:srgbClr val="FF0000"/>
                </a:solidFill>
                <a:latin typeface="Gabriola" pitchFamily="82" charset="0"/>
              </a:rPr>
              <a:t>pemahaman</a:t>
            </a:r>
            <a:r>
              <a:rPr lang="en-US" sz="2400" b="1" dirty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abriola" pitchFamily="82" charset="0"/>
              </a:rPr>
              <a:t>diri</a:t>
            </a:r>
            <a:r>
              <a:rPr lang="en-US" sz="2400" b="1" dirty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abriola" pitchFamily="82" charset="0"/>
              </a:rPr>
              <a:t>subjek</a:t>
            </a:r>
            <a:r>
              <a:rPr lang="en-US" sz="2400" b="1" dirty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Gabriola" pitchFamily="82" charset="0"/>
              </a:rPr>
              <a:t>penelitian</a:t>
            </a:r>
            <a:r>
              <a:rPr lang="en-US" sz="2400" b="1" dirty="0">
                <a:latin typeface="Gabriola" pitchFamily="82" charset="0"/>
              </a:rPr>
              <a:t>, </a:t>
            </a:r>
            <a:r>
              <a:rPr lang="en-US" sz="2400" b="1" dirty="0" err="1">
                <a:latin typeface="Gabriola" pitchFamily="82" charset="0"/>
              </a:rPr>
              <a:t>dilihat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dari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sudut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pandang</a:t>
            </a:r>
            <a:r>
              <a:rPr lang="en-US" sz="2400" b="1" dirty="0">
                <a:latin typeface="Gabriola" pitchFamily="82" charset="0"/>
              </a:rPr>
              <a:t> dan </a:t>
            </a:r>
            <a:r>
              <a:rPr lang="en-US" sz="2400" b="1" dirty="0" err="1">
                <a:latin typeface="Gabriola" pitchFamily="82" charset="0"/>
              </a:rPr>
              <a:t>pengertian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subjek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penelitian</a:t>
            </a:r>
            <a:r>
              <a:rPr lang="en-US" sz="2400" b="1" dirty="0">
                <a:latin typeface="Gabriola" pitchFamily="82" charset="0"/>
              </a:rPr>
              <a:t> </a:t>
            </a:r>
            <a:r>
              <a:rPr lang="en-US" sz="2400" b="1" dirty="0" err="1">
                <a:latin typeface="Gabriola" pitchFamily="82" charset="0"/>
              </a:rPr>
              <a:t>tersebut</a:t>
            </a:r>
            <a:r>
              <a:rPr lang="en-US" sz="2400" b="1" dirty="0">
                <a:latin typeface="Gabriola" pitchFamily="82" charset="0"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486835-C591-449B-939C-1A15E594ABF1}"/>
              </a:ext>
            </a:extLst>
          </p:cNvPr>
          <p:cNvSpPr/>
          <p:nvPr/>
        </p:nvSpPr>
        <p:spPr>
          <a:xfrm>
            <a:off x="4514390" y="3198538"/>
            <a:ext cx="28149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latin typeface="Gabriola" pitchFamily="82" charset="0"/>
              </a:rPr>
              <a:t>Peneliti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beranjak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lebih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jauh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dari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pemahaman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diri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subjek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penelitiannya</a:t>
            </a:r>
            <a:r>
              <a:rPr lang="en-US" sz="2000" b="1" dirty="0">
                <a:latin typeface="Gabriola" pitchFamily="82" charset="0"/>
              </a:rPr>
              <a:t>. </a:t>
            </a:r>
            <a:r>
              <a:rPr lang="en-US" sz="2000" b="1" dirty="0" err="1">
                <a:latin typeface="Gabriola" pitchFamily="82" charset="0"/>
              </a:rPr>
              <a:t>Peneliti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mungkin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akan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menggunakan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kerangka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pemahaman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subjek</a:t>
            </a:r>
            <a:r>
              <a:rPr lang="en-US" sz="2000" b="1" dirty="0">
                <a:latin typeface="Gabriola" pitchFamily="82" charset="0"/>
              </a:rPr>
              <a:t>, </a:t>
            </a:r>
            <a:r>
              <a:rPr lang="en-US" sz="2000" b="1" dirty="0" err="1">
                <a:latin typeface="Gabriola" pitchFamily="82" charset="0"/>
              </a:rPr>
              <a:t>bersifat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kritis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terhadap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apa</a:t>
            </a:r>
            <a:r>
              <a:rPr lang="en-US" sz="2000" b="1" dirty="0">
                <a:latin typeface="Gabriola" pitchFamily="82" charset="0"/>
              </a:rPr>
              <a:t> yang </a:t>
            </a:r>
            <a:r>
              <a:rPr lang="en-US" sz="2000" b="1" dirty="0" err="1">
                <a:latin typeface="Gabriola" pitchFamily="82" charset="0"/>
              </a:rPr>
              <a:t>dikatakan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subjek</a:t>
            </a:r>
            <a:r>
              <a:rPr lang="en-US" sz="2000" b="1" dirty="0">
                <a:latin typeface="Gabriola" pitchFamily="82" charset="0"/>
              </a:rPr>
              <a:t>, </a:t>
            </a:r>
            <a:r>
              <a:rPr lang="en-US" sz="2000" b="1" dirty="0" err="1">
                <a:latin typeface="Gabriola" pitchFamily="82" charset="0"/>
              </a:rPr>
              <a:t>baik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dengan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memfokuskan</a:t>
            </a:r>
            <a:r>
              <a:rPr lang="en-US" sz="2000" b="1" dirty="0">
                <a:latin typeface="Gabriola" pitchFamily="82" charset="0"/>
              </a:rPr>
              <a:t> pada 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“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isi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” </a:t>
            </a:r>
            <a:r>
              <a:rPr lang="en-US" sz="2000" b="1" dirty="0" err="1">
                <a:latin typeface="Gabriola" pitchFamily="82" charset="0"/>
              </a:rPr>
              <a:t>pernyataan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maupun</a:t>
            </a:r>
            <a:r>
              <a:rPr lang="en-US" sz="2000" b="1" dirty="0">
                <a:latin typeface="Gabriola" pitchFamily="82" charset="0"/>
              </a:rPr>
              <a:t> pada 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‘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subjek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’ </a:t>
            </a:r>
            <a:r>
              <a:rPr lang="en-US" sz="2000" b="1" dirty="0">
                <a:latin typeface="Gabriola" pitchFamily="82" charset="0"/>
              </a:rPr>
              <a:t>yang </a:t>
            </a:r>
            <a:r>
              <a:rPr lang="en-US" sz="2000" b="1" dirty="0" err="1">
                <a:latin typeface="Gabriola" pitchFamily="82" charset="0"/>
              </a:rPr>
              <a:t>membuat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pernyataan</a:t>
            </a:r>
            <a:endParaRPr lang="en-US" sz="2000" b="1" dirty="0">
              <a:latin typeface="Gabriola" pitchFamily="8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2C7C1-B5B8-43E9-9897-E6AE4BE5AC0E}"/>
              </a:ext>
            </a:extLst>
          </p:cNvPr>
          <p:cNvSpPr/>
          <p:nvPr/>
        </p:nvSpPr>
        <p:spPr>
          <a:xfrm>
            <a:off x="8072715" y="3198538"/>
            <a:ext cx="23890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latin typeface="Gabriola" pitchFamily="82" charset="0"/>
              </a:rPr>
              <a:t>Konteks</a:t>
            </a:r>
            <a:r>
              <a:rPr lang="en-US" sz="2000" b="1" dirty="0">
                <a:latin typeface="Gabriola" pitchFamily="82" charset="0"/>
              </a:rPr>
              <a:t> yang paling </a:t>
            </a:r>
            <a:r>
              <a:rPr lang="en-US" sz="2000" b="1" dirty="0" err="1">
                <a:latin typeface="Gabriola" pitchFamily="82" charset="0"/>
              </a:rPr>
              <a:t>konseptual</a:t>
            </a:r>
            <a:r>
              <a:rPr lang="en-US" sz="2000" b="1" dirty="0">
                <a:latin typeface="Gabriola" pitchFamily="82" charset="0"/>
              </a:rPr>
              <a:t>. </a:t>
            </a:r>
            <a:r>
              <a:rPr lang="en-US" sz="2000" b="1" dirty="0" err="1">
                <a:latin typeface="Gabriola" pitchFamily="82" charset="0"/>
              </a:rPr>
              <a:t>Disini</a:t>
            </a:r>
            <a:r>
              <a:rPr lang="en-US" sz="2000" b="1" dirty="0">
                <a:latin typeface="Gabriola" pitchFamily="82" charset="0"/>
              </a:rPr>
              <a:t>, </a:t>
            </a:r>
            <a:r>
              <a:rPr lang="en-US" sz="2000" b="1" dirty="0" err="1">
                <a:latin typeface="Gabriola" pitchFamily="82" charset="0"/>
              </a:rPr>
              <a:t>kerangka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teoritis</a:t>
            </a:r>
            <a:r>
              <a:rPr lang="en-US" sz="2000" b="1" dirty="0">
                <a:latin typeface="Gabriola" pitchFamily="82" charset="0"/>
              </a:rPr>
              <a:t> pada </a:t>
            </a:r>
            <a:r>
              <a:rPr lang="en-US" sz="2000" b="1" dirty="0" err="1">
                <a:latin typeface="Gabriola" pitchFamily="82" charset="0"/>
              </a:rPr>
              <a:t>bab</a:t>
            </a:r>
            <a:r>
              <a:rPr lang="en-US" sz="2000" b="1" dirty="0">
                <a:latin typeface="Gabriola" pitchFamily="82" charset="0"/>
              </a:rPr>
              <a:t> II </a:t>
            </a:r>
            <a:r>
              <a:rPr lang="en-US" sz="2000" b="1" dirty="0" err="1">
                <a:latin typeface="Gabriola" pitchFamily="82" charset="0"/>
              </a:rPr>
              <a:t>digunakan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untuk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memahami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pernyataan-pernyataan</a:t>
            </a:r>
            <a:r>
              <a:rPr lang="en-US" sz="2000" b="1" dirty="0">
                <a:latin typeface="Gabriola" pitchFamily="82" charset="0"/>
              </a:rPr>
              <a:t> yang </a:t>
            </a:r>
            <a:r>
              <a:rPr lang="en-US" sz="2000" b="1" dirty="0" err="1">
                <a:latin typeface="Gabriola" pitchFamily="82" charset="0"/>
              </a:rPr>
              <a:t>ada</a:t>
            </a:r>
            <a:r>
              <a:rPr lang="en-US" sz="2000" b="1" dirty="0">
                <a:latin typeface="Gabriola" pitchFamily="82" charset="0"/>
              </a:rPr>
              <a:t>.  Pada </a:t>
            </a:r>
            <a:r>
              <a:rPr lang="en-US" sz="2000" b="1" dirty="0" err="1">
                <a:latin typeface="Gabriola" pitchFamily="82" charset="0"/>
              </a:rPr>
              <a:t>tahapan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ini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konsep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 dan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teori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2000" b="1" dirty="0">
                <a:latin typeface="Gabriola" pitchFamily="82" charset="0"/>
              </a:rPr>
              <a:t>yang </a:t>
            </a:r>
            <a:r>
              <a:rPr lang="en-US" sz="2000" b="1" dirty="0" err="1">
                <a:latin typeface="Gabriola" pitchFamily="82" charset="0"/>
              </a:rPr>
              <a:t>ada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dikaitkan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dengan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hasil</a:t>
            </a:r>
            <a:r>
              <a:rPr lang="en-US" sz="2000" b="1" dirty="0">
                <a:solidFill>
                  <a:srgbClr val="FF0000"/>
                </a:solidFill>
                <a:latin typeface="Gabriola" pitchFamily="82" charset="0"/>
              </a:rPr>
              <a:t> data </a:t>
            </a:r>
            <a:r>
              <a:rPr lang="en-US" sz="2000" b="1" dirty="0" err="1">
                <a:solidFill>
                  <a:srgbClr val="FF0000"/>
                </a:solidFill>
                <a:latin typeface="Gabriola" pitchFamily="82" charset="0"/>
              </a:rPr>
              <a:t>penelitian</a:t>
            </a:r>
            <a:endParaRPr lang="en-US" sz="2000" b="1" dirty="0">
              <a:solidFill>
                <a:srgbClr val="FF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64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9B1E3-B915-4239-A4D8-AEA57A16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094" y="403515"/>
            <a:ext cx="10058400" cy="873521"/>
          </a:xfrm>
        </p:spPr>
        <p:txBody>
          <a:bodyPr>
            <a:normAutofit/>
          </a:bodyPr>
          <a:lstStyle/>
          <a:p>
            <a:r>
              <a:rPr lang="en-US" sz="4000" dirty="0"/>
              <a:t>BAB IV HASIL DAN ANALISIS PENELITIAN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8E9B36D-AF3C-4A78-B43A-A7D2A2DFE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7362429"/>
              </p:ext>
            </p:extLst>
          </p:nvPr>
        </p:nvGraphicFramePr>
        <p:xfrm>
          <a:off x="1066800" y="1868604"/>
          <a:ext cx="5791199" cy="4262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asil gambar untuk clip art lampu">
            <a:extLst>
              <a:ext uri="{FF2B5EF4-FFF2-40B4-BE49-F238E27FC236}">
                <a16:creationId xmlns:a16="http://schemas.microsoft.com/office/drawing/2014/main" id="{18DE2AE0-19F8-4D7A-BDF8-4740EF347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46" y="1956509"/>
            <a:ext cx="1175217" cy="177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asil gambar untuk clip art lup">
            <a:extLst>
              <a:ext uri="{FF2B5EF4-FFF2-40B4-BE49-F238E27FC236}">
                <a16:creationId xmlns:a16="http://schemas.microsoft.com/office/drawing/2014/main" id="{4611AEDF-B450-4FD9-88D1-983E24533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46" y="4110938"/>
            <a:ext cx="1175217" cy="177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6CAFCFA-508C-4034-BB9A-657402E01858}"/>
              </a:ext>
            </a:extLst>
          </p:cNvPr>
          <p:cNvSpPr/>
          <p:nvPr/>
        </p:nvSpPr>
        <p:spPr>
          <a:xfrm>
            <a:off x="6862479" y="3227550"/>
            <a:ext cx="39041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err="1">
                <a:latin typeface="Gabriola" pitchFamily="82" charset="0"/>
              </a:rPr>
              <a:t>Berisi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pemaparan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mengenai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garis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besar</a:t>
            </a:r>
            <a:r>
              <a:rPr lang="en-US" sz="2000" b="1" dirty="0">
                <a:latin typeface="Gabriola" pitchFamily="82" charset="0"/>
              </a:rPr>
              <a:t> dan </a:t>
            </a:r>
            <a:r>
              <a:rPr lang="en-US" sz="2000" b="1" dirty="0" err="1">
                <a:latin typeface="Gabriola" pitchFamily="82" charset="0"/>
              </a:rPr>
              <a:t>hasil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observasi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penelitian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terhadap</a:t>
            </a:r>
            <a:endParaRPr lang="en-US" sz="2000" b="1" dirty="0">
              <a:latin typeface="Gabriola" pitchFamily="82" charset="0"/>
            </a:endParaRPr>
          </a:p>
          <a:p>
            <a:pPr lvl="0"/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objek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atau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subjek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penelitian</a:t>
            </a:r>
            <a:endParaRPr lang="en-US" sz="2000" b="1" dirty="0">
              <a:latin typeface="Gabriola" pitchFamily="8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F2AD7D-4A33-4DDF-B291-93E588881F5F}"/>
              </a:ext>
            </a:extLst>
          </p:cNvPr>
          <p:cNvSpPr/>
          <p:nvPr/>
        </p:nvSpPr>
        <p:spPr>
          <a:xfrm>
            <a:off x="6857999" y="5228091"/>
            <a:ext cx="40879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err="1">
                <a:latin typeface="Gabriola" pitchFamily="82" charset="0"/>
              </a:rPr>
              <a:t>Peneliti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melakukan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interpretasi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terhadap</a:t>
            </a:r>
            <a:r>
              <a:rPr lang="en-US" sz="2000" b="1" dirty="0">
                <a:latin typeface="Gabriola" pitchFamily="82" charset="0"/>
              </a:rPr>
              <a:t> data yang </a:t>
            </a:r>
            <a:r>
              <a:rPr lang="en-US" sz="2000" b="1" dirty="0" err="1">
                <a:latin typeface="Gabriola" pitchFamily="82" charset="0"/>
              </a:rPr>
              <a:t>sudah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didapatkan</a:t>
            </a:r>
            <a:r>
              <a:rPr lang="en-US" sz="2000" b="1" dirty="0">
                <a:latin typeface="Gabriola" pitchFamily="82" charset="0"/>
              </a:rPr>
              <a:t>, </a:t>
            </a:r>
            <a:r>
              <a:rPr lang="en-US" sz="2000" b="1" dirty="0" err="1">
                <a:latin typeface="Gabriola" pitchFamily="82" charset="0"/>
              </a:rPr>
              <a:t>melihat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keterkaitan</a:t>
            </a:r>
            <a:r>
              <a:rPr lang="en-US" sz="2000" b="1" dirty="0">
                <a:latin typeface="Gabriola" pitchFamily="82" charset="0"/>
              </a:rPr>
              <a:t> data yang </a:t>
            </a:r>
            <a:r>
              <a:rPr lang="en-US" sz="2000" b="1" dirty="0" err="1">
                <a:latin typeface="Gabriola" pitchFamily="82" charset="0"/>
              </a:rPr>
              <a:t>didapatkan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dengan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teori</a:t>
            </a:r>
            <a:r>
              <a:rPr lang="en-US" sz="2000" b="1" dirty="0">
                <a:latin typeface="Gabriola" pitchFamily="82" charset="0"/>
              </a:rPr>
              <a:t>/</a:t>
            </a:r>
            <a:r>
              <a:rPr lang="en-US" sz="2000" b="1" dirty="0" err="1">
                <a:latin typeface="Gabriola" pitchFamily="82" charset="0"/>
              </a:rPr>
              <a:t>konsep</a:t>
            </a:r>
            <a:r>
              <a:rPr lang="en-US" sz="2000" b="1" dirty="0">
                <a:latin typeface="Gabriola" pitchFamily="82" charset="0"/>
              </a:rPr>
              <a:t> yang </a:t>
            </a:r>
            <a:r>
              <a:rPr lang="en-US" sz="2000" b="1" dirty="0" err="1">
                <a:latin typeface="Gabriola" pitchFamily="82" charset="0"/>
              </a:rPr>
              <a:t>sudah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diutarakan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dalam</a:t>
            </a:r>
            <a:r>
              <a:rPr lang="en-US" sz="2000" b="1" dirty="0">
                <a:latin typeface="Gabriola" pitchFamily="82" charset="0"/>
              </a:rPr>
              <a:t> </a:t>
            </a:r>
            <a:r>
              <a:rPr lang="en-US" sz="2000" b="1" dirty="0" err="1">
                <a:latin typeface="Gabriola" pitchFamily="82" charset="0"/>
              </a:rPr>
              <a:t>bab</a:t>
            </a:r>
            <a:r>
              <a:rPr lang="en-US" sz="2000" b="1" dirty="0">
                <a:latin typeface="Gabriola" pitchFamily="82" charset="0"/>
              </a:rPr>
              <a:t> II.</a:t>
            </a:r>
          </a:p>
        </p:txBody>
      </p:sp>
    </p:spTree>
    <p:extLst>
      <p:ext uri="{BB962C8B-B14F-4D97-AF65-F5344CB8AC3E}">
        <p14:creationId xmlns:p14="http://schemas.microsoft.com/office/powerpoint/2010/main" val="134452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DC28-6153-492A-88E6-24555F67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4.1. </a:t>
            </a:r>
            <a:r>
              <a:rPr lang="en-US" sz="4800" dirty="0" err="1"/>
              <a:t>Gambaran</a:t>
            </a:r>
            <a:r>
              <a:rPr lang="en-US" sz="4800" dirty="0"/>
              <a:t> </a:t>
            </a:r>
            <a:r>
              <a:rPr lang="en-US" sz="4800" dirty="0" err="1"/>
              <a:t>umum</a:t>
            </a:r>
            <a:r>
              <a:rPr lang="en-US" sz="4800" dirty="0"/>
              <a:t> </a:t>
            </a:r>
            <a:r>
              <a:rPr lang="en-US" sz="4800" dirty="0" err="1"/>
              <a:t>obyek</a:t>
            </a:r>
            <a:r>
              <a:rPr lang="en-US" sz="4800" dirty="0"/>
              <a:t> </a:t>
            </a:r>
            <a:r>
              <a:rPr lang="en-US" sz="4800" dirty="0" err="1"/>
              <a:t>penelitian</a:t>
            </a:r>
            <a:endParaRPr lang="en-US" sz="4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01F34F7-69FA-40A7-B63F-67C3FEFC2EFF}"/>
              </a:ext>
            </a:extLst>
          </p:cNvPr>
          <p:cNvSpPr/>
          <p:nvPr/>
        </p:nvSpPr>
        <p:spPr>
          <a:xfrm>
            <a:off x="3393820" y="2500788"/>
            <a:ext cx="949756" cy="94975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22CF59C-679A-48E8-8E5B-0D50E40118B6}"/>
              </a:ext>
            </a:extLst>
          </p:cNvPr>
          <p:cNvGrpSpPr/>
          <p:nvPr/>
        </p:nvGrpSpPr>
        <p:grpSpPr>
          <a:xfrm>
            <a:off x="4270067" y="2457698"/>
            <a:ext cx="4733847" cy="949756"/>
            <a:chOff x="1259057" y="381003"/>
            <a:chExt cx="4733847" cy="94975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2B8932F-95B3-4AAF-B9BC-8158CCD0FE61}"/>
                </a:ext>
              </a:extLst>
            </p:cNvPr>
            <p:cNvSpPr/>
            <p:nvPr/>
          </p:nvSpPr>
          <p:spPr>
            <a:xfrm>
              <a:off x="1259057" y="381003"/>
              <a:ext cx="4532141" cy="9497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672031-8ED4-4675-88AE-996D370D8D33}"/>
                </a:ext>
              </a:extLst>
            </p:cNvPr>
            <p:cNvSpPr txBox="1"/>
            <p:nvPr/>
          </p:nvSpPr>
          <p:spPr>
            <a:xfrm>
              <a:off x="1460763" y="381003"/>
              <a:ext cx="4532141" cy="949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kern="1200" dirty="0" err="1">
                  <a:latin typeface="Gabriola" pitchFamily="82" charset="0"/>
                </a:rPr>
                <a:t>Gambaran</a:t>
              </a:r>
              <a:r>
                <a:rPr lang="en-US" sz="2800" b="1" kern="1200" dirty="0">
                  <a:latin typeface="Gabriola" pitchFamily="82" charset="0"/>
                </a:rPr>
                <a:t> Perusahaan </a:t>
              </a:r>
              <a:r>
                <a:rPr lang="en-US" sz="2800" b="1" kern="1200" dirty="0" err="1">
                  <a:latin typeface="Gabriola" pitchFamily="82" charset="0"/>
                </a:rPr>
                <a:t>atau</a:t>
              </a:r>
              <a:r>
                <a:rPr lang="en-US" sz="2800" b="1" kern="1200" dirty="0">
                  <a:latin typeface="Gabriola" pitchFamily="82" charset="0"/>
                </a:rPr>
                <a:t> </a:t>
              </a:r>
              <a:r>
                <a:rPr lang="en-US" sz="2800" b="1" kern="1200" dirty="0" err="1">
                  <a:latin typeface="Gabriola" pitchFamily="82" charset="0"/>
                </a:rPr>
                <a:t>Lembaga</a:t>
              </a:r>
              <a:r>
                <a:rPr lang="en-US" sz="2800" b="1" kern="1200" dirty="0">
                  <a:latin typeface="Gabriola" pitchFamily="82" charset="0"/>
                </a:rPr>
                <a:t>/ </a:t>
              </a:r>
              <a:r>
                <a:rPr lang="en-US" sz="2800" b="1" kern="1200" dirty="0" err="1">
                  <a:latin typeface="Gabriola" pitchFamily="82" charset="0"/>
                </a:rPr>
                <a:t>Instansi</a:t>
              </a:r>
              <a:r>
                <a:rPr lang="en-US" sz="2800" b="1" kern="1200" dirty="0">
                  <a:latin typeface="Gabriola" pitchFamily="82" charset="0"/>
                </a:rPr>
                <a:t> (</a:t>
              </a:r>
              <a:r>
                <a:rPr lang="en-US" sz="2800" b="1" kern="1200" dirty="0" err="1">
                  <a:latin typeface="Gabriola" pitchFamily="82" charset="0"/>
                </a:rPr>
                <a:t>Objek</a:t>
              </a:r>
              <a:r>
                <a:rPr lang="en-US" sz="2800" b="1" kern="1200" dirty="0">
                  <a:latin typeface="Gabriola" pitchFamily="82" charset="0"/>
                </a:rPr>
                <a:t> </a:t>
              </a:r>
              <a:r>
                <a:rPr lang="en-US" sz="2800" b="1" kern="1200" dirty="0" err="1">
                  <a:latin typeface="Gabriola" pitchFamily="82" charset="0"/>
                </a:rPr>
                <a:t>Penelitian</a:t>
              </a:r>
              <a:r>
                <a:rPr lang="en-US" sz="2800" b="1" kern="1200" dirty="0">
                  <a:latin typeface="Gabriola" pitchFamily="82" charset="0"/>
                </a:rPr>
                <a:t>)</a:t>
              </a: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CBBEA2E5-2BE3-410C-A844-5A2F8AC24867}"/>
              </a:ext>
            </a:extLst>
          </p:cNvPr>
          <p:cNvSpPr/>
          <p:nvPr/>
        </p:nvSpPr>
        <p:spPr>
          <a:xfrm>
            <a:off x="3389792" y="3450545"/>
            <a:ext cx="949756" cy="94975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2387787"/>
              <a:satOff val="-22785"/>
              <a:lumOff val="-7059"/>
              <a:alphaOff val="0"/>
            </a:schemeClr>
          </a:fillRef>
          <a:effectRef idx="0">
            <a:schemeClr val="accent2">
              <a:alpha val="50000"/>
              <a:hueOff val="2387787"/>
              <a:satOff val="-22785"/>
              <a:lumOff val="-7059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ABBDA0B-377F-487F-BFB4-A46F46607624}"/>
              </a:ext>
            </a:extLst>
          </p:cNvPr>
          <p:cNvGrpSpPr/>
          <p:nvPr/>
        </p:nvGrpSpPr>
        <p:grpSpPr>
          <a:xfrm>
            <a:off x="4253953" y="3448294"/>
            <a:ext cx="4749961" cy="949756"/>
            <a:chOff x="1242943" y="1371599"/>
            <a:chExt cx="4749961" cy="94975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D98E81-16A7-46F4-84F6-2E8DD74124E2}"/>
                </a:ext>
              </a:extLst>
            </p:cNvPr>
            <p:cNvSpPr/>
            <p:nvPr/>
          </p:nvSpPr>
          <p:spPr>
            <a:xfrm>
              <a:off x="1242943" y="1371599"/>
              <a:ext cx="4548255" cy="9497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CEF295-27B8-45E4-B0F2-5BE668137081}"/>
                </a:ext>
              </a:extLst>
            </p:cNvPr>
            <p:cNvSpPr txBox="1"/>
            <p:nvPr/>
          </p:nvSpPr>
          <p:spPr>
            <a:xfrm>
              <a:off x="1444649" y="1371599"/>
              <a:ext cx="4548255" cy="949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kern="1200" dirty="0" err="1">
                  <a:latin typeface="Gabriola" pitchFamily="82" charset="0"/>
                </a:rPr>
                <a:t>Gambaran</a:t>
              </a:r>
              <a:r>
                <a:rPr lang="en-US" sz="2800" b="1" kern="1200" dirty="0">
                  <a:latin typeface="Gabriola" pitchFamily="82" charset="0"/>
                </a:rPr>
                <a:t> Program </a:t>
              </a:r>
              <a:r>
                <a:rPr lang="en-US" sz="2800" b="1" kern="1200" dirty="0" err="1">
                  <a:latin typeface="Gabriola" pitchFamily="82" charset="0"/>
                </a:rPr>
                <a:t>Komunikasi</a:t>
              </a:r>
              <a:r>
                <a:rPr lang="en-US" sz="2800" b="1" kern="1200" dirty="0">
                  <a:latin typeface="Gabriola" pitchFamily="82" charset="0"/>
                </a:rPr>
                <a:t> </a:t>
              </a:r>
              <a:r>
                <a:rPr lang="en-US" sz="2800" b="1" kern="1200" dirty="0" err="1">
                  <a:latin typeface="Gabriola" pitchFamily="82" charset="0"/>
                </a:rPr>
                <a:t>atau</a:t>
              </a:r>
              <a:r>
                <a:rPr lang="en-US" sz="2800" b="1" kern="1200" dirty="0">
                  <a:latin typeface="Gabriola" pitchFamily="82" charset="0"/>
                </a:rPr>
                <a:t> </a:t>
              </a:r>
              <a:r>
                <a:rPr lang="en-US" sz="2800" b="1" kern="1200" dirty="0" err="1">
                  <a:latin typeface="Gabriola" pitchFamily="82" charset="0"/>
                </a:rPr>
                <a:t>Fenomena</a:t>
              </a:r>
              <a:r>
                <a:rPr lang="en-US" sz="2800" b="1" kern="1200" dirty="0">
                  <a:latin typeface="Gabriola" pitchFamily="82" charset="0"/>
                </a:rPr>
                <a:t> </a:t>
              </a:r>
              <a:r>
                <a:rPr lang="en-US" sz="2800" b="1" kern="1200" dirty="0" err="1">
                  <a:latin typeface="Gabriola" pitchFamily="82" charset="0"/>
                </a:rPr>
                <a:t>Komunikasi</a:t>
              </a:r>
              <a:endParaRPr lang="en-US" sz="2800" b="1" kern="1200" dirty="0">
                <a:latin typeface="Gabriola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094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DC28-6153-492A-88E6-24555F67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4.1. </a:t>
            </a:r>
            <a:r>
              <a:rPr lang="en-US" sz="4800" dirty="0" err="1"/>
              <a:t>Gambaran</a:t>
            </a:r>
            <a:r>
              <a:rPr lang="en-US" sz="4800" dirty="0"/>
              <a:t> </a:t>
            </a:r>
            <a:r>
              <a:rPr lang="en-US" sz="4800" dirty="0" err="1"/>
              <a:t>umum</a:t>
            </a:r>
            <a:r>
              <a:rPr lang="en-US" sz="4800" dirty="0"/>
              <a:t> </a:t>
            </a:r>
            <a:r>
              <a:rPr lang="en-US" sz="4800" dirty="0" err="1"/>
              <a:t>subyek</a:t>
            </a:r>
            <a:r>
              <a:rPr lang="en-US" sz="4800" dirty="0"/>
              <a:t> </a:t>
            </a:r>
            <a:r>
              <a:rPr lang="en-US" sz="4800" dirty="0" err="1"/>
              <a:t>penelitian</a:t>
            </a:r>
            <a:endParaRPr lang="en-US" sz="48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6DF4F52-3244-48F8-9B03-49FCE509EA5D}"/>
              </a:ext>
            </a:extLst>
          </p:cNvPr>
          <p:cNvSpPr txBox="1">
            <a:spLocks/>
          </p:cNvSpPr>
          <p:nvPr/>
        </p:nvSpPr>
        <p:spPr>
          <a:xfrm>
            <a:off x="1981200" y="2144625"/>
            <a:ext cx="5718600" cy="50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PROFIL INFORMAN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DA0946E-2809-4ADF-9322-9FCA64E9D6FA}"/>
              </a:ext>
            </a:extLst>
          </p:cNvPr>
          <p:cNvSpPr txBox="1">
            <a:spLocks/>
          </p:cNvSpPr>
          <p:nvPr/>
        </p:nvSpPr>
        <p:spPr>
          <a:xfrm>
            <a:off x="1981200" y="2698375"/>
            <a:ext cx="7875494" cy="31251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latin typeface="Goudy Old Style" pitchFamily="18" charset="0"/>
              </a:rPr>
              <a:t>Penjabaran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secara</a:t>
            </a:r>
            <a:r>
              <a:rPr lang="en-US" sz="2600" b="1" dirty="0">
                <a:latin typeface="Goudy Old Style" pitchFamily="18" charset="0"/>
              </a:rPr>
              <a:t> detail </a:t>
            </a:r>
            <a:r>
              <a:rPr lang="en-US" sz="2600" b="1" dirty="0" err="1">
                <a:latin typeface="Goudy Old Style" pitchFamily="18" charset="0"/>
              </a:rPr>
              <a:t>seluruh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informan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terdiri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dari</a:t>
            </a:r>
            <a:endParaRPr lang="en-US" sz="2600" b="1" dirty="0">
              <a:latin typeface="Goudy Old Style" pitchFamily="18" charset="0"/>
            </a:endParaRPr>
          </a:p>
          <a:p>
            <a:pPr marL="114300" indent="0">
              <a:buFont typeface="Wingdings" pitchFamily="2" charset="2"/>
              <a:buNone/>
            </a:pPr>
            <a:endParaRPr lang="en-US" sz="2600" dirty="0"/>
          </a:p>
          <a:p>
            <a:pPr lvl="1"/>
            <a:r>
              <a:rPr lang="en-US" sz="2600" b="1" dirty="0" err="1">
                <a:latin typeface="Goudy Old Style" pitchFamily="18" charset="0"/>
              </a:rPr>
              <a:t>Informasi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demografis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informan</a:t>
            </a:r>
            <a:r>
              <a:rPr lang="en-US" sz="2600" b="1" dirty="0">
                <a:latin typeface="Goudy Old Style" pitchFamily="18" charset="0"/>
              </a:rPr>
              <a:t> </a:t>
            </a:r>
          </a:p>
          <a:p>
            <a:pPr lvl="1"/>
            <a:r>
              <a:rPr lang="en-US" sz="2600" b="1" dirty="0" err="1">
                <a:latin typeface="Goudy Old Style" pitchFamily="18" charset="0"/>
              </a:rPr>
              <a:t>Penjelasan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terkait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dengan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penelitian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seperti</a:t>
            </a:r>
            <a:r>
              <a:rPr lang="en-US" sz="2600" b="1" dirty="0">
                <a:latin typeface="Goudy Old Style" pitchFamily="18" charset="0"/>
              </a:rPr>
              <a:t> : </a:t>
            </a:r>
            <a:r>
              <a:rPr lang="en-US" sz="2600" b="1" dirty="0" err="1">
                <a:latin typeface="Goudy Old Style" pitchFamily="18" charset="0"/>
              </a:rPr>
              <a:t>latar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belakang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pendidikan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profesional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kemampuan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pengalaman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dsb</a:t>
            </a:r>
            <a:r>
              <a:rPr lang="en-US" sz="2600" b="1" dirty="0">
                <a:latin typeface="Goudy Old Style" pitchFamily="18" charset="0"/>
              </a:rPr>
              <a:t>. </a:t>
            </a:r>
            <a:r>
              <a:rPr lang="en-US" sz="2600" b="1" dirty="0" err="1">
                <a:latin typeface="Goudy Old Style" pitchFamily="18" charset="0"/>
              </a:rPr>
              <a:t>Penjelasan</a:t>
            </a:r>
            <a:r>
              <a:rPr lang="en-US" sz="2600" b="1" dirty="0">
                <a:latin typeface="Goudy Old Style" pitchFamily="18" charset="0"/>
              </a:rPr>
              <a:t> juga </a:t>
            </a:r>
            <a:r>
              <a:rPr lang="en-US" sz="2600" b="1" dirty="0" err="1">
                <a:latin typeface="Goudy Old Style" pitchFamily="18" charset="0"/>
              </a:rPr>
              <a:t>secara</a:t>
            </a:r>
            <a:r>
              <a:rPr lang="en-US" sz="2600" b="1" dirty="0">
                <a:latin typeface="Goudy Old Style" pitchFamily="18" charset="0"/>
              </a:rPr>
              <a:t> detail </a:t>
            </a:r>
            <a:r>
              <a:rPr lang="en-US" sz="2600" b="1" dirty="0" err="1">
                <a:latin typeface="Goudy Old Style" pitchFamily="18" charset="0"/>
              </a:rPr>
              <a:t>tentang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latar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belakang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keluarga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budaya</a:t>
            </a:r>
            <a:r>
              <a:rPr lang="en-US" sz="2600" b="1" dirty="0">
                <a:latin typeface="Goudy Old Style" pitchFamily="18" charset="0"/>
              </a:rPr>
              <a:t>, </a:t>
            </a:r>
            <a:r>
              <a:rPr lang="en-US" sz="2600" b="1" dirty="0" err="1">
                <a:latin typeface="Goudy Old Style" pitchFamily="18" charset="0"/>
              </a:rPr>
              <a:t>dsb</a:t>
            </a:r>
            <a:endParaRPr lang="en-US" sz="2600" b="1" dirty="0">
              <a:latin typeface="Goudy Old Style" pitchFamily="18" charset="0"/>
            </a:endParaRPr>
          </a:p>
          <a:p>
            <a:pPr lvl="1"/>
            <a:r>
              <a:rPr lang="en-US" sz="2600" b="1" dirty="0" err="1">
                <a:latin typeface="Goudy Old Style" pitchFamily="18" charset="0"/>
              </a:rPr>
              <a:t>Penjelasan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secara</a:t>
            </a:r>
            <a:r>
              <a:rPr lang="en-US" sz="2600" b="1" dirty="0">
                <a:latin typeface="Goudy Old Style" pitchFamily="18" charset="0"/>
              </a:rPr>
              <a:t> detail </a:t>
            </a:r>
            <a:r>
              <a:rPr lang="en-US" sz="2600" b="1" dirty="0" err="1">
                <a:latin typeface="Goudy Old Style" pitchFamily="18" charset="0"/>
              </a:rPr>
              <a:t>tentang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alasan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pemilihan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informan</a:t>
            </a:r>
            <a:r>
              <a:rPr lang="en-US" sz="2600" b="1" dirty="0">
                <a:latin typeface="Goudy Old Style" pitchFamily="18" charset="0"/>
              </a:rPr>
              <a:t> yang </a:t>
            </a:r>
            <a:r>
              <a:rPr lang="en-US" sz="2600" b="1" dirty="0" err="1">
                <a:latin typeface="Goudy Old Style" pitchFamily="18" charset="0"/>
              </a:rPr>
              <a:t>terkait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dengan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kebutuhan</a:t>
            </a:r>
            <a:r>
              <a:rPr lang="en-US" sz="2600" b="1" dirty="0">
                <a:latin typeface="Goudy Old Style" pitchFamily="18" charset="0"/>
              </a:rPr>
              <a:t> </a:t>
            </a:r>
            <a:r>
              <a:rPr lang="en-US" sz="2600" b="1" dirty="0" err="1">
                <a:latin typeface="Goudy Old Style" pitchFamily="18" charset="0"/>
              </a:rPr>
              <a:t>penelitian</a:t>
            </a:r>
            <a:r>
              <a:rPr lang="en-US" sz="2600" b="1" dirty="0">
                <a:latin typeface="Goudy Old Style" pitchFamily="18" charset="0"/>
              </a:rPr>
              <a:t> </a:t>
            </a:r>
          </a:p>
          <a:p>
            <a:pPr marL="11430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3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DC28-6153-492A-88E6-24555F67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4.2. </a:t>
            </a:r>
            <a:r>
              <a:rPr lang="en-US" sz="4800" dirty="0" err="1"/>
              <a:t>hasil</a:t>
            </a:r>
            <a:r>
              <a:rPr lang="en-US" sz="4800" dirty="0"/>
              <a:t> dan </a:t>
            </a:r>
            <a:r>
              <a:rPr lang="en-US" sz="4800" dirty="0" err="1"/>
              <a:t>analisis</a:t>
            </a:r>
            <a:r>
              <a:rPr lang="en-US" sz="4800" dirty="0"/>
              <a:t> </a:t>
            </a:r>
            <a:r>
              <a:rPr lang="en-US" sz="4800" dirty="0" err="1"/>
              <a:t>penelitian</a:t>
            </a:r>
            <a:endParaRPr lang="en-US" sz="4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2352500-5366-43DF-B23B-A178DD7CEC5E}"/>
              </a:ext>
            </a:extLst>
          </p:cNvPr>
          <p:cNvSpPr txBox="1">
            <a:spLocks/>
          </p:cNvSpPr>
          <p:nvPr/>
        </p:nvSpPr>
        <p:spPr>
          <a:xfrm>
            <a:off x="1517900" y="2037095"/>
            <a:ext cx="4076073" cy="313585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>
                <a:latin typeface="Goudy Old Style" pitchFamily="18" charset="0"/>
              </a:rPr>
              <a:t>Pembahasan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merupakan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penjabaran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penyajian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data</a:t>
            </a:r>
            <a:r>
              <a:rPr lang="en-US" sz="2800" dirty="0">
                <a:latin typeface="Goudy Old Style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analisa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data </a:t>
            </a:r>
            <a:r>
              <a:rPr lang="en-US" sz="2800" dirty="0">
                <a:latin typeface="Goudy Old Style" pitchFamily="18" charset="0"/>
              </a:rPr>
              <a:t>yang </a:t>
            </a:r>
            <a:r>
              <a:rPr lang="en-US" sz="2800" dirty="0" err="1">
                <a:latin typeface="Goudy Old Style" pitchFamily="18" charset="0"/>
              </a:rPr>
              <a:t>mem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fokus</a:t>
            </a:r>
            <a:r>
              <a:rPr lang="en-US" sz="2800" dirty="0" err="1">
                <a:latin typeface="Goudy Old Style" pitchFamily="18" charset="0"/>
              </a:rPr>
              <a:t>kan</a:t>
            </a:r>
            <a:r>
              <a:rPr lang="en-US" sz="2800" dirty="0">
                <a:latin typeface="Goudy Old Style" pitchFamily="18" charset="0"/>
              </a:rPr>
              <a:t> pada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konsep-konsep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utama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800" dirty="0">
                <a:latin typeface="Goudy Old Style" pitchFamily="18" charset="0"/>
              </a:rPr>
              <a:t>yang </a:t>
            </a:r>
            <a:r>
              <a:rPr lang="en-US" sz="2800" dirty="0" err="1">
                <a:latin typeface="Goudy Old Style" pitchFamily="18" charset="0"/>
              </a:rPr>
              <a:t>dipertanyakan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dalam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rumusan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masalah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penelitian</a:t>
            </a:r>
            <a:endParaRPr lang="en-US" sz="2800" dirty="0">
              <a:latin typeface="Goudy Old Style" pitchFamily="18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AFF3158-D01A-44CF-BE9A-91ED690435B9}"/>
              </a:ext>
            </a:extLst>
          </p:cNvPr>
          <p:cNvSpPr txBox="1">
            <a:spLocks/>
          </p:cNvSpPr>
          <p:nvPr/>
        </p:nvSpPr>
        <p:spPr>
          <a:xfrm>
            <a:off x="6323074" y="2975295"/>
            <a:ext cx="4076073" cy="3135856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latin typeface="Goudy Old Style" pitchFamily="18" charset="0"/>
              </a:rPr>
              <a:t>Pembahasan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sangat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menentukan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keberhasilan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peneliti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dalam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menemukan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suatu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temuan</a:t>
            </a:r>
            <a:r>
              <a:rPr lang="en-US" sz="3200" dirty="0">
                <a:latin typeface="Goudy Old Style" pitchFamily="18" charset="0"/>
              </a:rPr>
              <a:t> </a:t>
            </a:r>
            <a:r>
              <a:rPr lang="en-US" sz="3200" dirty="0" err="1">
                <a:latin typeface="Goudy Old Style" pitchFamily="18" charset="0"/>
              </a:rPr>
              <a:t>penelitian</a:t>
            </a:r>
            <a:r>
              <a:rPr lang="en-US" sz="3200" dirty="0">
                <a:latin typeface="Goudy Old Styl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62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B7DE494-2FBF-4DB6-A97E-F15CECB89714}"/>
              </a:ext>
            </a:extLst>
          </p:cNvPr>
          <p:cNvSpPr/>
          <p:nvPr/>
        </p:nvSpPr>
        <p:spPr>
          <a:xfrm>
            <a:off x="7579605" y="2093976"/>
            <a:ext cx="3548642" cy="603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2DFEC1-69CA-4981-94DE-A76CB1B08B72}"/>
              </a:ext>
            </a:extLst>
          </p:cNvPr>
          <p:cNvSpPr/>
          <p:nvPr/>
        </p:nvSpPr>
        <p:spPr>
          <a:xfrm>
            <a:off x="4461831" y="2093976"/>
            <a:ext cx="2741765" cy="7030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C631CA-1E9E-4D28-9689-54CC8CDEEC9B}"/>
              </a:ext>
            </a:extLst>
          </p:cNvPr>
          <p:cNvSpPr/>
          <p:nvPr/>
        </p:nvSpPr>
        <p:spPr>
          <a:xfrm>
            <a:off x="1063752" y="2093976"/>
            <a:ext cx="2741765" cy="603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3ADC28-6153-492A-88E6-24555F67F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Tahapan</a:t>
            </a:r>
            <a:r>
              <a:rPr lang="en-US" sz="4000" dirty="0"/>
              <a:t> </a:t>
            </a:r>
            <a:r>
              <a:rPr lang="en-US" sz="4000" dirty="0" err="1"/>
              <a:t>penyusunan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&amp; </a:t>
            </a:r>
            <a:r>
              <a:rPr lang="en-US" sz="4000" dirty="0" err="1"/>
              <a:t>analisis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r>
              <a:rPr lang="en-US" sz="4800" dirty="0"/>
              <a:t>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3735DEF-C9C9-4699-9950-DDAB998A6319}"/>
              </a:ext>
            </a:extLst>
          </p:cNvPr>
          <p:cNvSpPr txBox="1">
            <a:spLocks/>
          </p:cNvSpPr>
          <p:nvPr/>
        </p:nvSpPr>
        <p:spPr>
          <a:xfrm>
            <a:off x="1063753" y="2093976"/>
            <a:ext cx="2741765" cy="703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cap="none" dirty="0" err="1">
                <a:solidFill>
                  <a:schemeClr val="tx1"/>
                </a:solidFill>
              </a:rPr>
              <a:t>Mulai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dengan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fokus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utama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rumusan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masalah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penelitian</a:t>
            </a:r>
            <a:endParaRPr lang="en-US" sz="6200" cap="non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EC2A61-0772-4164-A0BB-B794DEAD2438}"/>
              </a:ext>
            </a:extLst>
          </p:cNvPr>
          <p:cNvSpPr txBox="1">
            <a:spLocks/>
          </p:cNvSpPr>
          <p:nvPr/>
        </p:nvSpPr>
        <p:spPr>
          <a:xfrm>
            <a:off x="4247808" y="2193932"/>
            <a:ext cx="3144513" cy="503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200" cap="none" dirty="0" err="1">
                <a:solidFill>
                  <a:schemeClr val="tx1"/>
                </a:solidFill>
              </a:rPr>
              <a:t>Jabarkan</a:t>
            </a:r>
            <a:r>
              <a:rPr lang="en-US" sz="2200" cap="none" dirty="0">
                <a:solidFill>
                  <a:schemeClr val="tx1"/>
                </a:solidFill>
              </a:rPr>
              <a:t> </a:t>
            </a:r>
            <a:r>
              <a:rPr lang="en-US" sz="2200" cap="none" dirty="0" err="1">
                <a:solidFill>
                  <a:schemeClr val="tx1"/>
                </a:solidFill>
              </a:rPr>
              <a:t>setiap</a:t>
            </a:r>
            <a:r>
              <a:rPr lang="en-US" sz="2200" cap="none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200" cap="none" dirty="0" err="1">
                <a:solidFill>
                  <a:schemeClr val="tx1"/>
                </a:solidFill>
              </a:rPr>
              <a:t>konsep</a:t>
            </a:r>
            <a:r>
              <a:rPr lang="en-US" sz="2200" cap="none" dirty="0">
                <a:solidFill>
                  <a:schemeClr val="tx1"/>
                </a:solidFill>
              </a:rPr>
              <a:t> </a:t>
            </a:r>
            <a:r>
              <a:rPr lang="en-US" sz="2200" cap="none" dirty="0" err="1">
                <a:solidFill>
                  <a:schemeClr val="tx1"/>
                </a:solidFill>
              </a:rPr>
              <a:t>utama</a:t>
            </a:r>
            <a:r>
              <a:rPr lang="en-US" sz="2200" cap="none" dirty="0">
                <a:solidFill>
                  <a:schemeClr val="tx1"/>
                </a:solidFill>
              </a:rPr>
              <a:t> </a:t>
            </a:r>
            <a:r>
              <a:rPr lang="en-US" sz="2200" cap="none" dirty="0" err="1">
                <a:solidFill>
                  <a:schemeClr val="tx1"/>
                </a:solidFill>
              </a:rPr>
              <a:t>penelitian</a:t>
            </a:r>
            <a:endParaRPr lang="en-US" sz="2200" cap="none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C5BA95-7E72-4419-BE1C-0270C4BD85C1}"/>
              </a:ext>
            </a:extLst>
          </p:cNvPr>
          <p:cNvSpPr txBox="1">
            <a:spLocks/>
          </p:cNvSpPr>
          <p:nvPr/>
        </p:nvSpPr>
        <p:spPr>
          <a:xfrm>
            <a:off x="7548739" y="2160881"/>
            <a:ext cx="3700695" cy="503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cap="none" dirty="0" err="1">
                <a:solidFill>
                  <a:schemeClr val="tx1"/>
                </a:solidFill>
              </a:rPr>
              <a:t>Komponen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terpenting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dalam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penjabaran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subbab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pembahasan</a:t>
            </a:r>
            <a:r>
              <a:rPr lang="en-US" sz="2000" cap="none" dirty="0">
                <a:solidFill>
                  <a:schemeClr val="tx1"/>
                </a:solidFill>
              </a:rPr>
              <a:t> </a:t>
            </a:r>
            <a:r>
              <a:rPr lang="en-US" sz="2000" cap="none" dirty="0" err="1">
                <a:solidFill>
                  <a:schemeClr val="tx1"/>
                </a:solidFill>
              </a:rPr>
              <a:t>penelitian</a:t>
            </a:r>
            <a:endParaRPr lang="en-US" sz="2000" cap="none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57A40D-33B1-42E0-B4D6-DB66B315EA17}"/>
              </a:ext>
            </a:extLst>
          </p:cNvPr>
          <p:cNvSpPr/>
          <p:nvPr/>
        </p:nvSpPr>
        <p:spPr>
          <a:xfrm>
            <a:off x="1390246" y="3013714"/>
            <a:ext cx="20887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Goudy Old Style" pitchFamily="18" charset="0"/>
              </a:rPr>
              <a:t>Fokuskan</a:t>
            </a:r>
            <a:r>
              <a:rPr lang="en-US" sz="2000" b="1" dirty="0">
                <a:latin typeface="Goudy Old Style" pitchFamily="18" charset="0"/>
              </a:rPr>
              <a:t> pada </a:t>
            </a:r>
            <a:r>
              <a:rPr lang="en-US" sz="2000" b="1" dirty="0" err="1">
                <a:latin typeface="Goudy Old Style" pitchFamily="18" charset="0"/>
              </a:rPr>
              <a:t>rumusan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masalah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penelitian</a:t>
            </a:r>
            <a:r>
              <a:rPr lang="en-US" sz="2000" b="1" dirty="0">
                <a:latin typeface="Goudy Old Style" pitchFamily="18" charset="0"/>
              </a:rPr>
              <a:t>. </a:t>
            </a:r>
            <a:r>
              <a:rPr lang="en-US" sz="2000" b="1" dirty="0" err="1">
                <a:latin typeface="Goudy Old Style" pitchFamily="18" charset="0"/>
              </a:rPr>
              <a:t>Rumusan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masalah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menjadi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batasan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penjabaran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analisa</a:t>
            </a:r>
            <a:r>
              <a:rPr lang="en-US" sz="2000" b="1" dirty="0">
                <a:latin typeface="Goudy Old Style" pitchFamily="18" charset="0"/>
              </a:rPr>
              <a:t> yang </a:t>
            </a:r>
            <a:r>
              <a:rPr lang="en-US" sz="2000" b="1" dirty="0" err="1">
                <a:latin typeface="Goudy Old Style" pitchFamily="18" charset="0"/>
              </a:rPr>
              <a:t>terdapat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dalam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subbab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pembahasan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penelitian</a:t>
            </a:r>
            <a:endParaRPr lang="en-US" sz="2000" b="1" dirty="0">
              <a:latin typeface="Goudy Old Style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C125C2-CE24-494E-9B74-D639F70FA36A}"/>
              </a:ext>
            </a:extLst>
          </p:cNvPr>
          <p:cNvSpPr/>
          <p:nvPr/>
        </p:nvSpPr>
        <p:spPr>
          <a:xfrm>
            <a:off x="4614311" y="3013714"/>
            <a:ext cx="241150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Goudy Old Style" pitchFamily="18" charset="0"/>
              </a:rPr>
              <a:t>Setelah </a:t>
            </a:r>
            <a:r>
              <a:rPr lang="en-US" sz="2000" b="1" dirty="0" err="1">
                <a:latin typeface="Goudy Old Style" pitchFamily="18" charset="0"/>
              </a:rPr>
              <a:t>memfokuskan</a:t>
            </a:r>
            <a:r>
              <a:rPr lang="en-US" sz="2000" b="1" dirty="0">
                <a:latin typeface="Goudy Old Style" pitchFamily="18" charset="0"/>
              </a:rPr>
              <a:t> pada </a:t>
            </a:r>
            <a:r>
              <a:rPr lang="en-US" sz="2000" b="1" dirty="0" err="1">
                <a:latin typeface="Goudy Old Style" pitchFamily="18" charset="0"/>
              </a:rPr>
              <a:t>konsep-konsep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utama</a:t>
            </a:r>
            <a:r>
              <a:rPr lang="en-US" sz="2000" b="1" dirty="0">
                <a:latin typeface="Goudy Old Style" pitchFamily="18" charset="0"/>
              </a:rPr>
              <a:t>, </a:t>
            </a:r>
            <a:r>
              <a:rPr lang="en-US" sz="2000" b="1" dirty="0" err="1">
                <a:latin typeface="Goudy Old Style" pitchFamily="18" charset="0"/>
              </a:rPr>
              <a:t>maka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jabarkan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setiap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komponen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dalam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konsep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utama</a:t>
            </a:r>
            <a:r>
              <a:rPr lang="en-US" sz="2000" b="1" dirty="0">
                <a:latin typeface="Goudy Old Style" pitchFamily="18" charset="0"/>
              </a:rPr>
              <a:t> </a:t>
            </a:r>
            <a:r>
              <a:rPr lang="en-US" sz="2000" b="1" dirty="0" err="1">
                <a:latin typeface="Goudy Old Style" pitchFamily="18" charset="0"/>
              </a:rPr>
              <a:t>tersebut</a:t>
            </a:r>
            <a:endParaRPr lang="en-US" sz="2000" b="1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49279CE-B318-4C98-AA59-3AA80E0BBE07}"/>
              </a:ext>
            </a:extLst>
          </p:cNvPr>
          <p:cNvSpPr txBox="1">
            <a:spLocks/>
          </p:cNvSpPr>
          <p:nvPr/>
        </p:nvSpPr>
        <p:spPr>
          <a:xfrm>
            <a:off x="7963576" y="2816667"/>
            <a:ext cx="2780700" cy="312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latin typeface="Goudy Old Style" pitchFamily="18" charset="0"/>
              </a:rPr>
              <a:t>Mengaitkan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jawaban</a:t>
            </a:r>
            <a:r>
              <a:rPr lang="en-US" b="1" dirty="0">
                <a:latin typeface="Goudy Old Style" pitchFamily="18" charset="0"/>
              </a:rPr>
              <a:t> informan1, </a:t>
            </a:r>
            <a:r>
              <a:rPr lang="en-US" b="1" dirty="0" err="1">
                <a:latin typeface="Goudy Old Style" pitchFamily="18" charset="0"/>
              </a:rPr>
              <a:t>informan</a:t>
            </a:r>
            <a:r>
              <a:rPr lang="en-US" b="1" dirty="0">
                <a:latin typeface="Goudy Old Style" pitchFamily="18" charset="0"/>
              </a:rPr>
              <a:t> 2, </a:t>
            </a:r>
            <a:r>
              <a:rPr lang="en-US" b="1" dirty="0" err="1">
                <a:latin typeface="Goudy Old Style" pitchFamily="18" charset="0"/>
              </a:rPr>
              <a:t>informan</a:t>
            </a:r>
            <a:r>
              <a:rPr lang="en-US" b="1" dirty="0">
                <a:latin typeface="Goudy Old Style" pitchFamily="18" charset="0"/>
              </a:rPr>
              <a:t> 3</a:t>
            </a:r>
          </a:p>
          <a:p>
            <a:r>
              <a:rPr lang="en-US" b="1" dirty="0" err="1">
                <a:latin typeface="Goudy Old Style" pitchFamily="18" charset="0"/>
              </a:rPr>
              <a:t>Mengaitkan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antara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hasil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penyajian</a:t>
            </a:r>
            <a:r>
              <a:rPr lang="en-US" b="1" dirty="0">
                <a:latin typeface="Goudy Old Style" pitchFamily="18" charset="0"/>
              </a:rPr>
              <a:t> data </a:t>
            </a:r>
            <a:r>
              <a:rPr lang="en-US" b="1" dirty="0" err="1">
                <a:latin typeface="Goudy Old Style" pitchFamily="18" charset="0"/>
              </a:rPr>
              <a:t>dari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jawaban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informan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dengan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konsep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serta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teori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dalam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bab</a:t>
            </a:r>
            <a:r>
              <a:rPr lang="en-US" b="1" dirty="0">
                <a:latin typeface="Goudy Old Style" pitchFamily="18" charset="0"/>
              </a:rPr>
              <a:t> 2 </a:t>
            </a:r>
            <a:r>
              <a:rPr lang="en-US" b="1" dirty="0" err="1">
                <a:latin typeface="Goudy Old Style" pitchFamily="18" charset="0"/>
              </a:rPr>
              <a:t>penelitian</a:t>
            </a:r>
            <a:endParaRPr lang="en-US" b="1" dirty="0">
              <a:latin typeface="Goudy Old Style" pitchFamily="18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D8F2D28-7E69-485E-A9EC-8009BA1557F9}"/>
              </a:ext>
            </a:extLst>
          </p:cNvPr>
          <p:cNvSpPr txBox="1">
            <a:spLocks/>
          </p:cNvSpPr>
          <p:nvPr/>
        </p:nvSpPr>
        <p:spPr>
          <a:xfrm>
            <a:off x="7923235" y="5499716"/>
            <a:ext cx="2780700" cy="1018572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latin typeface="Goudy Old Style" pitchFamily="18" charset="0"/>
              </a:rPr>
              <a:t>Temukan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benang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merah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antara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seluruh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jawaban</a:t>
            </a:r>
            <a:r>
              <a:rPr lang="en-US" b="1" dirty="0">
                <a:latin typeface="Goudy Old Style" pitchFamily="18" charset="0"/>
              </a:rPr>
              <a:t> </a:t>
            </a:r>
            <a:r>
              <a:rPr lang="en-US" b="1" dirty="0" err="1">
                <a:latin typeface="Goudy Old Style" pitchFamily="18" charset="0"/>
              </a:rPr>
              <a:t>informan</a:t>
            </a:r>
            <a:r>
              <a:rPr lang="en-US" b="1" dirty="0">
                <a:latin typeface="Goudy Old Style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9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E1567-0F5E-4E56-868D-8F68E4C2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Penyajian</a:t>
            </a:r>
            <a:r>
              <a:rPr lang="en-US" b="1" dirty="0"/>
              <a:t> &amp; Analisa Data </a:t>
            </a:r>
            <a:r>
              <a:rPr lang="en-US" b="1" dirty="0" err="1"/>
              <a:t>Kualitatif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3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data yang </a:t>
            </a:r>
            <a:r>
              <a:rPr lang="en-US" dirty="0" err="1"/>
              <a:t>baik</a:t>
            </a:r>
            <a:r>
              <a:rPr lang="en-US" dirty="0"/>
              <a:t> </a:t>
            </a:r>
          </a:p>
        </p:txBody>
      </p:sp>
      <p:sp>
        <p:nvSpPr>
          <p:cNvPr id="3" name="Google Shape;180;p30">
            <a:extLst>
              <a:ext uri="{FF2B5EF4-FFF2-40B4-BE49-F238E27FC236}">
                <a16:creationId xmlns:a16="http://schemas.microsoft.com/office/drawing/2014/main" id="{58C65025-3492-4446-ACC2-4C7A5903C0F8}"/>
              </a:ext>
            </a:extLst>
          </p:cNvPr>
          <p:cNvSpPr txBox="1">
            <a:spLocks/>
          </p:cNvSpPr>
          <p:nvPr/>
        </p:nvSpPr>
        <p:spPr>
          <a:xfrm>
            <a:off x="5755411" y="3180154"/>
            <a:ext cx="5164067" cy="2844127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b="1" dirty="0"/>
              <a:t>LENGKAP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>
                <a:latin typeface="Goudy Old Style" pitchFamily="18" charset="0"/>
              </a:rPr>
              <a:t>Peneliti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wajib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menyajikan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Goudy Old Style" pitchFamily="18" charset="0"/>
              </a:rPr>
              <a:t>data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secara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Goudy Old Style" pitchFamily="18" charset="0"/>
              </a:rPr>
              <a:t>keseluruhan</a:t>
            </a:r>
            <a:r>
              <a:rPr lang="en-US" sz="2800" dirty="0">
                <a:latin typeface="Goudy Old Style" pitchFamily="18" charset="0"/>
              </a:rPr>
              <a:t>. </a:t>
            </a:r>
            <a:r>
              <a:rPr lang="en-US" sz="2800" dirty="0" err="1">
                <a:latin typeface="Goudy Old Style" pitchFamily="18" charset="0"/>
              </a:rPr>
              <a:t>Disini</a:t>
            </a:r>
            <a:r>
              <a:rPr lang="en-US" sz="2800" dirty="0">
                <a:latin typeface="Goudy Old Style" pitchFamily="18" charset="0"/>
              </a:rPr>
              <a:t>, </a:t>
            </a:r>
            <a:r>
              <a:rPr lang="en-US" sz="2800" dirty="0" err="1">
                <a:latin typeface="Goudy Old Style" pitchFamily="18" charset="0"/>
              </a:rPr>
              <a:t>peneliti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wajib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menggunakan</a:t>
            </a:r>
            <a:r>
              <a:rPr lang="en-US" sz="2800" dirty="0">
                <a:latin typeface="Goudy Old Style" pitchFamily="18" charset="0"/>
              </a:rPr>
              <a:t> critical thinking </a:t>
            </a:r>
            <a:r>
              <a:rPr lang="en-US" sz="2800" dirty="0" err="1">
                <a:latin typeface="Goudy Old Style" pitchFamily="18" charset="0"/>
              </a:rPr>
              <a:t>untuk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mempertanyakan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setiap</a:t>
            </a:r>
            <a:r>
              <a:rPr lang="en-US" sz="2800" dirty="0">
                <a:latin typeface="Goudy Old Style" pitchFamily="18" charset="0"/>
              </a:rPr>
              <a:t> data </a:t>
            </a:r>
            <a:r>
              <a:rPr lang="en-US" sz="2800" dirty="0" err="1">
                <a:latin typeface="Goudy Old Style" pitchFamily="18" charset="0"/>
              </a:rPr>
              <a:t>terus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menerus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hingga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datanya</a:t>
            </a:r>
            <a:r>
              <a:rPr lang="en-US" sz="2800" dirty="0">
                <a:latin typeface="Goudy Old Style" pitchFamily="18" charset="0"/>
              </a:rPr>
              <a:t> </a:t>
            </a:r>
            <a:r>
              <a:rPr lang="en-US" sz="2800" dirty="0" err="1">
                <a:latin typeface="Goudy Old Style" pitchFamily="18" charset="0"/>
              </a:rPr>
              <a:t>lengkap</a:t>
            </a:r>
            <a:r>
              <a:rPr lang="en-US" sz="2800" dirty="0">
                <a:latin typeface="Goudy Old Style" pitchFamily="18" charset="0"/>
              </a:rPr>
              <a:t>.</a:t>
            </a:r>
          </a:p>
        </p:txBody>
      </p:sp>
      <p:sp>
        <p:nvSpPr>
          <p:cNvPr id="4" name="Google Shape;182;p30">
            <a:extLst>
              <a:ext uri="{FF2B5EF4-FFF2-40B4-BE49-F238E27FC236}">
                <a16:creationId xmlns:a16="http://schemas.microsoft.com/office/drawing/2014/main" id="{F935DA26-13C2-4364-A075-1B15A07D67F4}"/>
              </a:ext>
            </a:extLst>
          </p:cNvPr>
          <p:cNvSpPr txBox="1">
            <a:spLocks/>
          </p:cNvSpPr>
          <p:nvPr/>
        </p:nvSpPr>
        <p:spPr>
          <a:xfrm>
            <a:off x="1698039" y="2093976"/>
            <a:ext cx="3429181" cy="3125100"/>
          </a:xfrm>
          <a:prstGeom prst="rect">
            <a:avLst/>
          </a:prstGeom>
          <a:solidFill>
            <a:srgbClr val="FFC000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nn-NO" b="1" dirty="0"/>
              <a:t>JUJUR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endParaRPr lang="nn-NO" b="1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nn-NO" sz="2800" dirty="0">
                <a:latin typeface="Goudy Old Style" pitchFamily="18" charset="0"/>
              </a:rPr>
              <a:t>Data harus </a:t>
            </a:r>
            <a:r>
              <a:rPr lang="nn-NO" sz="2800" b="1" dirty="0">
                <a:solidFill>
                  <a:srgbClr val="FF0000"/>
                </a:solidFill>
                <a:latin typeface="Goudy Old Style" pitchFamily="18" charset="0"/>
              </a:rPr>
              <a:t>sesuai </a:t>
            </a:r>
            <a:r>
              <a:rPr lang="nn-NO" sz="2800" dirty="0">
                <a:latin typeface="Goudy Old Style" pitchFamily="18" charset="0"/>
              </a:rPr>
              <a:t>dengan </a:t>
            </a:r>
            <a:r>
              <a:rPr lang="nn-NO" sz="2800" b="1" dirty="0">
                <a:solidFill>
                  <a:srgbClr val="FF0000"/>
                </a:solidFill>
                <a:latin typeface="Goudy Old Style" pitchFamily="18" charset="0"/>
              </a:rPr>
              <a:t>fakta</a:t>
            </a:r>
            <a:r>
              <a:rPr lang="nn-NO" sz="2800" dirty="0">
                <a:latin typeface="Goudy Old Style" pitchFamily="18" charset="0"/>
              </a:rPr>
              <a:t> yang ada di lapangan. Upayakan interpretasi peneliti disesuaikan dengan interpretasi informan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04814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C0A9-498A-4B56-8739-C46D09F7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data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58A103B-65A4-4F32-850C-B87F98EEAAE9}"/>
              </a:ext>
            </a:extLst>
          </p:cNvPr>
          <p:cNvGrpSpPr/>
          <p:nvPr/>
        </p:nvGrpSpPr>
        <p:grpSpPr>
          <a:xfrm>
            <a:off x="3441764" y="2110735"/>
            <a:ext cx="4096512" cy="825103"/>
            <a:chOff x="2304288" y="104701"/>
            <a:chExt cx="4096512" cy="825103"/>
          </a:xfrm>
        </p:grpSpPr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1BD9DBEE-0394-41B1-9699-E3E777D1DC68}"/>
                </a:ext>
              </a:extLst>
            </p:cNvPr>
            <p:cNvSpPr/>
            <p:nvPr/>
          </p:nvSpPr>
          <p:spPr>
            <a:xfrm rot="5400000">
              <a:off x="3939992" y="-1531003"/>
              <a:ext cx="825103" cy="4096512"/>
            </a:xfrm>
            <a:prstGeom prst="round2SameRect">
              <a:avLst/>
            </a:prstGeom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: Top Corners Rounded 4">
              <a:extLst>
                <a:ext uri="{FF2B5EF4-FFF2-40B4-BE49-F238E27FC236}">
                  <a16:creationId xmlns:a16="http://schemas.microsoft.com/office/drawing/2014/main" id="{FEDA0DE6-CA56-42DD-8F3C-73825E750655}"/>
                </a:ext>
              </a:extLst>
            </p:cNvPr>
            <p:cNvSpPr txBox="1"/>
            <p:nvPr/>
          </p:nvSpPr>
          <p:spPr>
            <a:xfrm>
              <a:off x="2304288" y="144979"/>
              <a:ext cx="4056234" cy="7445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Catatan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lapangan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dalam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bentuk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tulisan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,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biasanya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merupakan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hasil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observasi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dan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transkrip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wawancara</a:t>
              </a:r>
              <a:r>
                <a:rPr lang="en-US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kern="1200" dirty="0" err="1">
                  <a:solidFill>
                    <a:schemeClr val="tx1"/>
                  </a:solidFill>
                  <a:latin typeface="Goudy Old Style" pitchFamily="18" charset="0"/>
                </a:rPr>
                <a:t>informan</a:t>
              </a:r>
              <a:endParaRPr lang="en-US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155E72C-1B68-4608-9623-8F2C8FEBD3D3}"/>
              </a:ext>
            </a:extLst>
          </p:cNvPr>
          <p:cNvGrpSpPr/>
          <p:nvPr/>
        </p:nvGrpSpPr>
        <p:grpSpPr>
          <a:xfrm>
            <a:off x="1187824" y="2007598"/>
            <a:ext cx="2304288" cy="1031378"/>
            <a:chOff x="0" y="1562"/>
            <a:chExt cx="2304288" cy="1031378"/>
          </a:xfrm>
          <a:scene3d>
            <a:camera prst="orthographicFront"/>
            <a:lightRig rig="flat" dir="t"/>
          </a:scene3d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4553BD8-7384-439A-8B2B-0FAC38A1AF6A}"/>
                </a:ext>
              </a:extLst>
            </p:cNvPr>
            <p:cNvSpPr/>
            <p:nvPr/>
          </p:nvSpPr>
          <p:spPr>
            <a:xfrm>
              <a:off x="0" y="1562"/>
              <a:ext cx="2304288" cy="103137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F7B59B98-1D68-4C5D-B760-34D4E05F193A}"/>
                </a:ext>
              </a:extLst>
            </p:cNvPr>
            <p:cNvSpPr txBox="1"/>
            <p:nvPr/>
          </p:nvSpPr>
          <p:spPr>
            <a:xfrm>
              <a:off x="50348" y="51910"/>
              <a:ext cx="2203592" cy="93068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Teks</a:t>
              </a:r>
              <a:r>
                <a:rPr lang="en-US" sz="3200" b="1" kern="1200" dirty="0">
                  <a:solidFill>
                    <a:schemeClr val="tx1"/>
                  </a:solidFill>
                  <a:latin typeface="Goudy Old Style" pitchFamily="18" charset="0"/>
                </a:rPr>
                <a:t> </a:t>
              </a:r>
              <a:r>
                <a:rPr lang="en-US" sz="3200" b="1" kern="1200" dirty="0" err="1">
                  <a:solidFill>
                    <a:schemeClr val="tx1"/>
                  </a:solidFill>
                  <a:latin typeface="Goudy Old Style" pitchFamily="18" charset="0"/>
                </a:rPr>
                <a:t>Naratif</a:t>
              </a:r>
              <a:endParaRPr lang="en-US" sz="3200" b="1" kern="1200" dirty="0">
                <a:solidFill>
                  <a:schemeClr val="tx1"/>
                </a:solidFill>
                <a:latin typeface="Goudy Old Style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AA6C0FA-2AE3-4DEA-A63E-6F2C9B27C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60" y="3429000"/>
            <a:ext cx="7288305" cy="255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64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559</TotalTime>
  <Words>637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Gabriola</vt:lpstr>
      <vt:lpstr>Goudy Old Style</vt:lpstr>
      <vt:lpstr>Rockwell</vt:lpstr>
      <vt:lpstr>Rockwell Condensed</vt:lpstr>
      <vt:lpstr>Wingdings</vt:lpstr>
      <vt:lpstr>Wood Type</vt:lpstr>
      <vt:lpstr>Bab iv  hasil dan analisis penelitian</vt:lpstr>
      <vt:lpstr>BAB IV HASIL DAN ANALISIS PENELITIAN </vt:lpstr>
      <vt:lpstr>4.1. Gambaran umum obyek penelitian</vt:lpstr>
      <vt:lpstr>4.1. Gambaran umum subyek penelitian</vt:lpstr>
      <vt:lpstr>4.2. hasil dan analisis penelitian</vt:lpstr>
      <vt:lpstr>Tahapan penyusunan hasil &amp; analisis penelitian  </vt:lpstr>
      <vt:lpstr>Strategi Penyajian &amp; Analisa Data Kualitatif </vt:lpstr>
      <vt:lpstr>Kriteria Penyajian data yang baik </vt:lpstr>
      <vt:lpstr>bentuk Penyajian data</vt:lpstr>
      <vt:lpstr>bentuk Penyajian data</vt:lpstr>
      <vt:lpstr>bentuk Penyajian data</vt:lpstr>
      <vt:lpstr>Analisis data</vt:lpstr>
      <vt:lpstr>HAL-HAL PENTING DALAM ANALISA DATA KUALITATIF</vt:lpstr>
      <vt:lpstr>Istilah konsep dalam analisis data</vt:lpstr>
      <vt:lpstr>interpretasi</vt:lpstr>
      <vt:lpstr>Interpretasi </vt:lpstr>
      <vt:lpstr>Tahapan dalam interpretasi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iv  hasil dan analisis penelitian</dc:title>
  <dc:creator>sonny bangun</dc:creator>
  <cp:lastModifiedBy>sonny bangun</cp:lastModifiedBy>
  <cp:revision>40</cp:revision>
  <dcterms:created xsi:type="dcterms:W3CDTF">2019-10-23T04:04:16Z</dcterms:created>
  <dcterms:modified xsi:type="dcterms:W3CDTF">2019-11-02T08:12:12Z</dcterms:modified>
</cp:coreProperties>
</file>