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60" r:id="rId4"/>
    <p:sldId id="259" r:id="rId5"/>
    <p:sldId id="261" r:id="rId6"/>
    <p:sldId id="284" r:id="rId7"/>
    <p:sldId id="285" r:id="rId8"/>
    <p:sldId id="286" r:id="rId9"/>
    <p:sldId id="265" r:id="rId10"/>
    <p:sldId id="267" r:id="rId11"/>
    <p:sldId id="269" r:id="rId12"/>
    <p:sldId id="271" r:id="rId13"/>
    <p:sldId id="28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AA8449-051A-47C8-8C72-623DC4074EED}">
  <a:tblStyle styleId="{11AA8449-051A-47C8-8C72-623DC4074E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812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02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655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2821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373200" y="1373150"/>
            <a:ext cx="2397300" cy="2397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1D1D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1D1D1B"/>
                </a:solidFill>
              </a:defRPr>
            </a:lvl1pPr>
            <a:lvl2pPr lvl="1" rtl="0">
              <a:buNone/>
              <a:defRPr>
                <a:solidFill>
                  <a:srgbClr val="1D1D1B"/>
                </a:solidFill>
              </a:defRPr>
            </a:lvl2pPr>
            <a:lvl3pPr lvl="2" rtl="0">
              <a:buNone/>
              <a:defRPr>
                <a:solidFill>
                  <a:srgbClr val="1D1D1B"/>
                </a:solidFill>
              </a:defRPr>
            </a:lvl3pPr>
            <a:lvl4pPr lvl="3" rtl="0">
              <a:buNone/>
              <a:defRPr>
                <a:solidFill>
                  <a:srgbClr val="1D1D1B"/>
                </a:solidFill>
              </a:defRPr>
            </a:lvl4pPr>
            <a:lvl5pPr lvl="4" rtl="0">
              <a:buNone/>
              <a:defRPr>
                <a:solidFill>
                  <a:srgbClr val="1D1D1B"/>
                </a:solidFill>
              </a:defRPr>
            </a:lvl5pPr>
            <a:lvl6pPr lvl="5" rtl="0">
              <a:buNone/>
              <a:defRPr>
                <a:solidFill>
                  <a:srgbClr val="1D1D1B"/>
                </a:solidFill>
              </a:defRPr>
            </a:lvl6pPr>
            <a:lvl7pPr lvl="6" rtl="0">
              <a:buNone/>
              <a:defRPr>
                <a:solidFill>
                  <a:srgbClr val="1D1D1B"/>
                </a:solidFill>
              </a:defRPr>
            </a:lvl7pPr>
            <a:lvl8pPr lvl="7" rtl="0">
              <a:buNone/>
              <a:defRPr>
                <a:solidFill>
                  <a:srgbClr val="1D1D1B"/>
                </a:solidFill>
              </a:defRPr>
            </a:lvl8pPr>
            <a:lvl9pPr lvl="8" rtl="0">
              <a:buNone/>
              <a:defRPr>
                <a:solidFill>
                  <a:srgbClr val="1D1D1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79975" y="2161800"/>
            <a:ext cx="55839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 rtl="0">
              <a:spcBef>
                <a:spcPts val="60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800"/>
              <a:buFont typeface="Montserrat"/>
              <a:buChar char="▫"/>
              <a:defRPr sz="1800"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212050"/>
            <a:ext cx="19572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1D1D1B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7200">
              <a:solidFill>
                <a:srgbClr val="1D1D1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60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1150">
              <a:spcBef>
                <a:spcPts val="0"/>
              </a:spcBef>
              <a:spcAft>
                <a:spcPts val="0"/>
              </a:spcAft>
              <a:buSzPts val="1300"/>
              <a:buFont typeface="Raleway"/>
              <a:buChar char="▫"/>
              <a:defRPr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buNone/>
              <a:defRPr>
                <a:latin typeface="Vidaloka"/>
                <a:ea typeface="Vidaloka"/>
                <a:cs typeface="Vidaloka"/>
                <a:sym typeface="Vidaloka"/>
              </a:defRPr>
            </a:lvl2pPr>
            <a:lvl3pPr lvl="2">
              <a:buNone/>
              <a:defRPr>
                <a:latin typeface="Vidaloka"/>
                <a:ea typeface="Vidaloka"/>
                <a:cs typeface="Vidaloka"/>
                <a:sym typeface="Vidaloka"/>
              </a:defRPr>
            </a:lvl3pPr>
            <a:lvl4pPr lvl="3">
              <a:buNone/>
              <a:defRPr>
                <a:latin typeface="Vidaloka"/>
                <a:ea typeface="Vidaloka"/>
                <a:cs typeface="Vidaloka"/>
                <a:sym typeface="Vidaloka"/>
              </a:defRPr>
            </a:lvl4pPr>
            <a:lvl5pPr lvl="4">
              <a:buNone/>
              <a:defRPr>
                <a:latin typeface="Vidaloka"/>
                <a:ea typeface="Vidaloka"/>
                <a:cs typeface="Vidaloka"/>
                <a:sym typeface="Vidaloka"/>
              </a:defRPr>
            </a:lvl5pPr>
            <a:lvl6pPr lvl="5">
              <a:buNone/>
              <a:defRPr>
                <a:latin typeface="Vidaloka"/>
                <a:ea typeface="Vidaloka"/>
                <a:cs typeface="Vidaloka"/>
                <a:sym typeface="Vidaloka"/>
              </a:defRPr>
            </a:lvl6pPr>
            <a:lvl7pPr lvl="6">
              <a:buNone/>
              <a:defRPr>
                <a:latin typeface="Vidaloka"/>
                <a:ea typeface="Vidaloka"/>
                <a:cs typeface="Vidaloka"/>
                <a:sym typeface="Vidaloka"/>
              </a:defRPr>
            </a:lvl7pPr>
            <a:lvl8pPr lvl="7">
              <a:buNone/>
              <a:defRPr>
                <a:latin typeface="Vidaloka"/>
                <a:ea typeface="Vidaloka"/>
                <a:cs typeface="Vidaloka"/>
                <a:sym typeface="Vidaloka"/>
              </a:defRPr>
            </a:lvl8pPr>
            <a:lvl9pPr lvl="8">
              <a:buNone/>
              <a:defRPr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4980050" y="1349425"/>
            <a:ext cx="1799100" cy="26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6887597" y="1349425"/>
            <a:ext cx="1799100" cy="26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▫"/>
              <a:defRPr sz="12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type="blank">
  <p:cSld name="BLANK">
    <p:bg>
      <p:bgPr>
        <a:solidFill>
          <a:srgbClr val="1D1D1B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1188450" y="1194900"/>
            <a:ext cx="67671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http://www.slidescarnival.com/copyright-and-legal-information" TargetMode="External"/><Relationship Id="rId4" Type="http://schemas.openxmlformats.org/officeDocument/2006/relationships/hyperlink" Target="http://www.slidescarnival.com/help-use-presentation-templat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ctrTitle"/>
          </p:nvPr>
        </p:nvSpPr>
        <p:spPr>
          <a:xfrm>
            <a:off x="537882" y="1339999"/>
            <a:ext cx="7885355" cy="2463501"/>
          </a:xfrm>
          <a:prstGeom prst="rect">
            <a:avLst/>
          </a:prstGeom>
          <a:solidFill>
            <a:srgbClr val="FFC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Ink Free" panose="03080402000500000000" pitchFamily="66" charset="0"/>
              </a:rPr>
              <a:t>METODE FENOMENOLOGI </a:t>
            </a:r>
            <a:r>
              <a:rPr lang="en-US" sz="4000" dirty="0">
                <a:latin typeface="Ink Free" panose="03080402000500000000" pitchFamily="66" charset="0"/>
              </a:rPr>
              <a:t>DALAM STUDI KOMUNIKASI</a:t>
            </a:r>
            <a:endParaRPr sz="4000" dirty="0"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 descr="create_0007_eugck1ifvp0-kari-shea.jpg"/>
          <p:cNvPicPr preferRelativeResize="0"/>
          <p:nvPr/>
        </p:nvPicPr>
        <p:blipFill rotWithShape="1">
          <a:blip r:embed="rId3">
            <a:alphaModFix amt="71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6;p16">
            <a:extLst>
              <a:ext uri="{FF2B5EF4-FFF2-40B4-BE49-F238E27FC236}">
                <a16:creationId xmlns:a16="http://schemas.microsoft.com/office/drawing/2014/main" id="{C9B4CDFD-5EF8-4784-BD16-B521DFAB57E9}"/>
              </a:ext>
            </a:extLst>
          </p:cNvPr>
          <p:cNvSpPr txBox="1">
            <a:spLocks/>
          </p:cNvSpPr>
          <p:nvPr/>
        </p:nvSpPr>
        <p:spPr>
          <a:xfrm>
            <a:off x="4754172" y="397967"/>
            <a:ext cx="4206947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88950" indent="-342900">
              <a:buFont typeface="+mj-lt"/>
              <a:buAutoNum type="arabicPeriod"/>
            </a:pP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Rumuskan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topik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&amp; pertanyaan2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penelitian</a:t>
            </a:r>
            <a:endParaRPr lang="en-US" sz="18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488950" indent="-342900">
              <a:buFont typeface="+mj-lt"/>
              <a:buAutoNum type="arabicPeriod"/>
            </a:pP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Lakukan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tinjauan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literatur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yang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komprehensif</a:t>
            </a:r>
            <a:endParaRPr lang="en-US" sz="18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488950" indent="-342900">
              <a:buFont typeface="+mj-lt"/>
              <a:buAutoNum type="arabicPeriod"/>
            </a:pP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Susun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seperangkat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kriteria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untuk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penentuan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lokasi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dan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peran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peserta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penelitian</a:t>
            </a:r>
            <a:endParaRPr lang="en-US" sz="18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488950" indent="-342900">
              <a:buFont typeface="+mj-lt"/>
              <a:buAutoNum type="arabicPeriod"/>
            </a:pP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Kembangkan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pertanyaan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sbg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panduan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wawancara</a:t>
            </a:r>
            <a:endParaRPr lang="en-US" sz="18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488950" indent="-342900">
              <a:buFont typeface="+mj-lt"/>
              <a:buAutoNum type="arabicPeriod"/>
            </a:pP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Rekam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proses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wwcr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untuk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menjawab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rumusan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, dan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tentukan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perlu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tidaknya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wwcr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tambahan</a:t>
            </a:r>
            <a:endParaRPr lang="en-US" sz="18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488950" indent="-342900">
              <a:buFont typeface="+mj-lt"/>
              <a:buAutoNum type="arabicPeriod"/>
            </a:pP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Organisasi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&amp;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analisis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data 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pengembangan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deskripsi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tekstural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indv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gabungkan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semua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informan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sintesis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makna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rangkuman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)</a:t>
            </a:r>
          </a:p>
          <a:p>
            <a:pPr marL="488950" indent="-342900">
              <a:buFont typeface="+mj-lt"/>
              <a:buAutoNum type="arabicPeriod"/>
            </a:pPr>
            <a:endParaRPr lang="en-US" sz="18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488950" indent="-342900">
              <a:buFont typeface="+mj-lt"/>
              <a:buAutoNum type="arabicPeriod"/>
            </a:pPr>
            <a:endParaRPr lang="en-US" sz="18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488950" indent="-342900">
              <a:buFont typeface="+mj-lt"/>
              <a:buAutoNum type="arabicPeriod"/>
            </a:pPr>
            <a:endParaRPr lang="en-US" sz="18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ctrTitle" idx="4294967295"/>
          </p:nvPr>
        </p:nvSpPr>
        <p:spPr>
          <a:xfrm>
            <a:off x="1188450" y="3381670"/>
            <a:ext cx="6767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  <a:latin typeface="Ink Free" panose="03080402000500000000" pitchFamily="66" charset="0"/>
              </a:rPr>
              <a:t>3</a:t>
            </a:r>
            <a:br>
              <a:rPr lang="en" sz="4800" dirty="0">
                <a:solidFill>
                  <a:srgbClr val="FFFFFF"/>
                </a:solidFill>
                <a:latin typeface="Ink Free" panose="03080402000500000000" pitchFamily="66" charset="0"/>
              </a:rPr>
            </a:br>
            <a:r>
              <a:rPr lang="en" sz="4800" dirty="0">
                <a:solidFill>
                  <a:srgbClr val="FFFFFF"/>
                </a:solidFill>
                <a:latin typeface="Ink Free" panose="03080402000500000000" pitchFamily="66" charset="0"/>
              </a:rPr>
              <a:t>Analisis Data</a:t>
            </a:r>
            <a:br>
              <a:rPr lang="en" sz="4800" dirty="0">
                <a:solidFill>
                  <a:srgbClr val="FFFFFF"/>
                </a:solidFill>
                <a:latin typeface="Ink Free" panose="03080402000500000000" pitchFamily="66" charset="0"/>
              </a:rPr>
            </a:br>
            <a:r>
              <a:rPr lang="en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(Creswell)</a:t>
            </a:r>
            <a:br>
              <a:rPr lang="en" sz="4800" dirty="0">
                <a:solidFill>
                  <a:srgbClr val="FFFFFF"/>
                </a:solidFill>
                <a:latin typeface="Ink Free" panose="03080402000500000000" pitchFamily="66" charset="0"/>
              </a:rPr>
            </a:br>
            <a:endParaRPr sz="4800" dirty="0">
              <a:solidFill>
                <a:srgbClr val="FFFFFF"/>
              </a:solidFill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6" descr="create_0009__lzctgpjyge-gaelle-marcel.jpg"/>
          <p:cNvPicPr preferRelativeResize="0"/>
          <p:nvPr/>
        </p:nvPicPr>
        <p:blipFill rotWithShape="1">
          <a:blip r:embed="rId3">
            <a:alphaModFix amt="75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86;p16">
            <a:extLst>
              <a:ext uri="{FF2B5EF4-FFF2-40B4-BE49-F238E27FC236}">
                <a16:creationId xmlns:a16="http://schemas.microsoft.com/office/drawing/2014/main" id="{B7E4926C-6567-4FBC-B4D4-93E0DEB8D2EC}"/>
              </a:ext>
            </a:extLst>
          </p:cNvPr>
          <p:cNvSpPr txBox="1">
            <a:spLocks/>
          </p:cNvSpPr>
          <p:nvPr/>
        </p:nvSpPr>
        <p:spPr>
          <a:xfrm>
            <a:off x="4410635" y="111214"/>
            <a:ext cx="4733365" cy="49210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88950" indent="-342900">
              <a:buFont typeface="+mj-lt"/>
              <a:buAutoNum type="arabicPeriod"/>
            </a:pP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Deskripsikan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seluruh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pengalaman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peneliti</a:t>
            </a:r>
            <a:endParaRPr lang="en-US" sz="18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488950" indent="-342900">
              <a:buFont typeface="+mj-lt"/>
              <a:buAutoNum type="arabicPeriod"/>
            </a:pP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Menemukan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pernyataan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dlm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wwcr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ttg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bgm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orang2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memahami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topik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rinci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pernyataan2,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perlakukan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setiap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pernyataan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memiliki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nilai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yang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setara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kembangkan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rincian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dengan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tidak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melakukan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pengulangan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/tumpeng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tindih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) </a:t>
            </a:r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</a:p>
          <a:p>
            <a:pPr marL="488950" indent="-342900">
              <a:buFont typeface="+mj-lt"/>
              <a:buAutoNum type="arabicPeriod"/>
            </a:pP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Kelompokkan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pernyataan2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dalam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unit2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bermakna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rinci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unit2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tsb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dan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tulis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penjelasan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teks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pengalamannya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termasuk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cth2nya)</a:t>
            </a:r>
          </a:p>
          <a:p>
            <a:pPr marL="488950" indent="-342900">
              <a:buFont typeface="+mj-lt"/>
              <a:buAutoNum type="arabicPeriod"/>
            </a:pP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Refleksikan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pemikiran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peneliti</a:t>
            </a:r>
            <a:r>
              <a:rPr lang="en-US" sz="18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gunakan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variasi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imaginatif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/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deskripsi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structural,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cari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keseluruhan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makna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dg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perspektif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divergen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pertimbangkan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rujukan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atas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fenomena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konstruksikan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bgm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gejala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dialami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)</a:t>
            </a:r>
          </a:p>
          <a:p>
            <a:pPr marL="488950" indent="-342900">
              <a:buFont typeface="+mj-lt"/>
              <a:buAutoNum type="arabicPeriod"/>
            </a:pP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Peneliti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mengkonstruksikan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makna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dan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esensi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pengalaman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/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typication</a:t>
            </a:r>
            <a:endParaRPr lang="en-US" sz="17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488950" indent="-342900">
              <a:buFont typeface="+mj-lt"/>
              <a:buAutoNum type="arabicPeriod"/>
            </a:pP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Seluruh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langkah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tsb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dilakukan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untuk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setiap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pengalaman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masing2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informan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,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untuk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kemudian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ditulis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hasil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deskripsi</a:t>
            </a:r>
            <a:r>
              <a:rPr lang="en-US" sz="17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17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gabungannya</a:t>
            </a:r>
            <a:endParaRPr lang="en-US" sz="17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488950" indent="-342900">
              <a:buFont typeface="+mj-lt"/>
              <a:buAutoNum type="arabicPeriod"/>
            </a:pPr>
            <a:endParaRPr lang="en-US" sz="18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488950" indent="-342900">
              <a:buFont typeface="+mj-lt"/>
              <a:buAutoNum type="arabicPeriod"/>
            </a:pPr>
            <a:endParaRPr lang="en-US" sz="18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488950" indent="-342900">
              <a:buFont typeface="+mj-lt"/>
              <a:buAutoNum type="arabicPeriod"/>
            </a:pPr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  <a:p>
            <a:pPr marL="146050"/>
            <a:endParaRPr lang="en-US" sz="18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488950" indent="-342900">
              <a:buFont typeface="+mj-lt"/>
              <a:buAutoNum type="arabicPeriod"/>
            </a:pPr>
            <a:endParaRPr lang="en-US" sz="18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marL="488950" indent="-342900">
              <a:buFont typeface="+mj-lt"/>
              <a:buAutoNum type="arabicPeriod"/>
            </a:pPr>
            <a:endParaRPr lang="en-US" sz="18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1;p27" descr="create_0000_vgq49l9i4ee-maja-petric.jpg">
            <a:extLst>
              <a:ext uri="{FF2B5EF4-FFF2-40B4-BE49-F238E27FC236}">
                <a16:creationId xmlns:a16="http://schemas.microsoft.com/office/drawing/2014/main" id="{42EEEBDA-4B1B-45AA-A15F-C17F3C707F5B}"/>
              </a:ext>
            </a:extLst>
          </p:cNvPr>
          <p:cNvPicPr preferRelativeResize="0"/>
          <p:nvPr/>
        </p:nvPicPr>
        <p:blipFill rotWithShape="1">
          <a:blip r:embed="rId3">
            <a:alphaModFix amt="72000"/>
          </a:blip>
          <a:srcRect l="25000" r="250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>
            <a:spLocks noGrp="1"/>
          </p:cNvSpPr>
          <p:nvPr>
            <p:ph type="ctrTitle" idx="4294967295"/>
          </p:nvPr>
        </p:nvSpPr>
        <p:spPr>
          <a:xfrm>
            <a:off x="1188450" y="2571749"/>
            <a:ext cx="6767100" cy="10629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“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Fenomonologi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mengungkapkan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suatu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fenomena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yang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tersembunyi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menjadi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fakta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yang Nampak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mendalami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fenomena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yang Nampak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dengan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mengungkapkan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fakta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tersembunyi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”</a:t>
            </a:r>
            <a:endParaRPr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5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2" descr="create_0002_ujcwvv_tj44-honey-fangs.jpg"/>
          <p:cNvPicPr preferRelativeResize="0"/>
          <p:nvPr/>
        </p:nvPicPr>
        <p:blipFill rotWithShape="1">
          <a:blip r:embed="rId3">
            <a:alphaModFix amt="80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6887599" y="1194900"/>
            <a:ext cx="1799100" cy="26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 dirty="0"/>
              <a:t>EDIT IN POWERPOINT®</a:t>
            </a:r>
            <a:endParaRPr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/>
              <a:t>Click on the button under the presentation preview that says "Download as PowerPoint template". You will get a .pptx file that you can edit in PowerPoint.</a:t>
            </a:r>
            <a:endParaRPr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/>
              <a:t>Remember to download and install the fonts used in this presentation (you’ll find the links to the font files needed in the </a:t>
            </a:r>
            <a:r>
              <a:rPr lang="en" sz="900" u="sng" dirty="0">
                <a:hlinkClick r:id="" action="ppaction://noaction"/>
              </a:rPr>
              <a:t>Presentation design slide</a:t>
            </a:r>
            <a:r>
              <a:rPr lang="en" sz="900" dirty="0"/>
              <a:t>)</a:t>
            </a:r>
            <a:endParaRPr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 dirty="0"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980050" y="4032350"/>
            <a:ext cx="37065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More info on how to use this template at </a:t>
            </a:r>
            <a:r>
              <a:rPr lang="en" sz="800" b="1" u="sng">
                <a:hlinkClick r:id="rId4"/>
              </a:rPr>
              <a:t>www.slidescarnival.com/help-use-presentation-template</a:t>
            </a:r>
            <a:endParaRPr sz="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This template is free to use under </a:t>
            </a:r>
            <a:r>
              <a:rPr lang="en" sz="800" u="sng">
                <a:hlinkClick r:id="rId5"/>
              </a:rPr>
              <a:t>Creative Commons Attribution license</a:t>
            </a:r>
            <a:r>
              <a:rPr lang="en" sz="800"/>
              <a:t>. You can keep the Credits slide or mention SlidesCarnival and other resources used in a slide footer.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4980050" y="1194900"/>
            <a:ext cx="1799100" cy="26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 dirty="0"/>
              <a:t>EDIT IN GOOGLE SLIDES</a:t>
            </a:r>
            <a:endParaRPr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dirty="0"/>
              <a:t>Click on the button under the presentation preview that says "Use as Google Slides Theme".</a:t>
            </a:r>
            <a:br>
              <a:rPr lang="en" sz="900" dirty="0"/>
            </a:br>
            <a:r>
              <a:rPr lang="en" sz="900" dirty="0"/>
              <a:t>You will get a copy of this document on your Google Drive and will be able to edit, add or delete slides.</a:t>
            </a:r>
            <a:br>
              <a:rPr lang="en" sz="900" dirty="0"/>
            </a:br>
            <a:r>
              <a:rPr lang="en" sz="900" dirty="0"/>
              <a:t>You have to be signed in to your Google account.</a:t>
            </a:r>
            <a:br>
              <a:rPr lang="en" sz="900" dirty="0"/>
            </a:br>
            <a:endParaRPr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DF6CEC-DB5B-4A03-9AAD-FB8EED64FC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E43838-CF84-43CD-9418-FDE0512DAA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1" y="0"/>
            <a:ext cx="4572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1188150" y="3948600"/>
            <a:ext cx="6767100" cy="11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15762-3430-4325-8B65-4E60FCDE3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Ink Free" panose="03080402000500000000" pitchFamily="66" charset="0"/>
              </a:rPr>
              <a:t>1</a:t>
            </a:r>
            <a:endParaRPr sz="4800" dirty="0">
              <a:latin typeface="Ink Free" panose="03080402000500000000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Ink Free" panose="03080402000500000000" pitchFamily="66" charset="0"/>
              </a:rPr>
              <a:t>Pendahuluan</a:t>
            </a:r>
            <a:endParaRPr sz="4800" dirty="0"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 descr="create_0008_dqweaohsavc-olu-eletu.jpg"/>
          <p:cNvPicPr preferRelativeResize="0"/>
          <p:nvPr/>
        </p:nvPicPr>
        <p:blipFill rotWithShape="1">
          <a:blip r:embed="rId3">
            <a:alphaModFix amt="60000"/>
          </a:blip>
          <a:srcRect l="25000" r="25000"/>
          <a:stretch/>
        </p:blipFill>
        <p:spPr>
          <a:xfrm>
            <a:off x="6189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5140164" y="1355464"/>
            <a:ext cx="3712800" cy="30113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</a:rPr>
              <a:t>“</a:t>
            </a:r>
            <a:r>
              <a:rPr lang="en-US" sz="1800" b="1" dirty="0" err="1">
                <a:solidFill>
                  <a:srgbClr val="0070C0"/>
                </a:solidFill>
                <a:latin typeface="Ink Free" panose="03080402000500000000" pitchFamily="66" charset="0"/>
              </a:rPr>
              <a:t>studi</a:t>
            </a:r>
            <a:r>
              <a:rPr lang="en-US" sz="1800" b="1" dirty="0">
                <a:solidFill>
                  <a:srgbClr val="0070C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Ink Free" panose="03080402000500000000" pitchFamily="66" charset="0"/>
              </a:rPr>
              <a:t>fenomenologis</a:t>
            </a:r>
            <a:r>
              <a:rPr lang="en-US" sz="1800" b="1" dirty="0">
                <a:solidFill>
                  <a:srgbClr val="0070C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Ink Free" panose="03080402000500000000" pitchFamily="66" charset="0"/>
              </a:rPr>
              <a:t>menggambarkan</a:t>
            </a:r>
            <a:r>
              <a:rPr lang="en-US" sz="1800" b="1" dirty="0">
                <a:solidFill>
                  <a:srgbClr val="0070C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Ink Free" panose="03080402000500000000" pitchFamily="66" charset="0"/>
              </a:rPr>
              <a:t>makna</a:t>
            </a:r>
            <a:r>
              <a:rPr lang="en-US" sz="1800" b="1" dirty="0">
                <a:solidFill>
                  <a:srgbClr val="0070C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Ink Free" panose="03080402000500000000" pitchFamily="66" charset="0"/>
              </a:rPr>
              <a:t>pengalaman</a:t>
            </a:r>
            <a:r>
              <a:rPr lang="en-US" sz="1800" b="1" dirty="0">
                <a:solidFill>
                  <a:srgbClr val="0070C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Ink Free" panose="03080402000500000000" pitchFamily="66" charset="0"/>
              </a:rPr>
              <a:t>hidup</a:t>
            </a:r>
            <a:r>
              <a:rPr lang="en-US" sz="1800" b="1" dirty="0">
                <a:solidFill>
                  <a:srgbClr val="0070C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Ink Free" panose="03080402000500000000" pitchFamily="66" charset="0"/>
              </a:rPr>
              <a:t>bagi</a:t>
            </a:r>
            <a:r>
              <a:rPr lang="en-US" sz="1800" b="1" dirty="0">
                <a:solidFill>
                  <a:srgbClr val="0070C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Ink Free" panose="03080402000500000000" pitchFamily="66" charset="0"/>
              </a:rPr>
              <a:t>beberapa</a:t>
            </a:r>
            <a:r>
              <a:rPr lang="en-US" sz="1800" b="1" dirty="0">
                <a:solidFill>
                  <a:srgbClr val="0070C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Ink Free" panose="03080402000500000000" pitchFamily="66" charset="0"/>
              </a:rPr>
              <a:t>individu</a:t>
            </a:r>
            <a:r>
              <a:rPr lang="en-US" sz="1800" b="1" dirty="0">
                <a:solidFill>
                  <a:srgbClr val="0070C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Ink Free" panose="03080402000500000000" pitchFamily="66" charset="0"/>
              </a:rPr>
              <a:t>tentang</a:t>
            </a:r>
            <a:r>
              <a:rPr lang="en-US" sz="1800" b="1" dirty="0">
                <a:solidFill>
                  <a:srgbClr val="0070C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Ink Free" panose="03080402000500000000" pitchFamily="66" charset="0"/>
              </a:rPr>
              <a:t>konsep</a:t>
            </a:r>
            <a:r>
              <a:rPr lang="en-US" sz="1800" b="1" dirty="0">
                <a:solidFill>
                  <a:srgbClr val="0070C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Ink Free" panose="03080402000500000000" pitchFamily="66" charset="0"/>
              </a:rPr>
              <a:t>atau</a:t>
            </a:r>
            <a:r>
              <a:rPr lang="en-US" sz="1800" b="1" dirty="0">
                <a:solidFill>
                  <a:srgbClr val="0070C0"/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Ink Free" panose="03080402000500000000" pitchFamily="66" charset="0"/>
              </a:rPr>
              <a:t>fenomena</a:t>
            </a:r>
            <a:r>
              <a:rPr lang="en-US" sz="1800" b="1" dirty="0">
                <a:solidFill>
                  <a:srgbClr val="0070C0"/>
                </a:solidFill>
                <a:latin typeface="Ink Free" panose="03080402000500000000" pitchFamily="66" charset="0"/>
              </a:rPr>
              <a:t>”</a:t>
            </a:r>
          </a:p>
          <a:p>
            <a:pPr marL="14605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Whereas a  biography reports the life of a single individual, a phenomenological study describes the </a:t>
            </a:r>
            <a:r>
              <a:rPr lang="en-US" sz="1400" b="1" i="1" u="sng" dirty="0">
                <a:solidFill>
                  <a:schemeClr val="tx1"/>
                </a:solidFill>
                <a:latin typeface="Ink Free" panose="03080402000500000000" pitchFamily="66" charset="0"/>
              </a:rPr>
              <a:t>meaning of the live experiences for several individuals about a concept or the phenomenon</a:t>
            </a:r>
            <a:endParaRPr sz="1400" b="1" i="1" u="sng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5222484" y="348622"/>
            <a:ext cx="3249515" cy="111933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Cresswell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5001599" y="1134569"/>
            <a:ext cx="37128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“</a:t>
            </a:r>
            <a:r>
              <a:rPr lang="en-US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Membiarkan</a:t>
            </a:r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segala</a:t>
            </a:r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sesuatu</a:t>
            </a:r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menjadi</a:t>
            </a:r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sebagaimana</a:t>
            </a:r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aslinya</a:t>
            </a:r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”</a:t>
            </a:r>
          </a:p>
          <a:p>
            <a:pPr marL="146050" lvl="0" indent="0">
              <a:buNone/>
            </a:pP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Phenomenology means letting things become manifest as what they are, without forcing our own categories on them. An objective scientist hypothesizes a particular structure and then looks to see if it is there; </a:t>
            </a:r>
            <a:r>
              <a:rPr lang="en-US" sz="1400" b="1" i="1" u="sng" dirty="0">
                <a:solidFill>
                  <a:schemeClr val="tx1"/>
                </a:solidFill>
                <a:latin typeface="Ink Free" panose="03080402000500000000" pitchFamily="66" charset="0"/>
              </a:rPr>
              <a:t>a  phenomenologist never hypothesizes, but carefully examines actual lived experience to see what it looks like. 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If you want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tp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know what love is, you would not ask the psychologist, you would tap into your own experience of love.</a:t>
            </a:r>
            <a:endParaRPr sz="1400" b="1" i="1" u="sng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5233242" y="163619"/>
            <a:ext cx="3249515" cy="111933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Littlejohn</a:t>
            </a:r>
            <a:endParaRPr sz="5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5" name="Google Shape;112;p18" descr="create_0001_ung80sbsfmu-bench-accounting.jpg">
            <a:extLst>
              <a:ext uri="{FF2B5EF4-FFF2-40B4-BE49-F238E27FC236}">
                <a16:creationId xmlns:a16="http://schemas.microsoft.com/office/drawing/2014/main" id="{D93F6E68-777F-47B5-8E26-0584969E83DB}"/>
              </a:ext>
            </a:extLst>
          </p:cNvPr>
          <p:cNvPicPr preferRelativeResize="0"/>
          <p:nvPr/>
        </p:nvPicPr>
        <p:blipFill rotWithShape="1">
          <a:blip r:embed="rId3">
            <a:alphaModFix amt="71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03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5001599" y="907200"/>
            <a:ext cx="37128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>
              <a:buNone/>
            </a:pP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“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apa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 dan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bagaimana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suatu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pengertian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 yang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dikembangkan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 oleh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mereka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 di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sekitar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peristiwa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dalam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kehidupan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sehari-hari</a:t>
            </a:r>
            <a:r>
              <a:rPr lang="en-US" sz="1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”</a:t>
            </a:r>
          </a:p>
          <a:p>
            <a:pPr marL="146050" lvl="0" indent="0">
              <a:buNone/>
            </a:pP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Fenomenologi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tidak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berasumsi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bahwa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penelitian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mengetahui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arti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sesuatu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bagi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orang-orang yang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sedang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diteliti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oleh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mereka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.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Inkuiri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fenomenologis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memulai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dengan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diam. Diam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merupakan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tindakan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untuk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menangkap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pengertian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sesuatu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yang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sedang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diteliti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.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Mereka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berusaha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untuk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masuk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ke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dalam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dunia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konseptual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para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subjek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yang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ditelitinya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sedemikian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rupa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sehingga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mereka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  <a:latin typeface="Ink Free" panose="03080402000500000000" pitchFamily="66" charset="0"/>
              </a:rPr>
              <a:t>mengerti</a:t>
            </a:r>
            <a:r>
              <a:rPr lang="en-US" sz="1400" b="1" i="1" dirty="0">
                <a:solidFill>
                  <a:schemeClr val="tx1"/>
                </a:solidFill>
                <a:latin typeface="Ink Free" panose="03080402000500000000" pitchFamily="66" charset="0"/>
              </a:rPr>
              <a:t>.</a:t>
            </a:r>
            <a:endParaRPr sz="1400" b="1" i="1" u="sng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5233241" y="20906"/>
            <a:ext cx="3249515" cy="111933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Moleong</a:t>
            </a:r>
            <a:endParaRPr sz="5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6" name="Google Shape;121;p19" descr="create_0006_hio3mrgxjt4-imani-clovis.jpg">
            <a:extLst>
              <a:ext uri="{FF2B5EF4-FFF2-40B4-BE49-F238E27FC236}">
                <a16:creationId xmlns:a16="http://schemas.microsoft.com/office/drawing/2014/main" id="{72ADD48F-F550-42EF-AA68-52B3AA7C4A13}"/>
              </a:ext>
            </a:extLst>
          </p:cNvPr>
          <p:cNvPicPr preferRelativeResize="0"/>
          <p:nvPr/>
        </p:nvPicPr>
        <p:blipFill rotWithShape="1">
          <a:blip r:embed="rId3">
            <a:alphaModFix amt="63000"/>
          </a:blip>
          <a:srcRect l="25000" r="2500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53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5001598" y="1140245"/>
            <a:ext cx="3712800" cy="33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6050" lvl="0" indent="0">
              <a:buNone/>
            </a:pP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“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istilah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generik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untuk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merujuk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kepada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semua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pandangan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ilmu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sosial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yang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menempatkan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kesadaran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manusia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dan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makna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subyektifnya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sebagai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fokus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untuk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memahami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tindakan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sosial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Ink Free" panose="03080402000500000000" pitchFamily="66" charset="0"/>
              </a:rPr>
              <a:t>”</a:t>
            </a:r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5233241" y="20906"/>
            <a:ext cx="3249515" cy="111933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8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natanson</a:t>
            </a:r>
            <a:endParaRPr sz="5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5" name="Google Shape;135;p21" descr="create_0003_tq4yjca2bsc-alex-jones.jpg">
            <a:extLst>
              <a:ext uri="{FF2B5EF4-FFF2-40B4-BE49-F238E27FC236}">
                <a16:creationId xmlns:a16="http://schemas.microsoft.com/office/drawing/2014/main" id="{D0E3DD2B-7430-4EA5-88C0-B05BE77F5FBE}"/>
              </a:ext>
            </a:extLst>
          </p:cNvPr>
          <p:cNvPicPr preferRelativeResize="0"/>
          <p:nvPr/>
        </p:nvPicPr>
        <p:blipFill rotWithShape="1">
          <a:blip r:embed="rId3">
            <a:alphaModFix amt="72000"/>
          </a:blip>
          <a:srcRect l="25000" r="25000"/>
          <a:stretch/>
        </p:blipFill>
        <p:spPr>
          <a:xfrm>
            <a:off x="15688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01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4">
            <a:extLst>
              <a:ext uri="{FF2B5EF4-FFF2-40B4-BE49-F238E27FC236}">
                <a16:creationId xmlns:a16="http://schemas.microsoft.com/office/drawing/2014/main" id="{75CF8ADC-47AD-4E26-AA1B-63E5A2DCAD0E}"/>
              </a:ext>
            </a:extLst>
          </p:cNvPr>
          <p:cNvSpPr txBox="1">
            <a:spLocks/>
          </p:cNvSpPr>
          <p:nvPr/>
        </p:nvSpPr>
        <p:spPr>
          <a:xfrm>
            <a:off x="925200" y="925200"/>
            <a:ext cx="72933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2</a:t>
            </a:r>
          </a:p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Prosedur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Penelitian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Fenomenologi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(Moustakas)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607</Words>
  <Application>Microsoft Office PowerPoint</Application>
  <PresentationFormat>On-screen Show (16:9)</PresentationFormat>
  <Paragraphs>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Ink Free</vt:lpstr>
      <vt:lpstr>Montserrat</vt:lpstr>
      <vt:lpstr>Raleway</vt:lpstr>
      <vt:lpstr>Vidaloka</vt:lpstr>
      <vt:lpstr>Gertrude template</vt:lpstr>
      <vt:lpstr>METODE FENOMENOLOGI DALAM STUDI KOMUNIKASI</vt:lpstr>
      <vt:lpstr>INSTRUCTIONS FOR USE</vt:lpstr>
      <vt:lpstr>PowerPoint Presentation</vt:lpstr>
      <vt:lpstr>1 Pendahuluan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Analisis Data (Creswell) </vt:lpstr>
      <vt:lpstr>PowerPoint Presentation</vt:lpstr>
      <vt:lpstr>“Fenomonologi mengungkapkan suatu fenomena yang tersembunyi menjadi fakta yang Nampak dan mendalami fenomena yang Nampak dengan mengungkapkan fakta yang tersembunyi”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FENOMENOLOGI DALAM STUDI KOMUNIKASI</dc:title>
  <dc:creator>sonny bangun</dc:creator>
  <cp:lastModifiedBy>sonny bangun</cp:lastModifiedBy>
  <cp:revision>29</cp:revision>
  <dcterms:modified xsi:type="dcterms:W3CDTF">2019-12-10T14:27:31Z</dcterms:modified>
</cp:coreProperties>
</file>