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9" r:id="rId3"/>
    <p:sldId id="298" r:id="rId4"/>
    <p:sldId id="273" r:id="rId5"/>
    <p:sldId id="262" r:id="rId6"/>
    <p:sldId id="320" r:id="rId7"/>
    <p:sldId id="321" r:id="rId8"/>
    <p:sldId id="315" r:id="rId9"/>
    <p:sldId id="301" r:id="rId10"/>
    <p:sldId id="322" r:id="rId11"/>
    <p:sldId id="325" r:id="rId12"/>
    <p:sldId id="324" r:id="rId13"/>
    <p:sldId id="326" r:id="rId14"/>
    <p:sldId id="323" r:id="rId15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Barlow Light" panose="020B0604020202020204" charset="0"/>
      <p:regular r:id="rId21"/>
      <p:bold r:id="rId22"/>
      <p:italic r:id="rId23"/>
      <p:boldItalic r:id="rId24"/>
    </p:embeddedFont>
    <p:embeddedFont>
      <p:font typeface="Lora" panose="020B0604020202020204" charset="0"/>
      <p:regular r:id="rId25"/>
      <p:bold r:id="rId26"/>
      <p:italic r:id="rId27"/>
      <p:boldItalic r:id="rId28"/>
    </p:embeddedFont>
    <p:embeddedFont>
      <p:font typeface="Quattrocento Sans" panose="020B0604020202020204" charset="0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D091C7-7650-441E-9E4A-A2224F261736}">
  <a:tblStyle styleId="{A7D091C7-7650-441E-9E4A-A2224F2617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>
      <p:cViewPr varScale="1">
        <p:scale>
          <a:sx n="89" d="100"/>
          <a:sy n="89" d="100"/>
        </p:scale>
        <p:origin x="7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02248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368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65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711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752600" y="2571829"/>
            <a:ext cx="5791200" cy="6416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SELECTIVE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0FEE7-31FA-4ADA-9E4A-581285BAA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66750"/>
            <a:ext cx="5552950" cy="4356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Contoh</a:t>
            </a:r>
            <a:br>
              <a:rPr lang="en-US" dirty="0"/>
            </a:b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Kutipan</a:t>
            </a:r>
            <a:r>
              <a:rPr lang="en-US" dirty="0"/>
              <a:t> Utama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Kategori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DE33C-8A71-456A-97DC-5737D87A0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4FF7036-F88B-465F-943C-BB143827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81533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6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4105C1-5EA0-4FE2-9362-B3E848611134}"/>
              </a:ext>
            </a:extLst>
          </p:cNvPr>
          <p:cNvSpPr/>
          <p:nvPr/>
        </p:nvSpPr>
        <p:spPr>
          <a:xfrm>
            <a:off x="4305300" y="0"/>
            <a:ext cx="48387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68DA7-91BE-4289-828A-598B33A02F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05B62-C53E-42E0-83B0-49A88C3180BE}"/>
              </a:ext>
            </a:extLst>
          </p:cNvPr>
          <p:cNvSpPr/>
          <p:nvPr/>
        </p:nvSpPr>
        <p:spPr>
          <a:xfrm>
            <a:off x="2242496" y="45449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APA YANG PERLU </a:t>
            </a:r>
            <a:r>
              <a:rPr lang="en-US" sz="2000" b="1" dirty="0">
                <a:solidFill>
                  <a:srgbClr val="FF0000"/>
                </a:solidFill>
              </a:rPr>
              <a:t>DIJABARKAN</a:t>
            </a:r>
            <a:r>
              <a:rPr lang="en-US" sz="2000" b="1" dirty="0">
                <a:solidFill>
                  <a:schemeClr val="tx1"/>
                </a:solidFill>
              </a:rPr>
              <a:t> DALAM </a:t>
            </a:r>
            <a:r>
              <a:rPr lang="en-US" sz="2000" b="1" dirty="0">
                <a:solidFill>
                  <a:srgbClr val="FF0000"/>
                </a:solidFill>
              </a:rPr>
              <a:t>SELECTIVE CODING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EB9AC-60EB-4C1E-8D65-124A9D202331}"/>
              </a:ext>
            </a:extLst>
          </p:cNvPr>
          <p:cNvSpPr txBox="1"/>
          <p:nvPr/>
        </p:nvSpPr>
        <p:spPr>
          <a:xfrm>
            <a:off x="304800" y="15811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Penjabaran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story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FA27DF-3A64-4951-99F9-51D561B27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9" t="25608" r="23896" b="20214"/>
          <a:stretch/>
        </p:blipFill>
        <p:spPr bwMode="auto">
          <a:xfrm>
            <a:off x="304800" y="2150269"/>
            <a:ext cx="3810000" cy="263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7799A-4532-408E-AA70-C77190F34C4F}"/>
              </a:ext>
            </a:extLst>
          </p:cNvPr>
          <p:cNvSpPr txBox="1"/>
          <p:nvPr/>
        </p:nvSpPr>
        <p:spPr>
          <a:xfrm>
            <a:off x="4876800" y="1388295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b="1" dirty="0" err="1"/>
              <a:t>Penentuan</a:t>
            </a:r>
            <a:r>
              <a:rPr lang="en-US" b="1" dirty="0"/>
              <a:t> </a:t>
            </a:r>
            <a:r>
              <a:rPr lang="en-US" b="1" dirty="0" err="1"/>
              <a:t>kutipan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yang </a:t>
            </a:r>
            <a:r>
              <a:rPr lang="en-US" b="1" dirty="0" err="1"/>
              <a:t>menjelaskan</a:t>
            </a:r>
            <a:r>
              <a:rPr lang="en-US" b="1" dirty="0"/>
              <a:t> story yang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dijabarkan</a:t>
            </a:r>
            <a:endParaRPr lang="en-US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E8066F0-138E-4ED9-835C-971DAE43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16234" r="12551" b="4831"/>
          <a:stretch/>
        </p:blipFill>
        <p:spPr bwMode="auto">
          <a:xfrm>
            <a:off x="4515064" y="2002486"/>
            <a:ext cx="4591692" cy="299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9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A643E-18FB-4A21-A61E-0C20BA034D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D95AFC-8AF5-47B5-AF16-7689BA32538E}"/>
              </a:ext>
            </a:extLst>
          </p:cNvPr>
          <p:cNvSpPr txBox="1">
            <a:spLocks/>
          </p:cNvSpPr>
          <p:nvPr/>
        </p:nvSpPr>
        <p:spPr>
          <a:xfrm>
            <a:off x="1447800" y="285750"/>
            <a:ext cx="5715000" cy="838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 err="1">
                <a:solidFill>
                  <a:srgbClr val="00B0F0"/>
                </a:solidFill>
              </a:rPr>
              <a:t>Kutipan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tsb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dapat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disusun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dalam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tabel</a:t>
            </a:r>
            <a:endParaRPr lang="en-US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AF4BEC-1EA4-4671-8C65-FAD67E633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82286"/>
              </p:ext>
            </p:extLst>
          </p:nvPr>
        </p:nvGraphicFramePr>
        <p:xfrm>
          <a:off x="1600200" y="1428750"/>
          <a:ext cx="5562600" cy="3124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r>
                        <a:rPr lang="en-US" dirty="0" err="1"/>
                        <a:t>Konsep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Dimensi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Kutipan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9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E9F5F9-87F4-4AC6-BFF4-49038AD07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8F67C1-886F-457F-891E-2AEE30F723DA}"/>
              </a:ext>
            </a:extLst>
          </p:cNvPr>
          <p:cNvSpPr txBox="1">
            <a:spLocks/>
          </p:cNvSpPr>
          <p:nvPr/>
        </p:nvSpPr>
        <p:spPr>
          <a:xfrm>
            <a:off x="1077074" y="281600"/>
            <a:ext cx="6248400" cy="8574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/>
              <a:t>Cara Alternatif</a:t>
            </a:r>
            <a:br>
              <a:rPr lang="en-US" b="1"/>
            </a:br>
            <a:r>
              <a:rPr lang="en-US" b="1"/>
              <a:t>Menggabungkan story dengan kutipan utama </a:t>
            </a:r>
            <a:endParaRPr lang="en-US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E3EB35-E79F-4DD9-A1A2-9B69A5482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4" t="26869" r="34034" b="11824"/>
          <a:stretch/>
        </p:blipFill>
        <p:spPr bwMode="auto">
          <a:xfrm>
            <a:off x="2590800" y="967400"/>
            <a:ext cx="3962400" cy="37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55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DE33C-8A71-456A-97DC-5737D87A03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E4983F-4C95-4F9C-A99C-1A3DB800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51883"/>
            <a:ext cx="5138700" cy="857400"/>
          </a:xfrm>
        </p:spPr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5DB93-7DB6-4CE0-A65E-D16BB559C915}"/>
              </a:ext>
            </a:extLst>
          </p:cNvPr>
          <p:cNvSpPr txBox="1"/>
          <p:nvPr/>
        </p:nvSpPr>
        <p:spPr>
          <a:xfrm>
            <a:off x="762000" y="1641308"/>
            <a:ext cx="502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err="1"/>
              <a:t>Lihat</a:t>
            </a:r>
            <a:r>
              <a:rPr lang="en-US" b="1" dirty="0"/>
              <a:t> </a:t>
            </a:r>
            <a:r>
              <a:rPr lang="en-US" b="1" dirty="0" err="1"/>
              <a:t>penjelasan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bab</a:t>
            </a:r>
            <a:r>
              <a:rPr lang="en-US" b="1" dirty="0"/>
              <a:t> 2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anda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Cermati</a:t>
            </a:r>
            <a:r>
              <a:rPr lang="en-US" b="1" dirty="0"/>
              <a:t> </a:t>
            </a:r>
            <a:r>
              <a:rPr lang="en-US" b="1" dirty="0" err="1"/>
              <a:t>penjelasan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bemula</a:t>
            </a:r>
            <a:r>
              <a:rPr lang="en-US" b="1" dirty="0"/>
              <a:t> </a:t>
            </a:r>
            <a:r>
              <a:rPr lang="en-US" b="1" dirty="0" err="1"/>
              <a:t>darimana</a:t>
            </a:r>
            <a:r>
              <a:rPr lang="en-US" b="1" dirty="0"/>
              <a:t>, </a:t>
            </a:r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sesuaikan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wawancara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informan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Hubungkan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jawaban</a:t>
            </a:r>
            <a:r>
              <a:rPr lang="en-US" b="1" dirty="0"/>
              <a:t> </a:t>
            </a:r>
            <a:r>
              <a:rPr lang="en-US" b="1" dirty="0" err="1"/>
              <a:t>informan</a:t>
            </a:r>
            <a:r>
              <a:rPr lang="en-US" b="1" dirty="0"/>
              <a:t> 1, 2, 3,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seterusnya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informan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jawaban</a:t>
            </a:r>
            <a:r>
              <a:rPr lang="en-US" b="1" dirty="0"/>
              <a:t> yang </a:t>
            </a:r>
            <a:r>
              <a:rPr lang="en-US" b="1" dirty="0" err="1"/>
              <a:t>sama</a:t>
            </a:r>
            <a:r>
              <a:rPr lang="en-US" b="1" dirty="0"/>
              <a:t>,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informan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mempertegas</a:t>
            </a:r>
            <a:r>
              <a:rPr lang="en-US" b="1" dirty="0"/>
              <a:t> </a:t>
            </a:r>
            <a:r>
              <a:rPr lang="en-US" b="1" dirty="0" err="1"/>
              <a:t>jawaban</a:t>
            </a:r>
            <a:r>
              <a:rPr lang="en-US" b="1" dirty="0"/>
              <a:t> </a:t>
            </a:r>
            <a:r>
              <a:rPr lang="en-US" b="1" dirty="0" err="1"/>
              <a:t>informan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bisa</a:t>
            </a:r>
            <a:r>
              <a:rPr lang="en-US" b="1" dirty="0"/>
              <a:t> </a:t>
            </a:r>
            <a:r>
              <a:rPr lang="en-US" b="1" dirty="0" err="1"/>
              <a:t>saja</a:t>
            </a:r>
            <a:r>
              <a:rPr lang="en-US" b="1" dirty="0"/>
              <a:t>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informan</a:t>
            </a:r>
            <a:r>
              <a:rPr lang="en-US" b="1" dirty="0"/>
              <a:t> </a:t>
            </a:r>
            <a:r>
              <a:rPr lang="en-US" b="1" dirty="0" err="1"/>
              <a:t>saling</a:t>
            </a:r>
            <a:r>
              <a:rPr lang="en-US" b="1" dirty="0"/>
              <a:t> </a:t>
            </a:r>
            <a:r>
              <a:rPr lang="en-US" b="1" dirty="0" err="1"/>
              <a:t>kontradiktif</a:t>
            </a:r>
            <a:r>
              <a:rPr lang="en-US" b="1" dirty="0"/>
              <a:t> (</a:t>
            </a:r>
            <a:r>
              <a:rPr lang="en-US" b="1" dirty="0" err="1"/>
              <a:t>berlawanan</a:t>
            </a:r>
            <a:r>
              <a:rPr lang="en-US" b="1" dirty="0"/>
              <a:t>). </a:t>
            </a:r>
            <a:r>
              <a:rPr lang="en-US" b="1" dirty="0" err="1"/>
              <a:t>Semuanya</a:t>
            </a:r>
            <a:r>
              <a:rPr lang="en-US" b="1" dirty="0"/>
              <a:t> </a:t>
            </a:r>
            <a:r>
              <a:rPr lang="en-US" b="1" dirty="0" err="1"/>
              <a:t>tersusun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alur</a:t>
            </a:r>
            <a:r>
              <a:rPr lang="en-US" b="1" dirty="0"/>
              <a:t> </a:t>
            </a:r>
            <a:r>
              <a:rPr lang="en-US" b="1" dirty="0" err="1"/>
              <a:t>cerita</a:t>
            </a:r>
            <a:r>
              <a:rPr lang="en-US" b="1" dirty="0"/>
              <a:t> yang </a:t>
            </a:r>
            <a:r>
              <a:rPr lang="en-US" b="1" dirty="0" err="1"/>
              <a:t>sistematis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juga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model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alur</a:t>
            </a:r>
            <a:r>
              <a:rPr lang="en-US" b="1" dirty="0"/>
              <a:t> </a:t>
            </a:r>
            <a:r>
              <a:rPr lang="en-US" b="1" dirty="0" err="1"/>
              <a:t>cerita</a:t>
            </a:r>
            <a:endParaRPr lang="en-US" b="1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F3B669-5861-4530-91B4-EC27C1B50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45" y="1109242"/>
            <a:ext cx="3234266" cy="40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Pengenalan </a:t>
            </a:r>
            <a:br>
              <a:rPr lang="en" dirty="0"/>
            </a:br>
            <a:r>
              <a:rPr lang="en-US" dirty="0">
                <a:solidFill>
                  <a:srgbClr val="FF0000"/>
                </a:solidFill>
              </a:rPr>
              <a:t>Selective</a:t>
            </a:r>
            <a:r>
              <a:rPr lang="en" dirty="0"/>
              <a:t> Coding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Apa itu Selective Coding?</a:t>
            </a:r>
            <a:endParaRPr lang="en-US" dirty="0"/>
          </a:p>
          <a:p>
            <a:pPr marL="0" indent="0"/>
            <a:r>
              <a:rPr lang="en" dirty="0"/>
              <a:t>Apa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" dirty="0"/>
              <a:t> Selective Coding?</a:t>
            </a:r>
          </a:p>
          <a:p>
            <a:pPr marL="0" indent="0"/>
            <a:r>
              <a:rPr lang="en" dirty="0"/>
              <a:t>Apa </a:t>
            </a:r>
            <a:r>
              <a:rPr lang="en-US" dirty="0" err="1"/>
              <a:t>Istilah-istilah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" dirty="0"/>
              <a:t> Selective Coding?</a:t>
            </a:r>
          </a:p>
          <a:p>
            <a:pPr marL="0" indent="0"/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7668"/>
            <a:ext cx="7772400" cy="435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02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22" name="Google Shape;322;p2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9"/>
          <p:cNvSpPr/>
          <p:nvPr/>
        </p:nvSpPr>
        <p:spPr>
          <a:xfrm>
            <a:off x="1499592" y="2053050"/>
            <a:ext cx="1685100" cy="1685100"/>
          </a:xfrm>
          <a:prstGeom prst="ellipse">
            <a:avLst/>
          </a:prstGeom>
          <a:noFill/>
          <a:ln w="76200">
            <a:solidFill>
              <a:srgbClr val="FFC0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Open Coding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7" name="Google Shape;327;p29"/>
          <p:cNvSpPr/>
          <p:nvPr/>
        </p:nvSpPr>
        <p:spPr>
          <a:xfrm>
            <a:off x="6721258" y="2053050"/>
            <a:ext cx="1685100" cy="1685100"/>
          </a:xfrm>
          <a:prstGeom prst="ellipse">
            <a:avLst/>
          </a:prstGeom>
          <a:solidFill>
            <a:srgbClr val="FF0000"/>
          </a:solidFill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Selective Coding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4110400" y="2053050"/>
            <a:ext cx="1685100" cy="16851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ora"/>
                <a:ea typeface="Lora"/>
                <a:cs typeface="Lora"/>
                <a:sym typeface="Lora"/>
              </a:rPr>
              <a:t>Axial Coding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29" name="Google Shape;329;p29"/>
          <p:cNvCxnSpPr>
            <a:endCxn id="328" idx="2"/>
          </p:cNvCxnSpPr>
          <p:nvPr/>
        </p:nvCxnSpPr>
        <p:spPr>
          <a:xfrm>
            <a:off x="3184600" y="2895600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330" name="Google Shape;330;p29"/>
          <p:cNvCxnSpPr>
            <a:endCxn id="327" idx="2"/>
          </p:cNvCxnSpPr>
          <p:nvPr/>
        </p:nvCxnSpPr>
        <p:spPr>
          <a:xfrm>
            <a:off x="5795458" y="2895600"/>
            <a:ext cx="9258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331" name="Google Shape;331;p2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DBBE3-4209-4041-93AB-7B2AAF32267F}"/>
              </a:ext>
            </a:extLst>
          </p:cNvPr>
          <p:cNvSpPr/>
          <p:nvPr/>
        </p:nvSpPr>
        <p:spPr>
          <a:xfrm>
            <a:off x="3799675" y="1090206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proses </a:t>
            </a:r>
            <a:r>
              <a:rPr lang="en-US" b="1" dirty="0" err="1"/>
              <a:t>merinci</a:t>
            </a:r>
            <a:r>
              <a:rPr lang="en-US" b="1" dirty="0"/>
              <a:t>, </a:t>
            </a:r>
            <a:r>
              <a:rPr lang="en-US" b="1" dirty="0" err="1"/>
              <a:t>menguji</a:t>
            </a:r>
            <a:r>
              <a:rPr lang="en-US" b="1" dirty="0"/>
              <a:t>, </a:t>
            </a:r>
            <a:r>
              <a:rPr lang="en-US" b="1" dirty="0" err="1"/>
              <a:t>membandingkan</a:t>
            </a:r>
            <a:r>
              <a:rPr lang="en-US" b="1" dirty="0"/>
              <a:t>, </a:t>
            </a:r>
            <a:r>
              <a:rPr lang="en-US" b="1" dirty="0" err="1"/>
              <a:t>konseptualisasi</a:t>
            </a:r>
            <a:r>
              <a:rPr lang="en-US" b="1" dirty="0"/>
              <a:t> dan 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melakukan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kategorisasi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DDE9B5-8584-4C6A-8911-D45D9FE434D3}"/>
              </a:ext>
            </a:extLst>
          </p:cNvPr>
          <p:cNvSpPr/>
          <p:nvPr/>
        </p:nvSpPr>
        <p:spPr>
          <a:xfrm>
            <a:off x="983189" y="3890550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proses </a:t>
            </a:r>
            <a:r>
              <a:rPr lang="en-US" b="1" dirty="0" err="1"/>
              <a:t>merinci</a:t>
            </a:r>
            <a:r>
              <a:rPr lang="en-US" b="1" dirty="0"/>
              <a:t>, </a:t>
            </a:r>
            <a:r>
              <a:rPr lang="en-US" b="1" dirty="0" err="1"/>
              <a:t>menguji</a:t>
            </a:r>
            <a:r>
              <a:rPr lang="en-US" b="1" dirty="0"/>
              <a:t>, </a:t>
            </a:r>
            <a:r>
              <a:rPr lang="en-US" b="1" dirty="0" err="1"/>
              <a:t>membandingkan</a:t>
            </a:r>
            <a:r>
              <a:rPr lang="en-US" b="1" dirty="0"/>
              <a:t>, </a:t>
            </a:r>
            <a:r>
              <a:rPr lang="en-US" b="1" dirty="0" err="1"/>
              <a:t>konseptualisasi</a:t>
            </a:r>
            <a:r>
              <a:rPr lang="en-US" b="1" dirty="0"/>
              <a:t> dan </a:t>
            </a: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melakukan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kategorisasi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D21090-B5AF-4965-A63B-FC723010E97A}"/>
              </a:ext>
            </a:extLst>
          </p:cNvPr>
          <p:cNvSpPr/>
          <p:nvPr/>
        </p:nvSpPr>
        <p:spPr>
          <a:xfrm>
            <a:off x="5275892" y="3867150"/>
            <a:ext cx="37157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proses 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inti dan </a:t>
            </a:r>
            <a:r>
              <a:rPr lang="en-US" b="1" dirty="0" err="1"/>
              <a:t>menghubungkan</a:t>
            </a:r>
            <a:r>
              <a:rPr lang="en-US" b="1" dirty="0"/>
              <a:t> </a:t>
            </a:r>
            <a:r>
              <a:rPr lang="en-US" b="1" dirty="0" err="1"/>
              <a:t>semua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inti/ </a:t>
            </a:r>
            <a:r>
              <a:rPr lang="en-US" b="1" dirty="0" err="1">
                <a:solidFill>
                  <a:srgbClr val="FF0000"/>
                </a:solidFill>
              </a:rPr>
              <a:t>memilah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axial coding</a:t>
            </a:r>
            <a:r>
              <a:rPr lang="en-US" b="1" dirty="0"/>
              <a:t> mana yang </a:t>
            </a:r>
            <a:r>
              <a:rPr lang="en-US" b="1" dirty="0" err="1">
                <a:solidFill>
                  <a:srgbClr val="FF0000"/>
                </a:solidFill>
              </a:rPr>
              <a:t>sesuai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teoritik</a:t>
            </a:r>
            <a:r>
              <a:rPr lang="en-US" b="1" dirty="0"/>
              <a:t> yang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dikaji</a:t>
            </a:r>
            <a:r>
              <a:rPr lang="en-US" b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9" name="Google Shape;139;p18">
            <a:extLst>
              <a:ext uri="{FF2B5EF4-FFF2-40B4-BE49-F238E27FC236}">
                <a16:creationId xmlns:a16="http://schemas.microsoft.com/office/drawing/2014/main" id="{7C6A8E37-4216-4A2A-A41E-88D101F1865A}"/>
              </a:ext>
            </a:extLst>
          </p:cNvPr>
          <p:cNvSpPr/>
          <p:nvPr/>
        </p:nvSpPr>
        <p:spPr>
          <a:xfrm>
            <a:off x="6705600" y="1047750"/>
            <a:ext cx="990600" cy="12234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72;p12">
            <a:extLst>
              <a:ext uri="{FF2B5EF4-FFF2-40B4-BE49-F238E27FC236}">
                <a16:creationId xmlns:a16="http://schemas.microsoft.com/office/drawing/2014/main" id="{592C7826-EF5F-4EDB-8E2E-4162FFE72D5A}"/>
              </a:ext>
            </a:extLst>
          </p:cNvPr>
          <p:cNvGrpSpPr/>
          <p:nvPr/>
        </p:nvGrpSpPr>
        <p:grpSpPr>
          <a:xfrm>
            <a:off x="6858000" y="1169717"/>
            <a:ext cx="685799" cy="998022"/>
            <a:chOff x="6718575" y="2318625"/>
            <a:chExt cx="256950" cy="407375"/>
          </a:xfrm>
        </p:grpSpPr>
        <p:sp>
          <p:nvSpPr>
            <p:cNvPr id="21" name="Google Shape;73;p12">
              <a:extLst>
                <a:ext uri="{FF2B5EF4-FFF2-40B4-BE49-F238E27FC236}">
                  <a16:creationId xmlns:a16="http://schemas.microsoft.com/office/drawing/2014/main" id="{5590138A-835A-4EB1-A5B6-CAC3437443EC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;p12">
              <a:extLst>
                <a:ext uri="{FF2B5EF4-FFF2-40B4-BE49-F238E27FC236}">
                  <a16:creationId xmlns:a16="http://schemas.microsoft.com/office/drawing/2014/main" id="{C3158C3E-01A8-4361-B2E6-37B347A4AD63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5;p12">
              <a:extLst>
                <a:ext uri="{FF2B5EF4-FFF2-40B4-BE49-F238E27FC236}">
                  <a16:creationId xmlns:a16="http://schemas.microsoft.com/office/drawing/2014/main" id="{DDA81ECA-6200-4724-A27F-883450250F5E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;p12">
              <a:extLst>
                <a:ext uri="{FF2B5EF4-FFF2-40B4-BE49-F238E27FC236}">
                  <a16:creationId xmlns:a16="http://schemas.microsoft.com/office/drawing/2014/main" id="{CBF6E744-9CAF-4962-A52E-A956EBEB80C7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7;p12">
              <a:extLst>
                <a:ext uri="{FF2B5EF4-FFF2-40B4-BE49-F238E27FC236}">
                  <a16:creationId xmlns:a16="http://schemas.microsoft.com/office/drawing/2014/main" id="{8F480C09-9075-43A3-8374-72C758196991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8;p12">
              <a:extLst>
                <a:ext uri="{FF2B5EF4-FFF2-40B4-BE49-F238E27FC236}">
                  <a16:creationId xmlns:a16="http://schemas.microsoft.com/office/drawing/2014/main" id="{2BAC2105-14D8-493C-9B01-6EED9213DFB9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;p12">
              <a:extLst>
                <a:ext uri="{FF2B5EF4-FFF2-40B4-BE49-F238E27FC236}">
                  <a16:creationId xmlns:a16="http://schemas.microsoft.com/office/drawing/2014/main" id="{ADDCC19F-85A5-4ED5-A35D-EBDD5D1F78AF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0;p12">
              <a:extLst>
                <a:ext uri="{FF2B5EF4-FFF2-40B4-BE49-F238E27FC236}">
                  <a16:creationId xmlns:a16="http://schemas.microsoft.com/office/drawing/2014/main" id="{0578A383-456F-4348-838F-1F1556A4112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967CFDD-D59B-4A1B-9F51-2C7DCFACEE6E}"/>
              </a:ext>
            </a:extLst>
          </p:cNvPr>
          <p:cNvSpPr/>
          <p:nvPr/>
        </p:nvSpPr>
        <p:spPr>
          <a:xfrm>
            <a:off x="1128498" y="1322953"/>
            <a:ext cx="4708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indent="0">
              <a:buNone/>
            </a:pPr>
            <a:r>
              <a:rPr lang="en-US" sz="1800" b="1" dirty="0"/>
              <a:t>Selective Coding </a:t>
            </a:r>
            <a:r>
              <a:rPr lang="en-US" sz="1800" b="1" dirty="0" err="1"/>
              <a:t>adalah</a:t>
            </a:r>
            <a:r>
              <a:rPr lang="en-US" sz="1800" b="1" dirty="0"/>
              <a:t> proses </a:t>
            </a:r>
            <a:r>
              <a:rPr lang="en-US" sz="1800" b="1" dirty="0" err="1">
                <a:solidFill>
                  <a:srgbClr val="FF0000"/>
                </a:solidFill>
              </a:rPr>
              <a:t>memilah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i="1" dirty="0">
                <a:solidFill>
                  <a:srgbClr val="FF0000"/>
                </a:solidFill>
              </a:rPr>
              <a:t>axial coding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mana yang </a:t>
            </a:r>
            <a:r>
              <a:rPr lang="en-US" sz="1800" b="1" dirty="0" err="1">
                <a:solidFill>
                  <a:srgbClr val="FF0000"/>
                </a:solidFill>
              </a:rPr>
              <a:t>sesuai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kajian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teoritik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/>
              <a:t>yang </a:t>
            </a:r>
            <a:r>
              <a:rPr lang="en-US" sz="1800" b="1" dirty="0" err="1"/>
              <a:t>akan</a:t>
            </a:r>
            <a:r>
              <a:rPr lang="en-US" sz="1800" b="1" dirty="0"/>
              <a:t> </a:t>
            </a:r>
            <a:r>
              <a:rPr lang="en-US" sz="1800" b="1" dirty="0" err="1"/>
              <a:t>dikaji</a:t>
            </a:r>
            <a:r>
              <a:rPr lang="en-US" b="1" dirty="0"/>
              <a:t>.</a:t>
            </a:r>
          </a:p>
        </p:txBody>
      </p:sp>
      <p:sp>
        <p:nvSpPr>
          <p:cNvPr id="17" name="Google Shape;299;p20">
            <a:extLst>
              <a:ext uri="{FF2B5EF4-FFF2-40B4-BE49-F238E27FC236}">
                <a16:creationId xmlns:a16="http://schemas.microsoft.com/office/drawing/2014/main" id="{8B4482AF-1425-4A37-AF60-A9CCD3EECD03}"/>
              </a:ext>
            </a:extLst>
          </p:cNvPr>
          <p:cNvSpPr txBox="1">
            <a:spLocks/>
          </p:cNvSpPr>
          <p:nvPr/>
        </p:nvSpPr>
        <p:spPr>
          <a:xfrm>
            <a:off x="2689993" y="2872267"/>
            <a:ext cx="4676718" cy="72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Memilih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kategori</a:t>
            </a:r>
            <a:r>
              <a:rPr lang="en-US" sz="1800" b="1" dirty="0">
                <a:latin typeface="+mn-lt"/>
              </a:rPr>
              <a:t> inti dan </a:t>
            </a:r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menghubungkan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semua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kategori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 inti</a:t>
            </a:r>
            <a:r>
              <a:rPr lang="en-US" sz="1800" b="1" dirty="0">
                <a:latin typeface="+mn-lt"/>
              </a:rPr>
              <a:t>, </a:t>
            </a:r>
            <a:r>
              <a:rPr lang="en-US" sz="1800" b="1" dirty="0" err="1">
                <a:latin typeface="+mn-lt"/>
              </a:rPr>
              <a:t>baik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antar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kategori</a:t>
            </a:r>
            <a:r>
              <a:rPr lang="en-US" sz="1800" b="1" dirty="0">
                <a:latin typeface="+mn-lt"/>
              </a:rPr>
              <a:t> inti </a:t>
            </a:r>
            <a:r>
              <a:rPr lang="en-US" sz="1800" b="1" dirty="0" err="1">
                <a:latin typeface="+mn-lt"/>
              </a:rPr>
              <a:t>maupun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antar-kategori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lainnya</a:t>
            </a:r>
            <a:r>
              <a:rPr lang="en-US" sz="1800" b="1" dirty="0">
                <a:latin typeface="+mn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071BB6-C80B-46CA-BF9A-D707AAF0B2C8}"/>
              </a:ext>
            </a:extLst>
          </p:cNvPr>
          <p:cNvSpPr txBox="1">
            <a:spLocks/>
          </p:cNvSpPr>
          <p:nvPr/>
        </p:nvSpPr>
        <p:spPr>
          <a:xfrm>
            <a:off x="456302" y="1809750"/>
            <a:ext cx="2209800" cy="20992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sz="1600" b="1" dirty="0">
                <a:latin typeface="Arial Narrow" pitchFamily="34" charset="0"/>
              </a:rPr>
              <a:t>Proses </a:t>
            </a:r>
            <a:r>
              <a:rPr lang="en-US" sz="1600" b="1" dirty="0" err="1">
                <a:latin typeface="Arial Narrow" pitchFamily="34" charset="0"/>
              </a:rPr>
              <a:t>pengkodingan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ini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melibatkan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cara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membaca</a:t>
            </a:r>
            <a:r>
              <a:rPr lang="en-US" sz="1600" b="1" dirty="0">
                <a:latin typeface="Arial Narrow" pitchFamily="34" charset="0"/>
              </a:rPr>
              <a:t> data </a:t>
            </a:r>
            <a:r>
              <a:rPr lang="en-US" sz="1600" b="1" dirty="0" err="1">
                <a:latin typeface="Arial Narrow" pitchFamily="34" charset="0"/>
              </a:rPr>
              <a:t>mentah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untuk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kasus-kasus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penting</a:t>
            </a:r>
            <a:r>
              <a:rPr lang="en-US" sz="1600" b="1" dirty="0">
                <a:latin typeface="Arial Narrow" pitchFamily="34" charset="0"/>
              </a:rPr>
              <a:t> yang </a:t>
            </a:r>
            <a:r>
              <a:rPr lang="en-US" sz="1600" b="1" dirty="0" err="1">
                <a:latin typeface="Arial Narrow" pitchFamily="34" charset="0"/>
              </a:rPr>
              <a:t>harus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dianalisis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err="1">
                <a:latin typeface="Arial Narrow" pitchFamily="34" charset="0"/>
              </a:rPr>
              <a:t>atau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menjelaskan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konsep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utamanya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. 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2D1122B-288B-462A-B8FA-7F55A3205C91}"/>
              </a:ext>
            </a:extLst>
          </p:cNvPr>
          <p:cNvSpPr txBox="1">
            <a:spLocks/>
          </p:cNvSpPr>
          <p:nvPr/>
        </p:nvSpPr>
        <p:spPr>
          <a:xfrm>
            <a:off x="5943600" y="1668728"/>
            <a:ext cx="2412724" cy="29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￭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⬝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●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○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Barlow Light"/>
              <a:buChar char="■"/>
              <a:defRPr sz="1800" b="0" i="0" u="none" strike="noStrike" cap="none">
                <a:solidFill>
                  <a:srgbClr val="000000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114300" indent="0">
              <a:buNone/>
            </a:pPr>
            <a:r>
              <a:rPr lang="en-US" sz="1600" b="1" dirty="0" err="1">
                <a:latin typeface="Arial Narrow" pitchFamily="34" charset="0"/>
              </a:rPr>
              <a:t>Karna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tujuannya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menemukan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kategori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inti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err="1">
                <a:latin typeface="Arial Narrow" pitchFamily="34" charset="0"/>
              </a:rPr>
              <a:t>anda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harus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menghindari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apa</a:t>
            </a:r>
            <a:r>
              <a:rPr lang="en-US" sz="1600" b="1" dirty="0">
                <a:latin typeface="Arial Narrow" pitchFamily="34" charset="0"/>
              </a:rPr>
              <a:t> yang </a:t>
            </a:r>
            <a:r>
              <a:rPr lang="en-US" sz="1600" b="1" dirty="0" err="1">
                <a:latin typeface="Arial Narrow" pitchFamily="34" charset="0"/>
              </a:rPr>
              <a:t>disebut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sebagai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bias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konfirmasi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err="1">
                <a:latin typeface="Arial Narrow" pitchFamily="34" charset="0"/>
              </a:rPr>
              <a:t>atau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kecenderungan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untuk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mencari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melaporkan</a:t>
            </a:r>
            <a:r>
              <a:rPr lang="en-US" sz="1600" b="1" dirty="0">
                <a:latin typeface="Arial Narrow" pitchFamily="34" charset="0"/>
              </a:rPr>
              <a:t> data yang </a:t>
            </a:r>
            <a:r>
              <a:rPr lang="en-US" sz="1600" b="1" dirty="0" err="1">
                <a:latin typeface="Arial Narrow" pitchFamily="34" charset="0"/>
              </a:rPr>
              <a:t>mendukung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dengan</a:t>
            </a:r>
            <a:r>
              <a:rPr lang="en-US" sz="1600" b="1" dirty="0">
                <a:latin typeface="Arial Narrow" pitchFamily="34" charset="0"/>
              </a:rPr>
              <a:t> ide-ide </a:t>
            </a:r>
            <a:r>
              <a:rPr lang="en-US" sz="1600" b="1" dirty="0" err="1">
                <a:latin typeface="Arial Narrow" pitchFamily="34" charset="0"/>
              </a:rPr>
              <a:t>Anda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sendiri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tentang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temuan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kunci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dari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penelitian</a:t>
            </a: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FD5E872-1240-4A41-ABC9-91655F8638CE}"/>
              </a:ext>
            </a:extLst>
          </p:cNvPr>
          <p:cNvSpPr txBox="1">
            <a:spLocks/>
          </p:cNvSpPr>
          <p:nvPr/>
        </p:nvSpPr>
        <p:spPr>
          <a:xfrm>
            <a:off x="3200400" y="1809750"/>
            <a:ext cx="2514600" cy="11086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en-US" sz="1600" b="1" dirty="0">
                <a:latin typeface="Arial Narrow" pitchFamily="34" charset="0"/>
              </a:rPr>
              <a:t>Proses </a:t>
            </a:r>
            <a:r>
              <a:rPr lang="en-US" sz="1600" b="1" dirty="0" err="1">
                <a:latin typeface="Arial Narrow" pitchFamily="34" charset="0"/>
              </a:rPr>
              <a:t>ini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terfokus</a:t>
            </a:r>
            <a:r>
              <a:rPr lang="en-US" sz="1600" b="1" dirty="0">
                <a:latin typeface="Arial Narrow" pitchFamily="34" charset="0"/>
              </a:rPr>
              <a:t> pada </a:t>
            </a:r>
            <a:r>
              <a:rPr lang="en-US" sz="1600" b="1" dirty="0" err="1">
                <a:latin typeface="Arial Narrow" pitchFamily="34" charset="0"/>
              </a:rPr>
              <a:t>penemuan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kategorisasi</a:t>
            </a:r>
            <a:r>
              <a:rPr lang="en-US" sz="1600" b="1" dirty="0">
                <a:latin typeface="Arial Narrow" pitchFamily="34" charset="0"/>
              </a:rPr>
              <a:t> inti :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gagasan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utama</a:t>
            </a:r>
            <a:r>
              <a:rPr lang="en-US" sz="16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yang </a:t>
            </a:r>
            <a:r>
              <a:rPr lang="en-US" sz="1600" b="1" dirty="0" err="1">
                <a:latin typeface="Arial Narrow" pitchFamily="34" charset="0"/>
              </a:rPr>
              <a:t>didapat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dari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 Narrow" pitchFamily="34" charset="0"/>
              </a:rPr>
              <a:t>informan</a:t>
            </a:r>
            <a:endParaRPr lang="en-US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6" name="Picture 2" descr="Hasil gambar untuk clip art kunci">
            <a:extLst>
              <a:ext uri="{FF2B5EF4-FFF2-40B4-BE49-F238E27FC236}">
                <a16:creationId xmlns:a16="http://schemas.microsoft.com/office/drawing/2014/main" id="{FA57FC34-8E98-469B-AE8C-38115856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650" y="347700"/>
            <a:ext cx="1131514" cy="8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56D64-80D7-4FBB-A603-4F502ECE6F11}"/>
              </a:ext>
            </a:extLst>
          </p:cNvPr>
          <p:cNvSpPr txBox="1"/>
          <p:nvPr/>
        </p:nvSpPr>
        <p:spPr>
          <a:xfrm>
            <a:off x="1676400" y="36195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PENTING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SELECTIVE CODING</a:t>
            </a:r>
          </a:p>
        </p:txBody>
      </p:sp>
    </p:spTree>
    <p:extLst>
      <p:ext uri="{BB962C8B-B14F-4D97-AF65-F5344CB8AC3E}">
        <p14:creationId xmlns:p14="http://schemas.microsoft.com/office/powerpoint/2010/main" val="88085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6" name="Picture 2" descr="Hasil gambar untuk clip art kunci">
            <a:extLst>
              <a:ext uri="{FF2B5EF4-FFF2-40B4-BE49-F238E27FC236}">
                <a16:creationId xmlns:a16="http://schemas.microsoft.com/office/drawing/2014/main" id="{FA57FC34-8E98-469B-AE8C-38115856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6650" y="347700"/>
            <a:ext cx="1131514" cy="8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56D64-80D7-4FBB-A603-4F502ECE6F11}"/>
              </a:ext>
            </a:extLst>
          </p:cNvPr>
          <p:cNvSpPr txBox="1"/>
          <p:nvPr/>
        </p:nvSpPr>
        <p:spPr>
          <a:xfrm>
            <a:off x="1676399" y="361950"/>
            <a:ext cx="716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ISTILAH DALAM SELECTIVE CODING</a:t>
            </a:r>
          </a:p>
        </p:txBody>
      </p:sp>
      <p:sp>
        <p:nvSpPr>
          <p:cNvPr id="9" name="Google Shape;410;p30">
            <a:extLst>
              <a:ext uri="{FF2B5EF4-FFF2-40B4-BE49-F238E27FC236}">
                <a16:creationId xmlns:a16="http://schemas.microsoft.com/office/drawing/2014/main" id="{74143250-94E7-42D5-A446-3B7C10C33950}"/>
              </a:ext>
            </a:extLst>
          </p:cNvPr>
          <p:cNvSpPr/>
          <p:nvPr/>
        </p:nvSpPr>
        <p:spPr>
          <a:xfrm>
            <a:off x="1045959" y="2535583"/>
            <a:ext cx="1981136" cy="1179167"/>
          </a:xfrm>
          <a:prstGeom prst="homePlate">
            <a:avLst>
              <a:gd name="adj" fmla="val 3012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Barlow Light"/>
                <a:ea typeface="Barlow Light"/>
                <a:cs typeface="Barlow Light"/>
                <a:sym typeface="Barlow Light"/>
              </a:rPr>
              <a:t>CERITA</a:t>
            </a:r>
            <a:endParaRPr b="1" dirty="0">
              <a:solidFill>
                <a:schemeClr val="tx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0" name="Google Shape;411;p30">
            <a:extLst>
              <a:ext uri="{FF2B5EF4-FFF2-40B4-BE49-F238E27FC236}">
                <a16:creationId xmlns:a16="http://schemas.microsoft.com/office/drawing/2014/main" id="{6398DE95-A64F-407D-BDCD-EA8F7A654E56}"/>
              </a:ext>
            </a:extLst>
          </p:cNvPr>
          <p:cNvSpPr/>
          <p:nvPr/>
        </p:nvSpPr>
        <p:spPr>
          <a:xfrm>
            <a:off x="2313329" y="2535583"/>
            <a:ext cx="2295002" cy="1179167"/>
          </a:xfrm>
          <a:prstGeom prst="chevron">
            <a:avLst>
              <a:gd name="adj" fmla="val 2985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Barlow Light"/>
                <a:ea typeface="Barlow Light"/>
                <a:cs typeface="Barlow Light"/>
                <a:sym typeface="Barlow Light"/>
              </a:rPr>
              <a:t>JALAN CERITA</a:t>
            </a:r>
            <a:endParaRPr b="1" dirty="0">
              <a:solidFill>
                <a:schemeClr val="tx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1" name="Google Shape;412;p30">
            <a:extLst>
              <a:ext uri="{FF2B5EF4-FFF2-40B4-BE49-F238E27FC236}">
                <a16:creationId xmlns:a16="http://schemas.microsoft.com/office/drawing/2014/main" id="{C8057D54-1E42-4CDB-AA6A-763F6D5FE20B}"/>
              </a:ext>
            </a:extLst>
          </p:cNvPr>
          <p:cNvSpPr/>
          <p:nvPr/>
        </p:nvSpPr>
        <p:spPr>
          <a:xfrm>
            <a:off x="3962400" y="2535583"/>
            <a:ext cx="2558759" cy="1179167"/>
          </a:xfrm>
          <a:prstGeom prst="chevron">
            <a:avLst>
              <a:gd name="adj" fmla="val 2985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Barlow Light"/>
                <a:ea typeface="Barlow Light"/>
                <a:cs typeface="Barlow Light"/>
                <a:sym typeface="Barlow Light"/>
              </a:rPr>
              <a:t>PENGODEAN SELEKTIF</a:t>
            </a:r>
            <a:endParaRPr b="1" dirty="0">
              <a:solidFill>
                <a:schemeClr val="tx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12" name="Google Shape;412;p30">
            <a:extLst>
              <a:ext uri="{FF2B5EF4-FFF2-40B4-BE49-F238E27FC236}">
                <a16:creationId xmlns:a16="http://schemas.microsoft.com/office/drawing/2014/main" id="{6B455F76-7D31-42AB-960C-37F1D4E00689}"/>
              </a:ext>
            </a:extLst>
          </p:cNvPr>
          <p:cNvSpPr/>
          <p:nvPr/>
        </p:nvSpPr>
        <p:spPr>
          <a:xfrm>
            <a:off x="5884194" y="2535583"/>
            <a:ext cx="2438400" cy="1179167"/>
          </a:xfrm>
          <a:prstGeom prst="chevron">
            <a:avLst>
              <a:gd name="adj" fmla="val 2985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Barlow Light"/>
                <a:ea typeface="Barlow Light"/>
                <a:cs typeface="Barlow Light"/>
                <a:sym typeface="Barlow Light"/>
              </a:rPr>
              <a:t>KATEGORI INTI</a:t>
            </a:r>
            <a:endParaRPr b="1" dirty="0">
              <a:solidFill>
                <a:schemeClr val="tx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D5904B-A283-423F-BA95-4B6890BCF683}"/>
              </a:ext>
            </a:extLst>
          </p:cNvPr>
          <p:cNvSpPr/>
          <p:nvPr/>
        </p:nvSpPr>
        <p:spPr>
          <a:xfrm>
            <a:off x="914400" y="3743157"/>
            <a:ext cx="243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Narasi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deskriptif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mengenai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fenomena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utama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suatu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penelitian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3C30F9-2706-4FD5-B332-74767A201C71}"/>
              </a:ext>
            </a:extLst>
          </p:cNvPr>
          <p:cNvSpPr/>
          <p:nvPr/>
        </p:nvSpPr>
        <p:spPr>
          <a:xfrm>
            <a:off x="2328569" y="1655609"/>
            <a:ext cx="22797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Konseptualisasi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cerita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</a:rPr>
              <a:t>Penggambaran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alur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cerita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922E4-118A-41AD-AE9E-D95A53A7FCB8}"/>
              </a:ext>
            </a:extLst>
          </p:cNvPr>
          <p:cNvSpPr/>
          <p:nvPr/>
        </p:nvSpPr>
        <p:spPr>
          <a:xfrm>
            <a:off x="3810000" y="3743157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Proses </a:t>
            </a:r>
            <a:r>
              <a:rPr lang="en-US" b="1" dirty="0" err="1">
                <a:solidFill>
                  <a:schemeClr val="tx1"/>
                </a:solidFill>
              </a:rPr>
              <a:t>menyeleksi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kategori</a:t>
            </a:r>
            <a:r>
              <a:rPr lang="en-US" b="1" dirty="0">
                <a:solidFill>
                  <a:schemeClr val="tx1"/>
                </a:solidFill>
              </a:rPr>
              <a:t> inti, </a:t>
            </a:r>
            <a:r>
              <a:rPr lang="en-US" b="1" dirty="0" err="1">
                <a:solidFill>
                  <a:schemeClr val="tx1"/>
                </a:solidFill>
              </a:rPr>
              <a:t>secara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sistematis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menghubungkannya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dengan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kategori</a:t>
            </a:r>
            <a:r>
              <a:rPr lang="en-US" b="1" dirty="0">
                <a:solidFill>
                  <a:schemeClr val="tx1"/>
                </a:solidFill>
              </a:rPr>
              <a:t> yang lain, </a:t>
            </a:r>
            <a:r>
              <a:rPr lang="en-US" b="1" dirty="0" err="1">
                <a:solidFill>
                  <a:schemeClr val="tx1"/>
                </a:solidFill>
              </a:rPr>
              <a:t>memvalidasi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hubungan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tersebut</a:t>
            </a:r>
            <a:r>
              <a:rPr lang="en-US" b="1" dirty="0">
                <a:solidFill>
                  <a:schemeClr val="tx1"/>
                </a:solidFill>
              </a:rPr>
              <a:t>, dan </a:t>
            </a:r>
            <a:r>
              <a:rPr lang="en-US" b="1" dirty="0" err="1">
                <a:solidFill>
                  <a:schemeClr val="tx1"/>
                </a:solidFill>
              </a:rPr>
              <a:t>mengisi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kategori-kategori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memerlukan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perbaikan</a:t>
            </a:r>
            <a:r>
              <a:rPr lang="en-US" b="1" dirty="0">
                <a:solidFill>
                  <a:schemeClr val="tx1"/>
                </a:solidFill>
              </a:rPr>
              <a:t> dan </a:t>
            </a:r>
            <a:r>
              <a:rPr lang="en-US" b="1" dirty="0" err="1">
                <a:solidFill>
                  <a:schemeClr val="tx1"/>
                </a:solidFill>
              </a:rPr>
              <a:t>pengembangan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lebih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lanjut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18B1A2-68E4-42A9-B6C8-6D3EA3752DDB}"/>
              </a:ext>
            </a:extLst>
          </p:cNvPr>
          <p:cNvSpPr/>
          <p:nvPr/>
        </p:nvSpPr>
        <p:spPr>
          <a:xfrm>
            <a:off x="5998494" y="1640122"/>
            <a:ext cx="220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schemeClr val="tx1"/>
                </a:solidFill>
              </a:rPr>
              <a:t>Fenomena</a:t>
            </a:r>
            <a:r>
              <a:rPr lang="en-US" b="1" dirty="0">
                <a:solidFill>
                  <a:schemeClr val="tx1"/>
                </a:solidFill>
              </a:rPr>
              <a:t> inti </a:t>
            </a:r>
            <a:r>
              <a:rPr lang="en-US" b="1" dirty="0" err="1">
                <a:solidFill>
                  <a:schemeClr val="tx1"/>
                </a:solidFill>
              </a:rPr>
              <a:t>dari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semua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kategori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utama</a:t>
            </a:r>
            <a:r>
              <a:rPr lang="en-US" b="1" dirty="0">
                <a:solidFill>
                  <a:schemeClr val="tx1"/>
                </a:solidFill>
              </a:rPr>
              <a:t> yang </a:t>
            </a:r>
            <a:r>
              <a:rPr lang="en-US" b="1" dirty="0" err="1">
                <a:solidFill>
                  <a:schemeClr val="tx1"/>
                </a:solidFill>
              </a:rPr>
              <a:t>terintegrasi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086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</a:t>
            </a:r>
            <a:r>
              <a:rPr lang="en" dirty="0"/>
              <a:t> </a:t>
            </a:r>
            <a:br>
              <a:rPr lang="en" dirty="0"/>
            </a:br>
            <a:r>
              <a:rPr lang="en-US" dirty="0"/>
              <a:t>Selective</a:t>
            </a:r>
            <a:r>
              <a:rPr lang="en" dirty="0"/>
              <a:t> Coding</a:t>
            </a:r>
            <a:endParaRPr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8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Proses</a:t>
            </a:r>
            <a:r>
              <a:rPr lang="en" dirty="0"/>
              <a:t> </a:t>
            </a:r>
            <a:r>
              <a:rPr lang="en-US" dirty="0"/>
              <a:t>Selective</a:t>
            </a:r>
            <a:r>
              <a:rPr lang="en" dirty="0"/>
              <a:t> Coding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2A5AB-0002-407C-AE24-7EC2BF9C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4" y="1428750"/>
            <a:ext cx="1466850" cy="847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1376EF-3ADD-46D3-B091-95E467A5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428750"/>
            <a:ext cx="142875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4FF7F-A9FB-4E7D-B1B9-56C798274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1428750"/>
            <a:ext cx="1428750" cy="828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AAA346-5D7B-4D3D-BFA0-36364943A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224" y="1428750"/>
            <a:ext cx="1419225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D5C1D-E09C-401A-8E07-F9C757946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8836" y="1434801"/>
            <a:ext cx="1409700" cy="857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661076-81E6-43E5-92C4-5D91C5BF2376}"/>
              </a:ext>
            </a:extLst>
          </p:cNvPr>
          <p:cNvSpPr/>
          <p:nvPr/>
        </p:nvSpPr>
        <p:spPr>
          <a:xfrm>
            <a:off x="215962" y="2290286"/>
            <a:ext cx="1676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tx1"/>
                </a:solidFill>
              </a:rPr>
              <a:t>1. Seleksi konsep/</a:t>
            </a:r>
            <a:r>
              <a:rPr lang="en" b="1" dirty="0">
                <a:solidFill>
                  <a:srgbClr val="FF0000"/>
                </a:solidFill>
              </a:rPr>
              <a:t>kategori</a:t>
            </a:r>
            <a:r>
              <a:rPr lang="en" b="1" dirty="0">
                <a:solidFill>
                  <a:schemeClr val="tx1"/>
                </a:solidFill>
              </a:rPr>
              <a:t> utama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98293B-06A9-4DA8-B702-809B858F3D1A}"/>
              </a:ext>
            </a:extLst>
          </p:cNvPr>
          <p:cNvSpPr/>
          <p:nvPr/>
        </p:nvSpPr>
        <p:spPr>
          <a:xfrm>
            <a:off x="206972" y="2962101"/>
            <a:ext cx="1676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err="1"/>
              <a:t>Pilih</a:t>
            </a:r>
            <a:r>
              <a:rPr lang="en-US" sz="1200" b="1" dirty="0"/>
              <a:t> yang paling </a:t>
            </a:r>
            <a:r>
              <a:rPr lang="en-US" sz="1200" b="1" dirty="0" err="1"/>
              <a:t>penting</a:t>
            </a: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err="1"/>
              <a:t>Tidak</a:t>
            </a:r>
            <a:r>
              <a:rPr lang="en-US" sz="1200" b="1" dirty="0"/>
              <a:t> </a:t>
            </a:r>
            <a:r>
              <a:rPr lang="en-US" sz="1200" b="1" dirty="0" err="1"/>
              <a:t>semua</a:t>
            </a:r>
            <a:r>
              <a:rPr lang="en-US" sz="1200" b="1" dirty="0"/>
              <a:t> </a:t>
            </a:r>
            <a:r>
              <a:rPr lang="en-US" sz="1200" b="1" dirty="0" err="1"/>
              <a:t>konsep</a:t>
            </a:r>
            <a:r>
              <a:rPr lang="en-US" sz="1200" b="1" dirty="0"/>
              <a:t> </a:t>
            </a:r>
            <a:r>
              <a:rPr lang="en-US" sz="1200" b="1" dirty="0" err="1"/>
              <a:t>masuk</a:t>
            </a:r>
            <a:r>
              <a:rPr lang="en-US" sz="1200" b="1" dirty="0"/>
              <a:t>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bab</a:t>
            </a:r>
            <a:r>
              <a:rPr lang="en-US" sz="1200" b="1" dirty="0"/>
              <a:t> 4 </a:t>
            </a:r>
            <a:r>
              <a:rPr lang="en-US" sz="1200" b="1" dirty="0" err="1"/>
              <a:t>penelitian</a:t>
            </a: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err="1"/>
              <a:t>Sesuaikan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tujuan</a:t>
            </a:r>
            <a:r>
              <a:rPr lang="en-US" sz="1200" b="1" dirty="0"/>
              <a:t> </a:t>
            </a:r>
            <a:r>
              <a:rPr lang="en-US" sz="1200" b="1" dirty="0" err="1"/>
              <a:t>penelitian</a:t>
            </a:r>
            <a:endParaRPr lang="en-US" sz="1200" b="1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51D6F99-292E-48A6-B0C3-574371277ED7}"/>
              </a:ext>
            </a:extLst>
          </p:cNvPr>
          <p:cNvSpPr/>
          <p:nvPr/>
        </p:nvSpPr>
        <p:spPr>
          <a:xfrm>
            <a:off x="1876669" y="1809864"/>
            <a:ext cx="318956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9CA6438-6313-4847-AC8B-2FF1DD8B0301}"/>
              </a:ext>
            </a:extLst>
          </p:cNvPr>
          <p:cNvSpPr/>
          <p:nvPr/>
        </p:nvSpPr>
        <p:spPr>
          <a:xfrm>
            <a:off x="3708678" y="1793533"/>
            <a:ext cx="318956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A0BC89F-EBBC-464C-918D-739D97019C3E}"/>
              </a:ext>
            </a:extLst>
          </p:cNvPr>
          <p:cNvSpPr/>
          <p:nvPr/>
        </p:nvSpPr>
        <p:spPr>
          <a:xfrm>
            <a:off x="5519252" y="1785270"/>
            <a:ext cx="318956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24A1BAB-04C1-43FC-B4D7-58D13B3B9469}"/>
              </a:ext>
            </a:extLst>
          </p:cNvPr>
          <p:cNvSpPr/>
          <p:nvPr/>
        </p:nvSpPr>
        <p:spPr>
          <a:xfrm>
            <a:off x="7287449" y="1771650"/>
            <a:ext cx="318956" cy="2286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602B7-8E13-4F15-810C-3D6AC61331FF}"/>
              </a:ext>
            </a:extLst>
          </p:cNvPr>
          <p:cNvSpPr/>
          <p:nvPr/>
        </p:nvSpPr>
        <p:spPr>
          <a:xfrm>
            <a:off x="2135430" y="2266950"/>
            <a:ext cx="13571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Merangkai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story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E177EC-949F-4DE4-9B0B-B50A6197489D}"/>
              </a:ext>
            </a:extLst>
          </p:cNvPr>
          <p:cNvSpPr/>
          <p:nvPr/>
        </p:nvSpPr>
        <p:spPr>
          <a:xfrm>
            <a:off x="1783199" y="2921057"/>
            <a:ext cx="198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err="1"/>
              <a:t>Peneliti</a:t>
            </a:r>
            <a:r>
              <a:rPr lang="en-US" sz="1200" b="1" dirty="0"/>
              <a:t> </a:t>
            </a:r>
            <a:r>
              <a:rPr lang="en-US" sz="1200" b="1" dirty="0" err="1"/>
              <a:t>mereduksi</a:t>
            </a:r>
            <a:r>
              <a:rPr lang="en-US" sz="1200" b="1" dirty="0"/>
              <a:t> </a:t>
            </a:r>
            <a:r>
              <a:rPr lang="en-US" sz="1200" b="1" dirty="0" err="1"/>
              <a:t>kembali</a:t>
            </a:r>
            <a:r>
              <a:rPr lang="en-US" sz="1200" b="1" dirty="0"/>
              <a:t> </a:t>
            </a:r>
            <a:r>
              <a:rPr lang="en-US" sz="1200" b="1" dirty="0" err="1"/>
              <a:t>alur</a:t>
            </a:r>
            <a:r>
              <a:rPr lang="en-US" sz="1200" b="1" dirty="0"/>
              <a:t> </a:t>
            </a:r>
            <a:r>
              <a:rPr lang="en-US" sz="1200" b="1" dirty="0" err="1"/>
              <a:t>cerita</a:t>
            </a:r>
            <a:r>
              <a:rPr lang="en-US" sz="1200" b="1" dirty="0"/>
              <a:t> </a:t>
            </a:r>
            <a:r>
              <a:rPr lang="en-US" sz="1200" b="1" dirty="0" err="1"/>
              <a:t>penelitian</a:t>
            </a:r>
            <a:r>
              <a:rPr lang="en-US" sz="1200" b="1" dirty="0"/>
              <a:t>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dalam</a:t>
            </a:r>
            <a:r>
              <a:rPr lang="en-US" sz="1200" b="1" dirty="0"/>
              <a:t> </a:t>
            </a:r>
            <a:r>
              <a:rPr lang="en-US" sz="1200" b="1" dirty="0" err="1"/>
              <a:t>pikiran</a:t>
            </a:r>
            <a:endParaRPr lang="en-US" sz="12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200" b="1" dirty="0" err="1"/>
              <a:t>Mengidentifikasi</a:t>
            </a:r>
            <a:r>
              <a:rPr lang="en-US" sz="1200" b="1" dirty="0"/>
              <a:t> data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menulis</a:t>
            </a:r>
            <a:r>
              <a:rPr lang="en-US" sz="1200" b="1" dirty="0"/>
              <a:t> </a:t>
            </a:r>
            <a:r>
              <a:rPr lang="en-US" sz="1200" b="1" dirty="0" err="1"/>
              <a:t>beberapa</a:t>
            </a:r>
            <a:r>
              <a:rPr lang="en-US" sz="1200" b="1" dirty="0"/>
              <a:t> </a:t>
            </a:r>
            <a:r>
              <a:rPr lang="en-US" sz="1200" b="1" dirty="0" err="1"/>
              <a:t>kalimat</a:t>
            </a:r>
            <a:r>
              <a:rPr lang="en-US" sz="1200" b="1" dirty="0"/>
              <a:t> </a:t>
            </a:r>
            <a:r>
              <a:rPr lang="en-US" sz="1200" b="1" dirty="0" err="1"/>
              <a:t>pendek</a:t>
            </a:r>
            <a:r>
              <a:rPr lang="en-US" sz="1200" b="1" dirty="0"/>
              <a:t> yang </a:t>
            </a:r>
            <a:r>
              <a:rPr lang="en-US" sz="1200" b="1" dirty="0" err="1"/>
              <a:t>berisi</a:t>
            </a:r>
            <a:r>
              <a:rPr lang="en-US" sz="1200" b="1" dirty="0"/>
              <a:t> inti </a:t>
            </a:r>
            <a:r>
              <a:rPr lang="en-US" sz="1200" b="1" dirty="0" err="1"/>
              <a:t>cerita</a:t>
            </a:r>
            <a:r>
              <a:rPr lang="en-US" sz="1200" b="1" dirty="0"/>
              <a:t> </a:t>
            </a:r>
            <a:r>
              <a:rPr lang="en-US" sz="1200" b="1" dirty="0" err="1"/>
              <a:t>atau</a:t>
            </a:r>
            <a:r>
              <a:rPr lang="en-US" sz="1200" b="1" dirty="0"/>
              <a:t> data.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AA79D3-5DA8-4081-801E-16C00D1153E2}"/>
              </a:ext>
            </a:extLst>
          </p:cNvPr>
          <p:cNvSpPr/>
          <p:nvPr/>
        </p:nvSpPr>
        <p:spPr>
          <a:xfrm>
            <a:off x="4027634" y="2246629"/>
            <a:ext cx="15942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Pemilihan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kutipan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utama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kategori</a:t>
            </a:r>
            <a:endParaRPr lang="en-US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8FD5C3-0AE3-4028-B513-9534E842096C}"/>
              </a:ext>
            </a:extLst>
          </p:cNvPr>
          <p:cNvSpPr/>
          <p:nvPr/>
        </p:nvSpPr>
        <p:spPr>
          <a:xfrm>
            <a:off x="3753448" y="2896463"/>
            <a:ext cx="20715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Lihat</a:t>
            </a:r>
            <a:r>
              <a:rPr lang="en-US" sz="1100" b="1" dirty="0"/>
              <a:t> </a:t>
            </a:r>
            <a:r>
              <a:rPr lang="en-US" sz="1100" b="1" dirty="0" err="1"/>
              <a:t>kembali</a:t>
            </a:r>
            <a:r>
              <a:rPr lang="en-US" sz="1100" b="1" dirty="0"/>
              <a:t> Axial </a:t>
            </a:r>
            <a:r>
              <a:rPr lang="en-US" sz="1100" b="1" dirty="0" err="1"/>
              <a:t>Koding</a:t>
            </a:r>
            <a:r>
              <a:rPr lang="en-US" sz="1100" b="1" dirty="0"/>
              <a:t>, </a:t>
            </a:r>
            <a:r>
              <a:rPr lang="en-US" sz="1100" b="1" dirty="0" err="1"/>
              <a:t>terdapat</a:t>
            </a:r>
            <a:r>
              <a:rPr lang="en-US" sz="1100" b="1" dirty="0"/>
              <a:t> </a:t>
            </a:r>
            <a:r>
              <a:rPr lang="en-US" sz="1100" b="1" dirty="0" err="1"/>
              <a:t>intisari</a:t>
            </a:r>
            <a:r>
              <a:rPr lang="en-US" sz="1100" b="1" dirty="0"/>
              <a:t> </a:t>
            </a:r>
            <a:r>
              <a:rPr lang="en-US" sz="1100" b="1" dirty="0" err="1"/>
              <a:t>utama</a:t>
            </a:r>
            <a:r>
              <a:rPr lang="en-US" sz="1100" b="1" dirty="0"/>
              <a:t> </a:t>
            </a:r>
            <a:r>
              <a:rPr lang="en-US" sz="1100" b="1" dirty="0" err="1"/>
              <a:t>penjelasan</a:t>
            </a:r>
            <a:r>
              <a:rPr lang="en-US" sz="1100" b="1" dirty="0"/>
              <a:t> </a:t>
            </a:r>
            <a:r>
              <a:rPr lang="en-US" sz="1100" b="1" dirty="0" err="1"/>
              <a:t>dari</a:t>
            </a:r>
            <a:r>
              <a:rPr lang="en-US" sz="1100" b="1" dirty="0"/>
              <a:t> </a:t>
            </a:r>
            <a:r>
              <a:rPr lang="en-US" sz="1100" b="1" dirty="0" err="1"/>
              <a:t>informan</a:t>
            </a:r>
            <a:r>
              <a:rPr lang="en-US" sz="1100" b="1" dirty="0"/>
              <a:t> yang </a:t>
            </a:r>
            <a:r>
              <a:rPr lang="en-US" sz="1100" b="1" dirty="0" err="1"/>
              <a:t>perlu</a:t>
            </a:r>
            <a:r>
              <a:rPr lang="en-US" sz="1100" b="1" dirty="0"/>
              <a:t> </a:t>
            </a:r>
            <a:r>
              <a:rPr lang="en-US" sz="1100" b="1" dirty="0" err="1"/>
              <a:t>dijelaskan</a:t>
            </a:r>
            <a:r>
              <a:rPr lang="en-US" sz="1100" b="1" dirty="0"/>
              <a:t> </a:t>
            </a:r>
            <a:r>
              <a:rPr lang="en-US" sz="1100" b="1" dirty="0" err="1"/>
              <a:t>dalam</a:t>
            </a:r>
            <a:r>
              <a:rPr lang="en-US" sz="1100" b="1" dirty="0"/>
              <a:t> </a:t>
            </a:r>
            <a:r>
              <a:rPr lang="en-US" sz="1100" b="1" dirty="0" err="1"/>
              <a:t>cerita</a:t>
            </a:r>
            <a:endParaRPr lang="en-US" sz="11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Lihat</a:t>
            </a:r>
            <a:r>
              <a:rPr lang="en-US" sz="1100" b="1" dirty="0"/>
              <a:t> </a:t>
            </a:r>
            <a:r>
              <a:rPr lang="en-US" sz="1100" b="1" dirty="0" err="1"/>
              <a:t>kutipan</a:t>
            </a:r>
            <a:r>
              <a:rPr lang="en-US" sz="1100" b="1" dirty="0"/>
              <a:t> yang </a:t>
            </a:r>
            <a:r>
              <a:rPr lang="en-US" sz="1100" b="1" dirty="0" err="1"/>
              <a:t>menjelaskan</a:t>
            </a:r>
            <a:r>
              <a:rPr lang="en-US" sz="1100" b="1" dirty="0"/>
              <a:t> </a:t>
            </a:r>
            <a:r>
              <a:rPr lang="en-US" sz="1100" b="1" dirty="0" err="1"/>
              <a:t>intisari</a:t>
            </a:r>
            <a:r>
              <a:rPr lang="en-US" sz="1100" b="1" dirty="0"/>
              <a:t> </a:t>
            </a:r>
            <a:r>
              <a:rPr lang="en-US" sz="1100" b="1" dirty="0" err="1"/>
              <a:t>utama</a:t>
            </a:r>
            <a:r>
              <a:rPr lang="en-US" sz="1100" b="1" dirty="0"/>
              <a:t> </a:t>
            </a:r>
            <a:r>
              <a:rPr lang="en-US" sz="1100" b="1" dirty="0" err="1"/>
              <a:t>tsb</a:t>
            </a:r>
            <a:r>
              <a:rPr lang="en-US" sz="1100" b="1" dirty="0"/>
              <a:t>. </a:t>
            </a:r>
            <a:r>
              <a:rPr lang="en-US" sz="1100" b="1" dirty="0" err="1"/>
              <a:t>Intinya</a:t>
            </a:r>
            <a:r>
              <a:rPr lang="en-US" sz="11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tanpa</a:t>
            </a:r>
            <a:r>
              <a:rPr lang="en-US" sz="1100" b="1" dirty="0"/>
              <a:t> </a:t>
            </a:r>
            <a:r>
              <a:rPr lang="en-US" sz="1100" b="1" dirty="0" err="1"/>
              <a:t>kutipan</a:t>
            </a:r>
            <a:r>
              <a:rPr lang="en-US" sz="1100" b="1" dirty="0"/>
              <a:t> </a:t>
            </a:r>
            <a:r>
              <a:rPr lang="en-US" sz="1100" b="1" dirty="0" err="1"/>
              <a:t>tsb</a:t>
            </a:r>
            <a:r>
              <a:rPr lang="en-US" sz="1100" b="1" dirty="0"/>
              <a:t> </a:t>
            </a:r>
            <a:r>
              <a:rPr lang="en-US" sz="1100" b="1" dirty="0" err="1"/>
              <a:t>temuan</a:t>
            </a:r>
            <a:r>
              <a:rPr lang="en-US" sz="1100" b="1" dirty="0"/>
              <a:t> </a:t>
            </a:r>
            <a:r>
              <a:rPr lang="en-US" sz="1100" b="1" dirty="0" err="1"/>
              <a:t>dianggap</a:t>
            </a:r>
            <a:r>
              <a:rPr lang="en-US" sz="1100" b="1" dirty="0"/>
              <a:t> </a:t>
            </a:r>
            <a:r>
              <a:rPr lang="en-US" sz="1100" b="1" dirty="0" err="1"/>
              <a:t>tidak</a:t>
            </a:r>
            <a:r>
              <a:rPr lang="en-US" sz="1100" b="1" dirty="0"/>
              <a:t> </a:t>
            </a:r>
            <a:r>
              <a:rPr lang="en-US" sz="1100" b="1" dirty="0" err="1"/>
              <a:t>otentik</a:t>
            </a:r>
            <a:r>
              <a:rPr lang="en-US" sz="1100" b="1" dirty="0"/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0B837-FD03-4DBC-BCEB-B6867A90AE2F}"/>
              </a:ext>
            </a:extLst>
          </p:cNvPr>
          <p:cNvSpPr/>
          <p:nvPr/>
        </p:nvSpPr>
        <p:spPr>
          <a:xfrm>
            <a:off x="5864336" y="2226662"/>
            <a:ext cx="152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4. </a:t>
            </a:r>
            <a:r>
              <a:rPr lang="en-US" sz="1200" b="1" dirty="0" err="1">
                <a:solidFill>
                  <a:srgbClr val="FF0000"/>
                </a:solidFill>
              </a:rPr>
              <a:t>Menyimpulkan</a:t>
            </a:r>
            <a:r>
              <a:rPr lang="en-US" sz="1200" b="1" dirty="0"/>
              <a:t> dan </a:t>
            </a:r>
            <a:r>
              <a:rPr lang="en-US" sz="1200" b="1" dirty="0" err="1"/>
              <a:t>memberikan</a:t>
            </a:r>
            <a:r>
              <a:rPr lang="en-US" sz="1200" b="1" dirty="0"/>
              <a:t> </a:t>
            </a:r>
            <a:r>
              <a:rPr lang="en-US" sz="1200" b="1" dirty="0" err="1"/>
              <a:t>kode</a:t>
            </a:r>
            <a:r>
              <a:rPr lang="en-US" sz="1200" b="1" dirty="0"/>
              <a:t> </a:t>
            </a:r>
            <a:r>
              <a:rPr lang="en-US" sz="1200" b="1" dirty="0" err="1"/>
              <a:t>sebagai</a:t>
            </a:r>
            <a:r>
              <a:rPr lang="en-US" sz="1200" b="1" dirty="0"/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kategori</a:t>
            </a:r>
            <a:r>
              <a:rPr lang="en-US" sz="1200" b="1" dirty="0">
                <a:solidFill>
                  <a:srgbClr val="FF0000"/>
                </a:solidFill>
              </a:rPr>
              <a:t> inti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7457D3-C924-4D8D-907B-035AA60C3F2F}"/>
              </a:ext>
            </a:extLst>
          </p:cNvPr>
          <p:cNvSpPr/>
          <p:nvPr/>
        </p:nvSpPr>
        <p:spPr>
          <a:xfrm>
            <a:off x="5625485" y="3042449"/>
            <a:ext cx="1904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dirty="0"/>
              <a:t>Inti </a:t>
            </a:r>
            <a:r>
              <a:rPr lang="en-US" sz="1000" b="1" dirty="0" err="1"/>
              <a:t>masalah</a:t>
            </a:r>
            <a:r>
              <a:rPr lang="en-US" sz="1000" b="1" dirty="0"/>
              <a:t> yang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dirty="0" err="1"/>
              <a:t>dapat</a:t>
            </a:r>
            <a:r>
              <a:rPr lang="en-US" sz="1000" b="1" dirty="0"/>
              <a:t> </a:t>
            </a:r>
            <a:r>
              <a:rPr lang="en-US" sz="1000" b="1" dirty="0" err="1"/>
              <a:t>mencakup</a:t>
            </a:r>
            <a:r>
              <a:rPr lang="en-US" sz="10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dirty="0" err="1"/>
              <a:t>semua</a:t>
            </a:r>
            <a:r>
              <a:rPr lang="en-US" sz="1000" b="1" dirty="0"/>
              <a:t> </a:t>
            </a:r>
            <a:r>
              <a:rPr lang="en-US" sz="1000" b="1" dirty="0" err="1"/>
              <a:t>fenomena</a:t>
            </a:r>
            <a:r>
              <a:rPr lang="en-US" sz="1000" b="1" dirty="0"/>
              <a:t>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dirty="0"/>
              <a:t>data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000" b="1" dirty="0" err="1"/>
              <a:t>Kategori</a:t>
            </a:r>
            <a:r>
              <a:rPr lang="en-US" sz="1000" b="1" dirty="0"/>
              <a:t> inti </a:t>
            </a:r>
            <a:r>
              <a:rPr lang="en-US" sz="1000" b="1" dirty="0" err="1"/>
              <a:t>harus</a:t>
            </a:r>
            <a:r>
              <a:rPr lang="en-US" sz="1000" b="1" dirty="0"/>
              <a:t> </a:t>
            </a:r>
            <a:r>
              <a:rPr lang="en-US" sz="1000" b="1" dirty="0" err="1"/>
              <a:t>cukup</a:t>
            </a:r>
            <a:r>
              <a:rPr lang="en-US" sz="1000" b="1" dirty="0"/>
              <a:t> </a:t>
            </a:r>
            <a:r>
              <a:rPr lang="en-US" sz="1000" b="1" dirty="0" err="1"/>
              <a:t>luas</a:t>
            </a:r>
            <a:r>
              <a:rPr lang="en-US" sz="1000" b="1" dirty="0"/>
              <a:t> agar </a:t>
            </a:r>
            <a:r>
              <a:rPr lang="en-US" sz="1000" b="1" dirty="0" err="1"/>
              <a:t>mencakup</a:t>
            </a:r>
            <a:r>
              <a:rPr lang="en-US" sz="1000" b="1" dirty="0"/>
              <a:t> dan </a:t>
            </a:r>
            <a:r>
              <a:rPr lang="en-US" sz="1000" b="1" dirty="0" err="1"/>
              <a:t>berkaitan</a:t>
            </a:r>
            <a:r>
              <a:rPr lang="en-US" sz="1000" b="1" dirty="0"/>
              <a:t> </a:t>
            </a:r>
            <a:r>
              <a:rPr lang="en-US" sz="1000" b="1" dirty="0" err="1"/>
              <a:t>dengan</a:t>
            </a:r>
            <a:r>
              <a:rPr lang="en-US" sz="1000" b="1" dirty="0"/>
              <a:t> </a:t>
            </a:r>
            <a:r>
              <a:rPr lang="en-US" sz="1000" b="1" dirty="0" err="1"/>
              <a:t>kategori</a:t>
            </a:r>
            <a:r>
              <a:rPr lang="en-US" sz="1000" b="1" dirty="0"/>
              <a:t> lain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sz="1000" b="1" dirty="0"/>
              <a:t>Lalu kategori inti tersebut diberi nama (konseptualisasi).</a:t>
            </a:r>
            <a:endParaRPr lang="en-US" sz="10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5E50C9-8E12-4F5D-BCB5-76E77D3D6537}"/>
              </a:ext>
            </a:extLst>
          </p:cNvPr>
          <p:cNvSpPr/>
          <p:nvPr/>
        </p:nvSpPr>
        <p:spPr>
          <a:xfrm>
            <a:off x="7557956" y="2272414"/>
            <a:ext cx="16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5. </a:t>
            </a:r>
            <a:r>
              <a:rPr lang="en-US" sz="1200" b="1" dirty="0" err="1"/>
              <a:t>Tema</a:t>
            </a:r>
            <a:r>
              <a:rPr lang="en-US" sz="1200" b="1" dirty="0"/>
              <a:t> </a:t>
            </a:r>
            <a:r>
              <a:rPr lang="en-US" sz="1200" b="1" dirty="0" err="1"/>
              <a:t>utama</a:t>
            </a:r>
            <a:r>
              <a:rPr lang="en-US" sz="1200" b="1" dirty="0"/>
              <a:t> </a:t>
            </a:r>
            <a:r>
              <a:rPr lang="en-US" sz="1200" b="1" dirty="0" err="1"/>
              <a:t>mengarah</a:t>
            </a:r>
            <a:r>
              <a:rPr lang="en-US" sz="1200" b="1" dirty="0"/>
              <a:t> pada </a:t>
            </a:r>
            <a:r>
              <a:rPr lang="en-US" sz="1200" b="1" dirty="0" err="1">
                <a:solidFill>
                  <a:srgbClr val="FF0000"/>
                </a:solidFill>
              </a:rPr>
              <a:t>membangun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teori</a:t>
            </a:r>
            <a:r>
              <a:rPr lang="en-US" sz="1200" b="1" dirty="0"/>
              <a:t>/</a:t>
            </a:r>
            <a:r>
              <a:rPr lang="en-US" sz="1200" b="1" dirty="0" err="1"/>
              <a:t>konsep</a:t>
            </a:r>
            <a:r>
              <a:rPr lang="en-US" sz="1200" b="1" dirty="0"/>
              <a:t> </a:t>
            </a:r>
            <a:r>
              <a:rPr lang="en-US" sz="1200" b="1" dirty="0" err="1"/>
              <a:t>baru</a:t>
            </a:r>
            <a:endParaRPr 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B0D792-C915-4367-A4C6-0FBC6F1DAD53}"/>
              </a:ext>
            </a:extLst>
          </p:cNvPr>
          <p:cNvSpPr/>
          <p:nvPr/>
        </p:nvSpPr>
        <p:spPr>
          <a:xfrm>
            <a:off x="7239000" y="2992270"/>
            <a:ext cx="1981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Kategori</a:t>
            </a:r>
            <a:r>
              <a:rPr lang="en-US" sz="1100" b="1" dirty="0"/>
              <a:t>  Inti: </a:t>
            </a:r>
            <a:r>
              <a:rPr lang="en-US" sz="1100" b="1" dirty="0" err="1"/>
              <a:t>Tema</a:t>
            </a:r>
            <a:r>
              <a:rPr lang="en-US" sz="1100" b="1" dirty="0"/>
              <a:t> </a:t>
            </a:r>
            <a:r>
              <a:rPr lang="en-US" sz="1100" b="1" dirty="0" err="1"/>
              <a:t>Pokok</a:t>
            </a:r>
            <a:r>
              <a:rPr lang="en-US" sz="1100" b="1" dirty="0"/>
              <a:t>/ </a:t>
            </a:r>
            <a:r>
              <a:rPr lang="en-US" sz="1100" b="1" dirty="0" err="1"/>
              <a:t>Tema</a:t>
            </a:r>
            <a:r>
              <a:rPr lang="en-US" sz="1100" b="1" dirty="0"/>
              <a:t> Utama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Tema</a:t>
            </a:r>
            <a:r>
              <a:rPr lang="en-US" sz="1100" b="1" dirty="0"/>
              <a:t> Utama </a:t>
            </a:r>
            <a:r>
              <a:rPr lang="en-US" sz="1100" b="1" dirty="0" err="1"/>
              <a:t>mengarah</a:t>
            </a:r>
            <a:r>
              <a:rPr lang="en-US" sz="1100" b="1" dirty="0"/>
              <a:t> </a:t>
            </a:r>
            <a:r>
              <a:rPr lang="en-US" sz="1100" b="1" dirty="0" err="1"/>
              <a:t>atau</a:t>
            </a:r>
            <a:r>
              <a:rPr lang="en-US" sz="1100" b="1" dirty="0"/>
              <a:t> </a:t>
            </a:r>
            <a:r>
              <a:rPr lang="en-US" sz="1100" b="1" dirty="0" err="1"/>
              <a:t>membangun</a:t>
            </a:r>
            <a:r>
              <a:rPr lang="en-US" sz="1100" b="1" dirty="0"/>
              <a:t> </a:t>
            </a:r>
            <a:r>
              <a:rPr lang="en-US" sz="1100" b="1" dirty="0" err="1"/>
              <a:t>teori</a:t>
            </a:r>
            <a:r>
              <a:rPr lang="en-US" sz="1100" b="1" dirty="0"/>
              <a:t>/</a:t>
            </a:r>
            <a:r>
              <a:rPr lang="en-US" sz="1100" b="1" dirty="0" err="1"/>
              <a:t>konsep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endParaRPr lang="en-US" sz="11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100" b="1" dirty="0" err="1"/>
              <a:t>Teori</a:t>
            </a:r>
            <a:r>
              <a:rPr lang="en-US" sz="1100" b="1" dirty="0"/>
              <a:t>/</a:t>
            </a:r>
            <a:r>
              <a:rPr lang="en-US" sz="1100" b="1" dirty="0" err="1"/>
              <a:t>konsep</a:t>
            </a:r>
            <a:r>
              <a:rPr lang="en-US" sz="1100" b="1" dirty="0"/>
              <a:t> </a:t>
            </a:r>
            <a:r>
              <a:rPr lang="en-US" sz="1100" b="1" dirty="0" err="1"/>
              <a:t>baru</a:t>
            </a:r>
            <a:r>
              <a:rPr lang="en-US" sz="1100" b="1" dirty="0"/>
              <a:t> </a:t>
            </a:r>
            <a:r>
              <a:rPr lang="en-US" sz="1100" b="1" dirty="0" err="1"/>
              <a:t>ini</a:t>
            </a:r>
            <a:r>
              <a:rPr lang="en-US" sz="1100" b="1" dirty="0"/>
              <a:t> </a:t>
            </a:r>
            <a:r>
              <a:rPr lang="en-US" sz="1100" b="1" dirty="0" err="1"/>
              <a:t>selanjutnya</a:t>
            </a:r>
            <a:r>
              <a:rPr lang="en-US" sz="1100" b="1" dirty="0"/>
              <a:t> </a:t>
            </a:r>
            <a:r>
              <a:rPr lang="en-US" sz="1100" b="1" dirty="0" err="1"/>
              <a:t>akan</a:t>
            </a:r>
            <a:r>
              <a:rPr lang="en-US" sz="1100" b="1" dirty="0"/>
              <a:t> </a:t>
            </a:r>
            <a:r>
              <a:rPr lang="en-US" sz="1100" b="1" dirty="0" err="1"/>
              <a:t>diuji</a:t>
            </a:r>
            <a:r>
              <a:rPr lang="en-US" sz="1100" b="1" dirty="0"/>
              <a:t> </a:t>
            </a:r>
            <a:r>
              <a:rPr lang="en-US" sz="1100" b="1" dirty="0" err="1"/>
              <a:t>lagi</a:t>
            </a:r>
            <a:r>
              <a:rPr lang="en-US" sz="1100" b="1" dirty="0"/>
              <a:t> </a:t>
            </a:r>
            <a:r>
              <a:rPr lang="en-US" sz="1100" b="1" dirty="0" err="1"/>
              <a:t>untuk</a:t>
            </a:r>
            <a:r>
              <a:rPr lang="en-US" sz="1100" b="1" dirty="0"/>
              <a:t> </a:t>
            </a:r>
            <a:r>
              <a:rPr lang="en-US" sz="1100" b="1" dirty="0" err="1"/>
              <a:t>menunjukkan</a:t>
            </a:r>
            <a:r>
              <a:rPr lang="en-US" sz="1100" b="1" dirty="0"/>
              <a:t> </a:t>
            </a:r>
            <a:r>
              <a:rPr lang="en-US" sz="1100" b="1" dirty="0" err="1"/>
              <a:t>keabsahan</a:t>
            </a:r>
            <a:r>
              <a:rPr lang="en-US" sz="1100" b="1" dirty="0"/>
              <a:t> </a:t>
            </a:r>
            <a:r>
              <a:rPr lang="en-US" sz="1100" b="1" dirty="0" err="1"/>
              <a:t>teoriny</a:t>
            </a:r>
            <a:r>
              <a:rPr lang="en-US" sz="11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617487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562</Words>
  <Application>Microsoft Office PowerPoint</Application>
  <PresentationFormat>On-screen Show (16:9)</PresentationFormat>
  <Paragraphs>83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Lora</vt:lpstr>
      <vt:lpstr>Quattrocento Sans</vt:lpstr>
      <vt:lpstr>Arial Narrow</vt:lpstr>
      <vt:lpstr>Barlow Light</vt:lpstr>
      <vt:lpstr>Wingdings</vt:lpstr>
      <vt:lpstr>Viola template</vt:lpstr>
      <vt:lpstr>SELECTIVE CODING</vt:lpstr>
      <vt:lpstr>Pengenalan  Selective Coding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 Selective Coding</vt:lpstr>
      <vt:lpstr>Proses Selective Coding</vt:lpstr>
      <vt:lpstr>Contoh Pemilihan Kutipan Utama Setiap Kategori</vt:lpstr>
      <vt:lpstr>PowerPoint Presentation</vt:lpstr>
      <vt:lpstr>PowerPoint Presentation</vt:lpstr>
      <vt:lpstr>PowerPoint Presentation</vt:lpstr>
      <vt:lpstr>Apa saja yang penting dalam membuat alur cerita?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AXIAL CODING </dc:title>
  <dc:creator>ASUS</dc:creator>
  <cp:lastModifiedBy>sonny bangun</cp:lastModifiedBy>
  <cp:revision>64</cp:revision>
  <dcterms:modified xsi:type="dcterms:W3CDTF">2019-10-29T15:03:02Z</dcterms:modified>
</cp:coreProperties>
</file>