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3"/>
  </p:notesMasterIdLst>
  <p:sldIdLst>
    <p:sldId id="256" r:id="rId2"/>
    <p:sldId id="260" r:id="rId3"/>
    <p:sldId id="259" r:id="rId4"/>
    <p:sldId id="289" r:id="rId5"/>
    <p:sldId id="290" r:id="rId6"/>
    <p:sldId id="264" r:id="rId7"/>
    <p:sldId id="285" r:id="rId8"/>
    <p:sldId id="263" r:id="rId9"/>
    <p:sldId id="286" r:id="rId10"/>
    <p:sldId id="287" r:id="rId11"/>
    <p:sldId id="288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E556E29-9A27-4D97-828C-08F82CE29634}">
  <a:tblStyle styleId="{EE556E29-9A27-4D97-828C-08F82CE296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3440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099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90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114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1212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253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798700" y="1991850"/>
            <a:ext cx="3546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3600"/>
              <a:buNone/>
              <a:defRPr sz="3600">
                <a:solidFill>
                  <a:srgbClr val="40322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/>
          <p:nvPr/>
        </p:nvSpPr>
        <p:spPr>
          <a:xfrm>
            <a:off x="1411350" y="1333000"/>
            <a:ext cx="6321300" cy="2477400"/>
          </a:xfrm>
          <a:prstGeom prst="rect">
            <a:avLst/>
          </a:prstGeom>
          <a:noFill/>
          <a:ln w="28575" cap="flat" cmpd="sng">
            <a:solidFill>
              <a:srgbClr val="403228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1513950" y="1583350"/>
            <a:ext cx="6116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919325" y="2687650"/>
            <a:ext cx="3305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None/>
              <a:defRPr sz="1600" i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None/>
              <a:defRPr sz="1600" i="1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None/>
              <a:defRPr sz="1600" i="1"/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None/>
              <a:defRPr i="1"/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None/>
              <a:defRPr i="1"/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None/>
              <a:defRPr i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i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i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i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1411350" y="720000"/>
            <a:ext cx="6321300" cy="3703500"/>
          </a:xfrm>
          <a:prstGeom prst="rect">
            <a:avLst/>
          </a:prstGeom>
          <a:noFill/>
          <a:ln w="28575" cap="flat" cmpd="sng">
            <a:solidFill>
              <a:srgbClr val="403228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03228"/>
              </a:solidFill>
            </a:endParaRPr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105050" y="720000"/>
            <a:ext cx="4933800" cy="370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✣"/>
              <a:defRPr i="1"/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⨳"/>
              <a:defRPr i="1"/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i="1"/>
            </a:lvl3pPr>
            <a:lvl4pPr marL="1828800" lvl="3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i="1"/>
            </a:lvl4pPr>
            <a:lvl5pPr marL="2286000" lvl="4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i="1"/>
            </a:lvl5pPr>
            <a:lvl6pPr marL="2743200" lvl="5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i="1"/>
            </a:lvl6pPr>
            <a:lvl7pPr marL="3200400" lvl="6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i="1"/>
            </a:lvl7pPr>
            <a:lvl8pPr marL="3657600" lvl="7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i="1"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i="1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887900" y="434575"/>
            <a:ext cx="5368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1351075" y="1518375"/>
            <a:ext cx="3126900" cy="32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✣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⨳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2"/>
          </p:nvPr>
        </p:nvSpPr>
        <p:spPr>
          <a:xfrm>
            <a:off x="4666144" y="1518375"/>
            <a:ext cx="3126900" cy="32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✣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⨳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cxnSp>
        <p:nvCxnSpPr>
          <p:cNvPr id="28" name="Google Shape;28;p6"/>
          <p:cNvCxnSpPr/>
          <p:nvPr/>
        </p:nvCxnSpPr>
        <p:spPr>
          <a:xfrm>
            <a:off x="4279500" y="1427300"/>
            <a:ext cx="585000" cy="0"/>
          </a:xfrm>
          <a:prstGeom prst="straightConnector1">
            <a:avLst/>
          </a:prstGeom>
          <a:noFill/>
          <a:ln w="28575" cap="flat" cmpd="sng">
            <a:solidFill>
              <a:srgbClr val="92694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1887900" y="434575"/>
            <a:ext cx="5368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961200" y="1552350"/>
            <a:ext cx="2307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✣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⨳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2"/>
          </p:nvPr>
        </p:nvSpPr>
        <p:spPr>
          <a:xfrm>
            <a:off x="3386413" y="1552350"/>
            <a:ext cx="2307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✣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⨳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3"/>
          </p:nvPr>
        </p:nvSpPr>
        <p:spPr>
          <a:xfrm>
            <a:off x="5811626" y="1552350"/>
            <a:ext cx="2307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✣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⨳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cxnSp>
        <p:nvCxnSpPr>
          <p:cNvPr id="35" name="Google Shape;35;p7"/>
          <p:cNvCxnSpPr/>
          <p:nvPr/>
        </p:nvCxnSpPr>
        <p:spPr>
          <a:xfrm>
            <a:off x="4279500" y="1427300"/>
            <a:ext cx="585000" cy="0"/>
          </a:xfrm>
          <a:prstGeom prst="straightConnector1">
            <a:avLst/>
          </a:prstGeom>
          <a:noFill/>
          <a:ln w="28575" cap="flat" cmpd="sng">
            <a:solidFill>
              <a:srgbClr val="92694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887900" y="434575"/>
            <a:ext cx="53682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Cinzel"/>
              <a:buNone/>
              <a:defRPr sz="24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4425" y="1477750"/>
            <a:ext cx="66951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400"/>
              <a:buFont typeface="Libre Baskerville"/>
              <a:buChar char="✣"/>
              <a:defRPr sz="24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1600"/>
              <a:buFont typeface="Libre Baskerville"/>
              <a:buChar char="●"/>
              <a:defRPr sz="16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1600"/>
              <a:buFont typeface="Libre Baskerville"/>
              <a:buChar char="○"/>
              <a:defRPr sz="16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1600"/>
              <a:buFont typeface="Libre Baskerville"/>
              <a:buChar char="■"/>
              <a:defRPr sz="16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Font typeface="Libre Baskerville"/>
              <a:buChar char="●"/>
              <a:defRPr sz="16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Font typeface="Libre Baskerville"/>
              <a:buChar char="○"/>
              <a:defRPr sz="16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1600"/>
              <a:buFont typeface="Libre Baskerville"/>
              <a:buChar char="■"/>
              <a:defRPr sz="1600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1pPr>
            <a:lvl2pPr lvl="1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2pPr>
            <a:lvl3pPr lvl="2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3pPr>
            <a:lvl4pPr lvl="3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4pPr>
            <a:lvl5pPr lvl="4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5pPr>
            <a:lvl6pPr lvl="5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6pPr>
            <a:lvl7pPr lvl="6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7pPr>
            <a:lvl8pPr lvl="7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8pPr>
            <a:lvl9pPr lvl="8" algn="ctr">
              <a:buNone/>
              <a:defRPr sz="1200">
                <a:solidFill>
                  <a:srgbClr val="926940"/>
                </a:solidFill>
                <a:latin typeface="Cinzel"/>
                <a:ea typeface="Cinzel"/>
                <a:cs typeface="Cinzel"/>
                <a:sym typeface="Cinze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ctrTitle"/>
          </p:nvPr>
        </p:nvSpPr>
        <p:spPr>
          <a:xfrm>
            <a:off x="1925619" y="1636848"/>
            <a:ext cx="6142615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 ETNOGRAFI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 PENELITIAN KOMUNIKASI</a:t>
            </a:r>
            <a:endParaRPr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156975" y="400215"/>
            <a:ext cx="2123645" cy="434306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400" dirty="0" err="1"/>
              <a:t>Tentukan</a:t>
            </a:r>
            <a:r>
              <a:rPr lang="en-US" sz="1400" dirty="0"/>
              <a:t> </a:t>
            </a:r>
            <a:r>
              <a:rPr lang="en-US" sz="1400" dirty="0" err="1"/>
              <a:t>masalah</a:t>
            </a: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400" dirty="0" err="1"/>
              <a:t>Kembangkan</a:t>
            </a:r>
            <a:r>
              <a:rPr lang="en-US" sz="1400" dirty="0"/>
              <a:t> </a:t>
            </a:r>
            <a:r>
              <a:rPr lang="en-US" sz="1400" dirty="0" err="1"/>
              <a:t>rumusan</a:t>
            </a:r>
            <a:r>
              <a:rPr lang="en-US" sz="1400" dirty="0"/>
              <a:t> </a:t>
            </a:r>
            <a:r>
              <a:rPr lang="en-US" sz="1400" dirty="0" err="1"/>
              <a:t>masalah</a:t>
            </a: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400" dirty="0" err="1"/>
              <a:t>Terkait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pihak</a:t>
            </a:r>
            <a:r>
              <a:rPr lang="en-US" sz="1400" dirty="0"/>
              <a:t>/orang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suatu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400" dirty="0"/>
              <a:t>Topik2 : </a:t>
            </a:r>
            <a:r>
              <a:rPr lang="en-US" sz="1400" dirty="0" err="1"/>
              <a:t>kajian</a:t>
            </a:r>
            <a:r>
              <a:rPr lang="en-US" sz="1400" dirty="0"/>
              <a:t> </a:t>
            </a:r>
            <a:r>
              <a:rPr lang="en-US" sz="1400" dirty="0" err="1"/>
              <a:t>budaya</a:t>
            </a:r>
            <a:r>
              <a:rPr lang="en-US" sz="1400" dirty="0"/>
              <a:t>, proses </a:t>
            </a:r>
            <a:r>
              <a:rPr lang="en-US" sz="1400" dirty="0" err="1"/>
              <a:t>interaksi</a:t>
            </a:r>
            <a:r>
              <a:rPr lang="en-US" sz="1400" dirty="0"/>
              <a:t>, 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segala</a:t>
            </a:r>
            <a:r>
              <a:rPr lang="en-US" sz="1400" dirty="0"/>
              <a:t> </a:t>
            </a:r>
            <a:r>
              <a:rPr lang="en-US" sz="1400" dirty="0" err="1"/>
              <a:t>hal</a:t>
            </a:r>
            <a:r>
              <a:rPr lang="en-US" sz="1400" dirty="0"/>
              <a:t> </a:t>
            </a:r>
            <a:r>
              <a:rPr lang="en-US" sz="1400" dirty="0" err="1"/>
              <a:t>berdampak</a:t>
            </a:r>
            <a:r>
              <a:rPr lang="en-US" sz="1400" dirty="0"/>
              <a:t> pada </a:t>
            </a:r>
            <a:r>
              <a:rPr lang="en-US" sz="1400" dirty="0" err="1"/>
              <a:t>pemikiran</a:t>
            </a:r>
            <a:r>
              <a:rPr lang="en-US" sz="1400" dirty="0"/>
              <a:t> dan </a:t>
            </a:r>
            <a:r>
              <a:rPr lang="en-US" sz="1400" dirty="0" err="1"/>
              <a:t>perilaku</a:t>
            </a: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sz="1600" dirty="0"/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30A6E3-EE11-4719-B8B9-835C5E559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829" y="1108034"/>
            <a:ext cx="762000" cy="590550"/>
          </a:xfrm>
          <a:prstGeom prst="rect">
            <a:avLst/>
          </a:prstGeom>
        </p:spPr>
      </p:pic>
      <p:sp>
        <p:nvSpPr>
          <p:cNvPr id="8" name="Google Shape;106;p18">
            <a:extLst>
              <a:ext uri="{FF2B5EF4-FFF2-40B4-BE49-F238E27FC236}">
                <a16:creationId xmlns:a16="http://schemas.microsoft.com/office/drawing/2014/main" id="{FCB2AF66-DEAE-4DBF-8D55-07DF05E0A8CC}"/>
              </a:ext>
            </a:extLst>
          </p:cNvPr>
          <p:cNvSpPr txBox="1">
            <a:spLocks/>
          </p:cNvSpPr>
          <p:nvPr/>
        </p:nvSpPr>
        <p:spPr>
          <a:xfrm>
            <a:off x="2448355" y="400214"/>
            <a:ext cx="2123645" cy="4343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✣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pPr marL="0" indent="0" algn="r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Identifikasi</a:t>
            </a:r>
            <a:r>
              <a:rPr lang="en-US" sz="1400" dirty="0"/>
              <a:t>  </a:t>
            </a:r>
            <a:r>
              <a:rPr lang="en-US" sz="1400" dirty="0" err="1"/>
              <a:t>lokasi</a:t>
            </a:r>
            <a:r>
              <a:rPr lang="en-US" sz="1400" dirty="0"/>
              <a:t> </a:t>
            </a:r>
            <a:r>
              <a:rPr lang="en-US" sz="1400" dirty="0" err="1"/>
              <a:t>terbaik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observasi</a:t>
            </a:r>
            <a:r>
              <a:rPr lang="en-US" sz="1400" dirty="0"/>
              <a:t> </a:t>
            </a:r>
            <a:r>
              <a:rPr lang="en-US" sz="1400" dirty="0" err="1"/>
              <a:t>partisipan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Lokasi</a:t>
            </a:r>
            <a:r>
              <a:rPr lang="en-US" sz="1400" dirty="0"/>
              <a:t> </a:t>
            </a:r>
            <a:r>
              <a:rPr lang="en-US" sz="1400" dirty="0" err="1"/>
              <a:t>boleh</a:t>
            </a:r>
            <a:r>
              <a:rPr lang="en-US" sz="1400" dirty="0"/>
              <a:t> </a:t>
            </a:r>
            <a:r>
              <a:rPr lang="en-US" sz="1400" dirty="0" err="1"/>
              <a:t>lebih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Pilih</a:t>
            </a:r>
            <a:r>
              <a:rPr lang="en-US" sz="1400" dirty="0"/>
              <a:t> </a:t>
            </a:r>
            <a:r>
              <a:rPr lang="en-US" sz="1400" dirty="0" err="1"/>
              <a:t>lokasi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terbaik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observasi</a:t>
            </a:r>
            <a:r>
              <a:rPr lang="en-US" sz="1400" dirty="0"/>
              <a:t> dan </a:t>
            </a:r>
            <a:r>
              <a:rPr lang="en-US" sz="1400" dirty="0" err="1"/>
              <a:t>partisipasi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Pemahaman</a:t>
            </a:r>
            <a:r>
              <a:rPr lang="en-US" sz="1400" dirty="0"/>
              <a:t> </a:t>
            </a:r>
            <a:r>
              <a:rPr lang="en-US" sz="1400" dirty="0" err="1"/>
              <a:t>thd</a:t>
            </a:r>
            <a:r>
              <a:rPr lang="en-US" sz="1400" dirty="0"/>
              <a:t> </a:t>
            </a:r>
            <a:r>
              <a:rPr lang="en-US" sz="1400" dirty="0" err="1"/>
              <a:t>pemikiran</a:t>
            </a:r>
            <a:r>
              <a:rPr lang="en-US" sz="1400" dirty="0"/>
              <a:t> dan </a:t>
            </a:r>
            <a:r>
              <a:rPr lang="en-US" sz="1400" dirty="0" err="1"/>
              <a:t>perilaku</a:t>
            </a:r>
            <a:r>
              <a:rPr lang="en-US" sz="1400" dirty="0"/>
              <a:t> </a:t>
            </a:r>
            <a:r>
              <a:rPr lang="en-US" sz="1400" dirty="0" err="1"/>
              <a:t>komunikasi</a:t>
            </a:r>
            <a:r>
              <a:rPr lang="en-US" sz="1400" dirty="0"/>
              <a:t> orang di </a:t>
            </a:r>
            <a:r>
              <a:rPr lang="en-US" sz="1400" dirty="0" err="1"/>
              <a:t>lokasi</a:t>
            </a:r>
            <a:r>
              <a:rPr lang="en-US" sz="1400" dirty="0"/>
              <a:t> </a:t>
            </a:r>
            <a:r>
              <a:rPr lang="en-US" sz="1400" dirty="0" err="1"/>
              <a:t>terpilih</a:t>
            </a:r>
            <a:r>
              <a:rPr lang="en-US" sz="14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C59E7A-85B9-44C2-9A51-F7E9D8584FD8}"/>
              </a:ext>
            </a:extLst>
          </p:cNvPr>
          <p:cNvSpPr/>
          <p:nvPr/>
        </p:nvSpPr>
        <p:spPr>
          <a:xfrm>
            <a:off x="200007" y="400212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Identifikasi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Rumusan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93D53-4F5D-4C52-A6D1-E519A320E35D}"/>
              </a:ext>
            </a:extLst>
          </p:cNvPr>
          <p:cNvSpPr/>
          <p:nvPr/>
        </p:nvSpPr>
        <p:spPr>
          <a:xfrm>
            <a:off x="2448355" y="411639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Penentuan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Lokasi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Penelitan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F373F3-A7AB-443E-920B-3251F17A76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902" y="1108034"/>
            <a:ext cx="590550" cy="619125"/>
          </a:xfrm>
          <a:prstGeom prst="rect">
            <a:avLst/>
          </a:prstGeom>
        </p:spPr>
      </p:pic>
      <p:sp>
        <p:nvSpPr>
          <p:cNvPr id="13" name="Google Shape;106;p18">
            <a:extLst>
              <a:ext uri="{FF2B5EF4-FFF2-40B4-BE49-F238E27FC236}">
                <a16:creationId xmlns:a16="http://schemas.microsoft.com/office/drawing/2014/main" id="{7E40EDC5-2B43-4FEE-82CC-99487C0CAC0D}"/>
              </a:ext>
            </a:extLst>
          </p:cNvPr>
          <p:cNvSpPr txBox="1">
            <a:spLocks/>
          </p:cNvSpPr>
          <p:nvPr/>
        </p:nvSpPr>
        <p:spPr>
          <a:xfrm>
            <a:off x="4696703" y="400212"/>
            <a:ext cx="2123645" cy="4343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✣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pPr marL="0" indent="0" algn="r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300" dirty="0" err="1"/>
              <a:t>Pertimbangkan</a:t>
            </a:r>
            <a:r>
              <a:rPr lang="en-US" sz="1300" dirty="0"/>
              <a:t> </a:t>
            </a:r>
            <a:r>
              <a:rPr lang="en-US" sz="1300" dirty="0" err="1"/>
              <a:t>cara</a:t>
            </a:r>
            <a:r>
              <a:rPr lang="en-US" sz="1300" dirty="0"/>
              <a:t> paling </a:t>
            </a:r>
            <a:r>
              <a:rPr lang="en-US" sz="1300" dirty="0" err="1"/>
              <a:t>efektif</a:t>
            </a:r>
            <a:r>
              <a:rPr lang="en-US" sz="1300" dirty="0"/>
              <a:t> </a:t>
            </a:r>
            <a:r>
              <a:rPr lang="en-US" sz="1300" dirty="0" err="1"/>
              <a:t>mendapat</a:t>
            </a:r>
            <a:r>
              <a:rPr lang="en-US" sz="1300" dirty="0"/>
              <a:t> data </a:t>
            </a:r>
            <a:r>
              <a:rPr lang="en-US" sz="1300" dirty="0" err="1"/>
              <a:t>obyektif</a:t>
            </a:r>
            <a:r>
              <a:rPr lang="en-US" sz="13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Adopsi</a:t>
            </a:r>
            <a:r>
              <a:rPr lang="en-US" sz="1400" dirty="0"/>
              <a:t>/</a:t>
            </a:r>
            <a:r>
              <a:rPr lang="en-US" sz="1400" dirty="0" err="1"/>
              <a:t>merubah</a:t>
            </a:r>
            <a:r>
              <a:rPr lang="en-US" sz="1400" dirty="0"/>
              <a:t> </a:t>
            </a:r>
            <a:r>
              <a:rPr lang="en-US" sz="1400" dirty="0" err="1"/>
              <a:t>peran</a:t>
            </a:r>
            <a:r>
              <a:rPr lang="en-US" sz="1400" dirty="0"/>
              <a:t> di </a:t>
            </a:r>
            <a:r>
              <a:rPr lang="en-US" sz="1400" dirty="0" err="1"/>
              <a:t>lingk</a:t>
            </a:r>
            <a:r>
              <a:rPr lang="en-US" sz="14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Memberitahu</a:t>
            </a:r>
            <a:r>
              <a:rPr lang="en-US" sz="1400" dirty="0"/>
              <a:t>/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posisi</a:t>
            </a:r>
            <a:r>
              <a:rPr lang="en-US" sz="1400" dirty="0"/>
              <a:t> </a:t>
            </a:r>
            <a:r>
              <a:rPr lang="en-US" sz="1400" dirty="0" err="1"/>
              <a:t>peneliti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Pertimbangkan</a:t>
            </a:r>
            <a:r>
              <a:rPr lang="en-US" sz="1400" dirty="0"/>
              <a:t> </a:t>
            </a:r>
            <a:r>
              <a:rPr lang="en-US" sz="1400" dirty="0" err="1"/>
              <a:t>masalah</a:t>
            </a:r>
            <a:r>
              <a:rPr lang="en-US" sz="1400" dirty="0"/>
              <a:t> </a:t>
            </a:r>
            <a:r>
              <a:rPr lang="en-US" sz="1400" dirty="0" err="1"/>
              <a:t>etika</a:t>
            </a:r>
            <a:r>
              <a:rPr lang="en-US" sz="1400" dirty="0"/>
              <a:t> </a:t>
            </a:r>
            <a:r>
              <a:rPr lang="en-US" sz="1400" dirty="0" err="1"/>
              <a:t>penelitia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observasi</a:t>
            </a:r>
            <a:r>
              <a:rPr lang="en-US" sz="1400" dirty="0"/>
              <a:t> dan </a:t>
            </a:r>
            <a:r>
              <a:rPr lang="en-US" sz="1400" dirty="0" err="1"/>
              <a:t>mendapat</a:t>
            </a:r>
            <a:r>
              <a:rPr lang="en-US" sz="1400" dirty="0"/>
              <a:t> data</a:t>
            </a:r>
            <a:endParaRPr lang="en-US" sz="1600" dirty="0"/>
          </a:p>
        </p:txBody>
      </p:sp>
      <p:sp>
        <p:nvSpPr>
          <p:cNvPr id="14" name="Google Shape;106;p18">
            <a:extLst>
              <a:ext uri="{FF2B5EF4-FFF2-40B4-BE49-F238E27FC236}">
                <a16:creationId xmlns:a16="http://schemas.microsoft.com/office/drawing/2014/main" id="{EA35DFE8-ADF9-4090-A871-FBF4E0F7EBE9}"/>
              </a:ext>
            </a:extLst>
          </p:cNvPr>
          <p:cNvSpPr txBox="1">
            <a:spLocks/>
          </p:cNvSpPr>
          <p:nvPr/>
        </p:nvSpPr>
        <p:spPr>
          <a:xfrm>
            <a:off x="6923535" y="400211"/>
            <a:ext cx="2123645" cy="4343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✣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pPr marL="0" indent="0" algn="r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Selalu</a:t>
            </a:r>
            <a:r>
              <a:rPr lang="en-US" sz="1400" dirty="0"/>
              <a:t>  </a:t>
            </a:r>
            <a:r>
              <a:rPr lang="en-US" sz="1400" dirty="0" err="1"/>
              <a:t>utamakan</a:t>
            </a:r>
            <a:r>
              <a:rPr lang="en-US" sz="1400" dirty="0"/>
              <a:t> </a:t>
            </a:r>
            <a:r>
              <a:rPr lang="en-US" sz="1400" dirty="0" err="1"/>
              <a:t>memperoleh</a:t>
            </a:r>
            <a:r>
              <a:rPr lang="en-US" sz="1400" dirty="0"/>
              <a:t> </a:t>
            </a:r>
            <a:r>
              <a:rPr lang="en-US" sz="1400" dirty="0" err="1"/>
              <a:t>ijin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Pengambil</a:t>
            </a:r>
            <a:r>
              <a:rPr lang="en-US" sz="1400" dirty="0"/>
              <a:t> </a:t>
            </a:r>
            <a:r>
              <a:rPr lang="en-US" sz="1400" dirty="0" err="1"/>
              <a:t>keputusan</a:t>
            </a:r>
            <a:r>
              <a:rPr lang="en-US" sz="1400" dirty="0"/>
              <a:t> </a:t>
            </a:r>
            <a:r>
              <a:rPr lang="en-US" sz="1400" dirty="0" err="1"/>
              <a:t>mesti</a:t>
            </a:r>
            <a:r>
              <a:rPr lang="en-US" sz="1400" dirty="0"/>
              <a:t> </a:t>
            </a:r>
            <a:r>
              <a:rPr lang="en-US" sz="1400" dirty="0" err="1"/>
              <a:t>mengetahui</a:t>
            </a:r>
            <a:r>
              <a:rPr lang="en-US" sz="1400" dirty="0"/>
              <a:t> </a:t>
            </a:r>
            <a:r>
              <a:rPr lang="en-US" sz="1400" dirty="0" err="1"/>
              <a:t>metode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, </a:t>
            </a:r>
            <a:r>
              <a:rPr lang="en-US" sz="1400" dirty="0" err="1"/>
              <a:t>cara</a:t>
            </a:r>
            <a:r>
              <a:rPr lang="en-US" sz="1400" dirty="0"/>
              <a:t> </a:t>
            </a:r>
            <a:r>
              <a:rPr lang="en-US" sz="1400" dirty="0" err="1"/>
              <a:t>pengumpulan</a:t>
            </a:r>
            <a:r>
              <a:rPr lang="en-US" sz="1400" dirty="0"/>
              <a:t> data, </a:t>
            </a:r>
            <a:r>
              <a:rPr lang="en-US" sz="1400" dirty="0" err="1"/>
              <a:t>cara</a:t>
            </a:r>
            <a:r>
              <a:rPr lang="en-US" sz="1400" dirty="0"/>
              <a:t> </a:t>
            </a:r>
            <a:r>
              <a:rPr lang="en-US" sz="1400" dirty="0" err="1"/>
              <a:t>etnografer</a:t>
            </a:r>
            <a:r>
              <a:rPr lang="en-US" sz="1400" dirty="0"/>
              <a:t> </a:t>
            </a:r>
            <a:r>
              <a:rPr lang="en-US" sz="1400" dirty="0" err="1"/>
              <a:t>mengobservasi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Etika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mesti</a:t>
            </a:r>
            <a:r>
              <a:rPr lang="en-US" sz="1400" dirty="0"/>
              <a:t> </a:t>
            </a:r>
            <a:r>
              <a:rPr lang="en-US" sz="1400" dirty="0" err="1"/>
              <a:t>dijunjung</a:t>
            </a:r>
            <a:r>
              <a:rPr lang="en-US" sz="1400" dirty="0"/>
              <a:t> oleh </a:t>
            </a:r>
            <a:r>
              <a:rPr lang="en-US" sz="1400" dirty="0" err="1"/>
              <a:t>etnografer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F29F71-0BFC-4C6F-B687-0C06D9FF60D0}"/>
              </a:ext>
            </a:extLst>
          </p:cNvPr>
          <p:cNvSpPr/>
          <p:nvPr/>
        </p:nvSpPr>
        <p:spPr>
          <a:xfrm>
            <a:off x="4696703" y="410970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Formulasikan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mendapat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CB60B-4E2A-4B75-A522-E7A3AE32731E}"/>
              </a:ext>
            </a:extLst>
          </p:cNvPr>
          <p:cNvSpPr/>
          <p:nvPr/>
        </p:nvSpPr>
        <p:spPr>
          <a:xfrm>
            <a:off x="6923535" y="408787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Kepastian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mendapat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8CFC52-1A8D-45BF-A8E6-6BA6C39471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3939" y="1103772"/>
            <a:ext cx="773928" cy="5662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283DF0F-11F6-4B50-AA74-D8BCCF204E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80557" y="1136609"/>
            <a:ext cx="6096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156975" y="400215"/>
            <a:ext cx="2123645" cy="434306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400" dirty="0" err="1"/>
              <a:t>Tentukan</a:t>
            </a:r>
            <a:r>
              <a:rPr lang="en-US" sz="1400" dirty="0"/>
              <a:t> data yang </a:t>
            </a:r>
            <a:r>
              <a:rPr lang="en-US" sz="1400" dirty="0" err="1"/>
              <a:t>diperlukan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pertanyaan</a:t>
            </a:r>
            <a:r>
              <a:rPr lang="en-US" sz="1400" dirty="0"/>
              <a:t> </a:t>
            </a:r>
            <a:r>
              <a:rPr lang="en-US" sz="1400" dirty="0" err="1"/>
              <a:t>sesuai</a:t>
            </a:r>
            <a:r>
              <a:rPr lang="en-US" sz="1400" dirty="0"/>
              <a:t> </a:t>
            </a:r>
            <a:r>
              <a:rPr lang="en-US" sz="1400" dirty="0" err="1"/>
              <a:t>masalah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endParaRPr lang="en-US" sz="14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400" dirty="0" err="1"/>
              <a:t>Tentukan</a:t>
            </a:r>
            <a:r>
              <a:rPr lang="en-US" sz="1400" dirty="0"/>
              <a:t> </a:t>
            </a:r>
            <a:r>
              <a:rPr lang="en-US" sz="1400" dirty="0" err="1"/>
              <a:t>cara</a:t>
            </a:r>
            <a:r>
              <a:rPr lang="en-US" sz="1400" dirty="0"/>
              <a:t> paling </a:t>
            </a:r>
            <a:r>
              <a:rPr lang="en-US" sz="1400" dirty="0" err="1"/>
              <a:t>efektif</a:t>
            </a:r>
            <a:r>
              <a:rPr lang="en-US" sz="1400" dirty="0"/>
              <a:t> </a:t>
            </a:r>
            <a:r>
              <a:rPr lang="en-US" sz="1400" dirty="0" err="1"/>
              <a:t>pengumpulan</a:t>
            </a:r>
            <a:r>
              <a:rPr lang="en-US" sz="1400" dirty="0"/>
              <a:t> </a:t>
            </a:r>
            <a:r>
              <a:rPr lang="en-US" sz="1400" dirty="0" err="1"/>
              <a:t>catatan</a:t>
            </a:r>
            <a:endParaRPr lang="en-US" sz="1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Bertindaklah</a:t>
            </a:r>
            <a:r>
              <a:rPr lang="en-US" sz="1400" dirty="0"/>
              <a:t> se-</a:t>
            </a:r>
            <a:r>
              <a:rPr lang="en-US" sz="1400" dirty="0" err="1"/>
              <a:t>obyektif</a:t>
            </a:r>
            <a:r>
              <a:rPr lang="en-US" sz="1400" dirty="0"/>
              <a:t> </a:t>
            </a:r>
            <a:r>
              <a:rPr lang="en-US" sz="1400" dirty="0" err="1"/>
              <a:t>mungkin</a:t>
            </a:r>
            <a:r>
              <a:rPr lang="en-US" sz="1400" dirty="0"/>
              <a:t> </a:t>
            </a:r>
            <a:r>
              <a:rPr lang="en-US" sz="1400" dirty="0" err="1"/>
              <a:t>ketika</a:t>
            </a:r>
            <a:r>
              <a:rPr lang="en-US" sz="1400" dirty="0"/>
              <a:t> </a:t>
            </a:r>
            <a:r>
              <a:rPr lang="en-US" sz="1400" dirty="0" err="1"/>
              <a:t>mengobservasi</a:t>
            </a:r>
            <a:r>
              <a:rPr lang="en-US" sz="1400" dirty="0"/>
              <a:t> dan </a:t>
            </a:r>
            <a:r>
              <a:rPr lang="en-US" sz="1400" dirty="0" err="1"/>
              <a:t>berpartisipasi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endParaRPr sz="1600" dirty="0"/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 dirty="0"/>
          </a:p>
        </p:txBody>
      </p:sp>
      <p:sp>
        <p:nvSpPr>
          <p:cNvPr id="8" name="Google Shape;106;p18">
            <a:extLst>
              <a:ext uri="{FF2B5EF4-FFF2-40B4-BE49-F238E27FC236}">
                <a16:creationId xmlns:a16="http://schemas.microsoft.com/office/drawing/2014/main" id="{FCB2AF66-DEAE-4DBF-8D55-07DF05E0A8CC}"/>
              </a:ext>
            </a:extLst>
          </p:cNvPr>
          <p:cNvSpPr txBox="1">
            <a:spLocks/>
          </p:cNvSpPr>
          <p:nvPr/>
        </p:nvSpPr>
        <p:spPr>
          <a:xfrm>
            <a:off x="2448355" y="400214"/>
            <a:ext cx="2123645" cy="4343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✣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pPr marL="0" indent="0" algn="r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Wawancara</a:t>
            </a:r>
            <a:r>
              <a:rPr lang="en-US" sz="1400" dirty="0"/>
              <a:t> </a:t>
            </a:r>
            <a:r>
              <a:rPr lang="en-US" sz="1400" dirty="0" err="1"/>
              <a:t>diperlukan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pemahaman</a:t>
            </a:r>
            <a:r>
              <a:rPr lang="en-US" sz="1400" dirty="0"/>
              <a:t> </a:t>
            </a:r>
            <a:r>
              <a:rPr lang="en-US" sz="1400" dirty="0" err="1"/>
              <a:t>mendalam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Dilakukan</a:t>
            </a:r>
            <a:r>
              <a:rPr lang="en-US" sz="1400" dirty="0"/>
              <a:t> </a:t>
            </a:r>
            <a:r>
              <a:rPr lang="en-US" sz="1400" dirty="0" err="1"/>
              <a:t>setelah</a:t>
            </a:r>
            <a:r>
              <a:rPr lang="en-US" sz="1400" dirty="0"/>
              <a:t> </a:t>
            </a:r>
            <a:r>
              <a:rPr lang="en-US" sz="1400" dirty="0" err="1"/>
              <a:t>observasi</a:t>
            </a:r>
            <a:r>
              <a:rPr lang="en-US" sz="1400" dirty="0"/>
              <a:t> </a:t>
            </a:r>
            <a:r>
              <a:rPr lang="en-US" sz="1400" dirty="0" err="1"/>
              <a:t>dilakukan</a:t>
            </a:r>
            <a:r>
              <a:rPr lang="en-US" sz="1400" dirty="0"/>
              <a:t>, </a:t>
            </a:r>
            <a:r>
              <a:rPr lang="en-US" sz="1400" dirty="0" err="1"/>
              <a:t>terutama</a:t>
            </a:r>
            <a:r>
              <a:rPr lang="en-US" sz="1400" dirty="0"/>
              <a:t> </a:t>
            </a:r>
            <a:r>
              <a:rPr lang="en-US" sz="1400" dirty="0" err="1"/>
              <a:t>ketika</a:t>
            </a:r>
            <a:r>
              <a:rPr lang="en-US" sz="1400" dirty="0"/>
              <a:t> </a:t>
            </a:r>
            <a:r>
              <a:rPr lang="en-US" sz="1400" dirty="0" err="1"/>
              <a:t>mendapat</a:t>
            </a:r>
            <a:r>
              <a:rPr lang="en-US" sz="1400" dirty="0"/>
              <a:t> </a:t>
            </a:r>
            <a:r>
              <a:rPr lang="en-US" sz="1400" dirty="0" err="1"/>
              <a:t>temuan</a:t>
            </a:r>
            <a:r>
              <a:rPr lang="en-US" sz="1400" dirty="0"/>
              <a:t> </a:t>
            </a:r>
            <a:r>
              <a:rPr lang="en-US" sz="1400" dirty="0" err="1"/>
              <a:t>menarik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Tentukan</a:t>
            </a:r>
            <a:r>
              <a:rPr lang="en-US" sz="1400" dirty="0"/>
              <a:t> </a:t>
            </a:r>
            <a:r>
              <a:rPr lang="en-US" sz="1400" dirty="0" err="1"/>
              <a:t>pihak</a:t>
            </a:r>
            <a:r>
              <a:rPr lang="en-US" sz="1400" dirty="0"/>
              <a:t> dan </a:t>
            </a:r>
            <a:r>
              <a:rPr lang="en-US" sz="1400" dirty="0" err="1"/>
              <a:t>pertanyaan</a:t>
            </a:r>
            <a:r>
              <a:rPr lang="en-US" sz="1400" dirty="0"/>
              <a:t> yang paling </a:t>
            </a:r>
            <a:r>
              <a:rPr lang="en-US" sz="1400" dirty="0" err="1"/>
              <a:t>tepat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memahami</a:t>
            </a:r>
            <a:r>
              <a:rPr lang="en-US" sz="1400" dirty="0"/>
              <a:t> </a:t>
            </a:r>
            <a:r>
              <a:rPr lang="en-US" sz="1400" dirty="0" err="1"/>
              <a:t>temuan</a:t>
            </a:r>
            <a:r>
              <a:rPr lang="en-US" sz="14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C59E7A-85B9-44C2-9A51-F7E9D8584FD8}"/>
              </a:ext>
            </a:extLst>
          </p:cNvPr>
          <p:cNvSpPr/>
          <p:nvPr/>
        </p:nvSpPr>
        <p:spPr>
          <a:xfrm>
            <a:off x="171480" y="390830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Observasi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menjadi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partisipan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93D53-4F5D-4C52-A6D1-E519A320E35D}"/>
              </a:ext>
            </a:extLst>
          </p:cNvPr>
          <p:cNvSpPr/>
          <p:nvPr/>
        </p:nvSpPr>
        <p:spPr>
          <a:xfrm>
            <a:off x="2448355" y="411639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Mewawancarai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Google Shape;106;p18">
            <a:extLst>
              <a:ext uri="{FF2B5EF4-FFF2-40B4-BE49-F238E27FC236}">
                <a16:creationId xmlns:a16="http://schemas.microsoft.com/office/drawing/2014/main" id="{7E40EDC5-2B43-4FEE-82CC-99487C0CAC0D}"/>
              </a:ext>
            </a:extLst>
          </p:cNvPr>
          <p:cNvSpPr txBox="1">
            <a:spLocks/>
          </p:cNvSpPr>
          <p:nvPr/>
        </p:nvSpPr>
        <p:spPr>
          <a:xfrm>
            <a:off x="4696703" y="400212"/>
            <a:ext cx="2123645" cy="4343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✣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pPr marL="0" indent="0" algn="r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Kumpulkan</a:t>
            </a:r>
            <a:r>
              <a:rPr lang="en-US" sz="1400" dirty="0"/>
              <a:t> data </a:t>
            </a:r>
            <a:r>
              <a:rPr lang="en-US" sz="1400" dirty="0" err="1"/>
              <a:t>sekunder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mendukung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Ulas</a:t>
            </a:r>
            <a:r>
              <a:rPr lang="en-US" sz="1400" dirty="0"/>
              <a:t> data </a:t>
            </a:r>
            <a:r>
              <a:rPr lang="en-US" sz="1400" dirty="0" err="1"/>
              <a:t>sekunder</a:t>
            </a:r>
            <a:r>
              <a:rPr lang="en-US" sz="1400" dirty="0"/>
              <a:t> yang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menambah</a:t>
            </a:r>
            <a:r>
              <a:rPr lang="en-US" sz="1400" dirty="0"/>
              <a:t> </a:t>
            </a:r>
            <a:r>
              <a:rPr lang="en-US" sz="1400" dirty="0" err="1"/>
              <a:t>pemahaman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/>
              <a:t>Bentuk</a:t>
            </a:r>
            <a:r>
              <a:rPr lang="en-US" sz="1400" dirty="0"/>
              <a:t> data </a:t>
            </a:r>
            <a:r>
              <a:rPr lang="en-US" sz="1400" dirty="0" err="1"/>
              <a:t>sekunder</a:t>
            </a:r>
            <a:r>
              <a:rPr lang="en-US" sz="1400" dirty="0"/>
              <a:t>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berupa</a:t>
            </a:r>
            <a:r>
              <a:rPr lang="en-US" sz="1400" dirty="0"/>
              <a:t> </a:t>
            </a:r>
            <a:r>
              <a:rPr lang="en-US" sz="1400" dirty="0" err="1"/>
              <a:t>artefak</a:t>
            </a:r>
            <a:r>
              <a:rPr lang="en-US" sz="1400" dirty="0"/>
              <a:t>, </a:t>
            </a:r>
            <a:r>
              <a:rPr lang="en-US" sz="1400" dirty="0" err="1"/>
              <a:t>dokumen</a:t>
            </a:r>
            <a:r>
              <a:rPr lang="en-US" sz="1400" dirty="0"/>
              <a:t> </a:t>
            </a:r>
            <a:r>
              <a:rPr lang="en-US" sz="1400" dirty="0" err="1"/>
              <a:t>percakapan</a:t>
            </a:r>
            <a:r>
              <a:rPr lang="en-US" sz="1400" dirty="0"/>
              <a:t>, </a:t>
            </a:r>
            <a:r>
              <a:rPr lang="en-US" sz="1400" dirty="0" err="1"/>
              <a:t>dokumen</a:t>
            </a:r>
            <a:r>
              <a:rPr lang="en-US" sz="1400" dirty="0"/>
              <a:t> </a:t>
            </a:r>
            <a:r>
              <a:rPr lang="en-US" sz="1400" dirty="0" err="1"/>
              <a:t>tertulis</a:t>
            </a:r>
            <a:endParaRPr lang="en-US" sz="1600" dirty="0"/>
          </a:p>
        </p:txBody>
      </p:sp>
      <p:sp>
        <p:nvSpPr>
          <p:cNvPr id="14" name="Google Shape;106;p18">
            <a:extLst>
              <a:ext uri="{FF2B5EF4-FFF2-40B4-BE49-F238E27FC236}">
                <a16:creationId xmlns:a16="http://schemas.microsoft.com/office/drawing/2014/main" id="{EA35DFE8-ADF9-4090-A871-FBF4E0F7EBE9}"/>
              </a:ext>
            </a:extLst>
          </p:cNvPr>
          <p:cNvSpPr txBox="1">
            <a:spLocks/>
          </p:cNvSpPr>
          <p:nvPr/>
        </p:nvSpPr>
        <p:spPr>
          <a:xfrm>
            <a:off x="6923535" y="400211"/>
            <a:ext cx="2123645" cy="4343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✣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⨳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6940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●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○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3228"/>
              </a:buClr>
              <a:buSzPts val="2000"/>
              <a:buFont typeface="Libre Baskerville"/>
              <a:buChar char="■"/>
              <a:defRPr sz="2000" b="0" i="0" u="none" strike="noStrike" cap="none">
                <a:solidFill>
                  <a:srgbClr val="40322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pPr marL="0" indent="0" algn="r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Libre Baskerville"/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b="1" dirty="0" err="1"/>
              <a:t>Koding</a:t>
            </a:r>
            <a:r>
              <a:rPr lang="en-US" sz="1400" b="1" dirty="0"/>
              <a:t> </a:t>
            </a:r>
            <a:r>
              <a:rPr lang="en-US" sz="1400" b="1" dirty="0" err="1"/>
              <a:t>temuan</a:t>
            </a:r>
            <a:r>
              <a:rPr lang="en-US" sz="1400" b="1" dirty="0"/>
              <a:t> data </a:t>
            </a:r>
            <a:r>
              <a:rPr lang="en-US" sz="1400" b="1" dirty="0" err="1"/>
              <a:t>dalam</a:t>
            </a:r>
            <a:r>
              <a:rPr lang="en-US" sz="1400" b="1" dirty="0"/>
              <a:t> </a:t>
            </a:r>
            <a:r>
              <a:rPr lang="en-US" sz="1400" b="1" dirty="0" err="1"/>
              <a:t>bentuk</a:t>
            </a:r>
            <a:r>
              <a:rPr lang="en-US" sz="1400" b="1" dirty="0"/>
              <a:t> yang paling </a:t>
            </a:r>
            <a:r>
              <a:rPr lang="en-US" sz="1400" b="1" dirty="0" err="1"/>
              <a:t>masuk</a:t>
            </a:r>
            <a:r>
              <a:rPr lang="en-US" sz="1400" b="1" dirty="0"/>
              <a:t> </a:t>
            </a:r>
            <a:r>
              <a:rPr lang="en-US" sz="1400" b="1" dirty="0" err="1"/>
              <a:t>akal</a:t>
            </a:r>
            <a:endParaRPr lang="en-US" sz="1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b="1" dirty="0" err="1"/>
              <a:t>Pertimbangkan</a:t>
            </a:r>
            <a:r>
              <a:rPr lang="en-US" sz="1400" b="1" dirty="0"/>
              <a:t> </a:t>
            </a:r>
            <a:r>
              <a:rPr lang="en-US" sz="1400" b="1" dirty="0" err="1"/>
              <a:t>metode</a:t>
            </a:r>
            <a:r>
              <a:rPr lang="en-US" sz="1400" b="1" dirty="0"/>
              <a:t> </a:t>
            </a:r>
            <a:r>
              <a:rPr lang="en-US" sz="1400" b="1" dirty="0" err="1"/>
              <a:t>analisis</a:t>
            </a:r>
            <a:endParaRPr lang="en-US" sz="1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300" b="1" dirty="0" err="1"/>
              <a:t>Meringkas</a:t>
            </a:r>
            <a:r>
              <a:rPr lang="en-US" sz="1300" b="1" dirty="0"/>
              <a:t> </a:t>
            </a:r>
            <a:r>
              <a:rPr lang="en-US" sz="1300" b="1" dirty="0" err="1"/>
              <a:t>kode</a:t>
            </a:r>
            <a:r>
              <a:rPr lang="en-US" sz="1300" b="1" dirty="0"/>
              <a:t> data, </a:t>
            </a:r>
            <a:r>
              <a:rPr lang="en-US" sz="1300" b="1" dirty="0" err="1"/>
              <a:t>memberi</a:t>
            </a:r>
            <a:r>
              <a:rPr lang="en-US" sz="1300" b="1" dirty="0"/>
              <a:t> label </a:t>
            </a:r>
            <a:r>
              <a:rPr lang="en-US" sz="1300" b="1" dirty="0" err="1"/>
              <a:t>hasil</a:t>
            </a:r>
            <a:r>
              <a:rPr lang="en-US" sz="1300" b="1" dirty="0"/>
              <a:t> </a:t>
            </a:r>
            <a:r>
              <a:rPr lang="en-US" sz="1300" b="1" dirty="0" err="1"/>
              <a:t>observasi</a:t>
            </a:r>
            <a:r>
              <a:rPr lang="en-US" sz="1300" b="1" dirty="0"/>
              <a:t> dan </a:t>
            </a:r>
            <a:r>
              <a:rPr lang="en-US" sz="1300" b="1" dirty="0" err="1"/>
              <a:t>pengamatan</a:t>
            </a:r>
            <a:r>
              <a:rPr lang="en-US" sz="1300" b="1" dirty="0"/>
              <a:t> </a:t>
            </a:r>
            <a:r>
              <a:rPr lang="en-US" sz="1300" b="1" dirty="0" err="1"/>
              <a:t>kedalam</a:t>
            </a:r>
            <a:r>
              <a:rPr lang="en-US" sz="1300" b="1" dirty="0"/>
              <a:t> </a:t>
            </a:r>
            <a:r>
              <a:rPr lang="en-US" sz="1300" b="1" dirty="0" err="1"/>
              <a:t>pola</a:t>
            </a:r>
            <a:r>
              <a:rPr lang="en-US" sz="1300" b="1" dirty="0"/>
              <a:t>, </a:t>
            </a:r>
            <a:r>
              <a:rPr lang="en-US" sz="1300" b="1" dirty="0" err="1"/>
              <a:t>identifikasi</a:t>
            </a:r>
            <a:r>
              <a:rPr lang="en-US" sz="1300" b="1" dirty="0"/>
              <a:t> </a:t>
            </a:r>
            <a:r>
              <a:rPr lang="en-US" sz="1300" b="1" dirty="0" err="1"/>
              <a:t>garis</a:t>
            </a:r>
            <a:r>
              <a:rPr lang="en-US" sz="1300" b="1" dirty="0"/>
              <a:t> </a:t>
            </a:r>
            <a:r>
              <a:rPr lang="en-US" sz="1300" b="1" dirty="0" err="1"/>
              <a:t>besar</a:t>
            </a:r>
            <a:r>
              <a:rPr lang="en-US" sz="1300" b="1" dirty="0"/>
              <a:t>, </a:t>
            </a:r>
            <a:r>
              <a:rPr lang="en-US" sz="1300" b="1" dirty="0" err="1"/>
              <a:t>bandingkan</a:t>
            </a:r>
            <a:r>
              <a:rPr lang="en-US" sz="1300" b="1" dirty="0"/>
              <a:t> </a:t>
            </a:r>
            <a:r>
              <a:rPr lang="en-US" sz="1300" b="1" dirty="0" err="1"/>
              <a:t>dengan</a:t>
            </a:r>
            <a:r>
              <a:rPr lang="en-US" sz="1300" b="1" dirty="0"/>
              <a:t> </a:t>
            </a:r>
            <a:r>
              <a:rPr lang="en-US" sz="1300" b="1" dirty="0" err="1"/>
              <a:t>teori</a:t>
            </a:r>
            <a:r>
              <a:rPr lang="en-US" sz="1300" b="1" dirty="0"/>
              <a:t> dan </a:t>
            </a:r>
            <a:r>
              <a:rPr lang="en-US" sz="1300" b="1" dirty="0" err="1"/>
              <a:t>memberikan</a:t>
            </a:r>
            <a:r>
              <a:rPr lang="en-US" sz="1300" b="1" dirty="0"/>
              <a:t> </a:t>
            </a:r>
            <a:r>
              <a:rPr lang="en-US" sz="1300" b="1" dirty="0" err="1"/>
              <a:t>komentar</a:t>
            </a:r>
            <a:r>
              <a:rPr lang="en-US" sz="1300" b="1" dirty="0"/>
              <a:t> </a:t>
            </a:r>
            <a:r>
              <a:rPr lang="en-US" sz="1300" b="1" dirty="0" err="1"/>
              <a:t>reflektif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F29F71-0BFC-4C6F-B687-0C06D9FF60D0}"/>
              </a:ext>
            </a:extLst>
          </p:cNvPr>
          <p:cNvSpPr/>
          <p:nvPr/>
        </p:nvSpPr>
        <p:spPr>
          <a:xfrm>
            <a:off x="4696703" y="410970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Kumpulkan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sekunder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CB60B-4E2A-4B75-A522-E7A3AE32731E}"/>
              </a:ext>
            </a:extLst>
          </p:cNvPr>
          <p:cNvSpPr/>
          <p:nvPr/>
        </p:nvSpPr>
        <p:spPr>
          <a:xfrm>
            <a:off x="6923535" y="408787"/>
            <a:ext cx="2123645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4DC83B-50E7-4297-B38F-449EF222E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13" y="1073832"/>
            <a:ext cx="876300" cy="5210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A27232-A1C8-4259-B1A0-B2C406BB3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952" y="1090077"/>
            <a:ext cx="590550" cy="5048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C89B54-87A8-4D6C-B39A-CFB08D20F5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7664" y="1085644"/>
            <a:ext cx="695325" cy="5645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FC0F3B7-51E0-4A12-BE77-CD34F6E0C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5332" y="1134557"/>
            <a:ext cx="4000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1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3CCF74-1B07-4F4A-9C86-8D20DB2AA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158" y="994605"/>
            <a:ext cx="1907048" cy="31542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AB97B3-78C1-40C5-80BE-8E0872DC6F46}"/>
              </a:ext>
            </a:extLst>
          </p:cNvPr>
          <p:cNvSpPr txBox="1"/>
          <p:nvPr/>
        </p:nvSpPr>
        <p:spPr>
          <a:xfrm>
            <a:off x="3646843" y="1140311"/>
            <a:ext cx="40448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Etnografi</a:t>
            </a:r>
            <a:r>
              <a:rPr lang="en-US" sz="1800" dirty="0"/>
              <a:t> ?</a:t>
            </a:r>
          </a:p>
          <a:p>
            <a:pPr marL="342900" indent="-342900">
              <a:buAutoNum type="arabicPeriod"/>
            </a:pPr>
            <a:endParaRPr lang="en-US" sz="1800" dirty="0"/>
          </a:p>
          <a:p>
            <a:pPr marL="342900" indent="-342900">
              <a:buAutoNum type="arabicPeriod"/>
            </a:pPr>
            <a:r>
              <a:rPr lang="en-US" sz="1800" dirty="0"/>
              <a:t>Kapan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Etnografi</a:t>
            </a:r>
            <a:r>
              <a:rPr lang="en-US" sz="1800" dirty="0"/>
              <a:t> ?</a:t>
            </a:r>
          </a:p>
          <a:p>
            <a:pPr marL="342900" indent="-342900">
              <a:buAutoNum type="arabicPeriod"/>
            </a:pPr>
            <a:endParaRPr lang="en-US" sz="1800" dirty="0"/>
          </a:p>
          <a:p>
            <a:pPr marL="342900" indent="-342900">
              <a:buAutoNum type="arabicPeriod"/>
            </a:pPr>
            <a:r>
              <a:rPr lang="en-US" sz="1800" dirty="0" err="1"/>
              <a:t>Bagaimana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Etnografi</a:t>
            </a:r>
            <a:r>
              <a:rPr lang="en-US" sz="1800" dirty="0"/>
              <a:t> 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ctrTitle"/>
          </p:nvPr>
        </p:nvSpPr>
        <p:spPr>
          <a:xfrm>
            <a:off x="1513950" y="1583350"/>
            <a:ext cx="6116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0" dirty="0"/>
              <a:t>1.</a:t>
            </a:r>
            <a:endParaRPr sz="4800" b="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Etnografi</a:t>
            </a:r>
            <a:r>
              <a:rPr lang="en-US" dirty="0"/>
              <a:t> ???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557175" y="602429"/>
            <a:ext cx="8221066" cy="537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Etnografi</a:t>
            </a:r>
            <a:endParaRPr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antropologi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(Neuman, 2000)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/>
              <a:t>Etno</a:t>
            </a:r>
            <a:r>
              <a:rPr lang="en-US" dirty="0"/>
              <a:t> (orang/ folk) dan </a:t>
            </a:r>
            <a:r>
              <a:rPr lang="en-US" dirty="0" err="1"/>
              <a:t>Grafi</a:t>
            </a:r>
            <a:r>
              <a:rPr lang="en-US" dirty="0"/>
              <a:t> (</a:t>
            </a:r>
            <a:r>
              <a:rPr lang="en-US" dirty="0" err="1"/>
              <a:t>pengambaran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)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Etnografi</a:t>
            </a:r>
            <a:r>
              <a:rPr lang="en-US" dirty="0"/>
              <a:t> :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orang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b="1" i="1" dirty="0"/>
              <a:t>native’s point of view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Etnografi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etnologi</a:t>
            </a:r>
            <a:r>
              <a:rPr lang="en-US" dirty="0"/>
              <a:t> (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antropologi</a:t>
            </a:r>
            <a:r>
              <a:rPr lang="en-US" dirty="0"/>
              <a:t> yang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dan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)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etnografer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b="1" i="1" dirty="0"/>
              <a:t>thick description </a:t>
            </a:r>
            <a:r>
              <a:rPr lang="en-US" dirty="0" err="1"/>
              <a:t>kejamakan</a:t>
            </a:r>
            <a:r>
              <a:rPr lang="en-US" dirty="0"/>
              <a:t> </a:t>
            </a:r>
            <a:r>
              <a:rPr lang="en-US" dirty="0" err="1"/>
              <a:t>konseptual</a:t>
            </a:r>
            <a:r>
              <a:rPr lang="en-US" dirty="0"/>
              <a:t> yang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terucap</a:t>
            </a:r>
            <a:r>
              <a:rPr lang="en-US" dirty="0"/>
              <a:t> dan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b="1" dirty="0"/>
              <a:t> 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822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557175" y="602429"/>
            <a:ext cx="8221066" cy="537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Karakteristik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Etnografi</a:t>
            </a:r>
            <a:endParaRPr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pada </a:t>
            </a:r>
            <a:r>
              <a:rPr lang="en-US" dirty="0" err="1"/>
              <a:t>nilai</a:t>
            </a:r>
            <a:r>
              <a:rPr lang="en-US" dirty="0"/>
              <a:t> dan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(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kehidupan</a:t>
            </a:r>
            <a:r>
              <a:rPr lang="en-US" dirty="0"/>
              <a:t> dunia dan </a:t>
            </a:r>
            <a:r>
              <a:rPr lang="en-US" dirty="0" err="1"/>
              <a:t>identitas</a:t>
            </a:r>
            <a:r>
              <a:rPr lang="en-US" dirty="0"/>
              <a:t>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Holistik</a:t>
            </a:r>
            <a:r>
              <a:rPr lang="en-US" dirty="0"/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/>
              <a:t>Kontekstualitas</a:t>
            </a:r>
            <a:endParaRPr lang="en-US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emik</a:t>
            </a:r>
            <a:endParaRPr lang="en-US" b="1" i="1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b="1" i="1" dirty="0" err="1"/>
              <a:t>nonjudgemental</a:t>
            </a:r>
            <a:r>
              <a:rPr lang="en-US" b="1" i="1" dirty="0"/>
              <a:t> orientation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yang </a:t>
            </a:r>
            <a:r>
              <a:rPr lang="en-US" dirty="0" err="1"/>
              <a:t>diamati</a:t>
            </a:r>
            <a:endParaRPr lang="en-US" dirty="0"/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111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>
            <a:spLocks noGrp="1"/>
          </p:cNvSpPr>
          <p:nvPr>
            <p:ph type="title"/>
          </p:nvPr>
        </p:nvSpPr>
        <p:spPr>
          <a:xfrm>
            <a:off x="548639" y="434575"/>
            <a:ext cx="7885355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</a:rPr>
              <a:t>POSISI ETNOGRAFI DALAM TEORI KOMUNIKASI</a:t>
            </a:r>
            <a:endParaRPr sz="3000" dirty="0">
              <a:solidFill>
                <a:schemeClr val="tx1"/>
              </a:solidFill>
            </a:endParaRPr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1"/>
          </p:nvPr>
        </p:nvSpPr>
        <p:spPr>
          <a:xfrm>
            <a:off x="961200" y="1552350"/>
            <a:ext cx="2307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/>
              <a:t>Pengelompokan</a:t>
            </a:r>
            <a:r>
              <a:rPr lang="en-US" b="1" dirty="0"/>
              <a:t> </a:t>
            </a:r>
            <a:r>
              <a:rPr lang="en-US" b="1" dirty="0" err="1"/>
              <a:t>tataran</a:t>
            </a:r>
            <a:r>
              <a:rPr lang="en-US" b="1" dirty="0"/>
              <a:t>/</a:t>
            </a:r>
            <a:r>
              <a:rPr lang="en-US" b="1" dirty="0" err="1"/>
              <a:t>konteks</a:t>
            </a:r>
            <a:r>
              <a:rPr lang="en-US" b="1" dirty="0"/>
              <a:t> (Littlejohn, 2002)</a:t>
            </a:r>
            <a:endParaRPr b="1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err="1"/>
              <a:t>Kelompok</a:t>
            </a:r>
            <a:endParaRPr lang="en-US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err="1"/>
              <a:t>Organisasi</a:t>
            </a:r>
            <a:endParaRPr lang="en-US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err="1"/>
              <a:t>Budaya</a:t>
            </a:r>
            <a:endParaRPr lang="en-US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err="1"/>
              <a:t>Komunitas</a:t>
            </a:r>
            <a:endParaRPr lang="en-US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dirty="0"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2"/>
          </p:nvPr>
        </p:nvSpPr>
        <p:spPr>
          <a:xfrm>
            <a:off x="3386413" y="1552350"/>
            <a:ext cx="2307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/>
              <a:t>Pengelompokan</a:t>
            </a:r>
            <a:r>
              <a:rPr lang="en-US" b="1" dirty="0"/>
              <a:t> </a:t>
            </a:r>
            <a:r>
              <a:rPr lang="en-US" b="1" dirty="0" err="1"/>
              <a:t>Teori</a:t>
            </a:r>
            <a:endParaRPr lang="en-US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(Littlejohn, 2003)</a:t>
            </a:r>
            <a:endParaRPr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Kelompok</a:t>
            </a:r>
            <a:r>
              <a:rPr lang="en-US" dirty="0"/>
              <a:t> Minor</a:t>
            </a:r>
          </a:p>
          <a:p>
            <a:pPr marL="0" indent="0">
              <a:buNone/>
            </a:pPr>
            <a:r>
              <a:rPr lang="en-US" dirty="0"/>
              <a:t>Teori2 </a:t>
            </a:r>
            <a:r>
              <a:rPr lang="en-US" dirty="0" err="1"/>
              <a:t>interpretasi</a:t>
            </a:r>
            <a:r>
              <a:rPr lang="en-US" dirty="0"/>
              <a:t>     </a:t>
            </a:r>
            <a:r>
              <a:rPr lang="en-US" dirty="0" err="1"/>
              <a:t>budaya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Kelompok</a:t>
            </a:r>
            <a:r>
              <a:rPr lang="en-US" dirty="0"/>
              <a:t> Mayor</a:t>
            </a:r>
          </a:p>
          <a:p>
            <a:pPr marL="0" indent="0">
              <a:buNone/>
            </a:pPr>
            <a:r>
              <a:rPr lang="en-US" dirty="0"/>
              <a:t>Teori2 </a:t>
            </a:r>
            <a:r>
              <a:rPr lang="en-US" dirty="0" err="1"/>
              <a:t>pengalaman</a:t>
            </a:r>
            <a:r>
              <a:rPr lang="en-US" dirty="0"/>
              <a:t> dan </a:t>
            </a:r>
            <a:r>
              <a:rPr lang="en-US" dirty="0" err="1"/>
              <a:t>interpretasi</a:t>
            </a:r>
            <a:endParaRPr dirty="0"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3"/>
          </p:nvPr>
        </p:nvSpPr>
        <p:spPr>
          <a:xfrm>
            <a:off x="5811626" y="1552350"/>
            <a:ext cx="2307000" cy="32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/>
              <a:t>Pengelompokan</a:t>
            </a:r>
            <a:r>
              <a:rPr lang="en-US" b="1" dirty="0"/>
              <a:t> </a:t>
            </a:r>
            <a:r>
              <a:rPr lang="en-US" b="1" dirty="0" err="1"/>
              <a:t>Metodologi</a:t>
            </a:r>
            <a:r>
              <a:rPr lang="en-US" b="1" dirty="0"/>
              <a:t> (Neuman, 2000)</a:t>
            </a:r>
            <a:endParaRPr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err="1"/>
              <a:t>Etnografi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etnografi</a:t>
            </a:r>
            <a:r>
              <a:rPr lang="en-US" dirty="0"/>
              <a:t> pada pola2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/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Fenomenologi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Grounded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Heuristik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18;p19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ctrTitle"/>
          </p:nvPr>
        </p:nvSpPr>
        <p:spPr>
          <a:xfrm>
            <a:off x="1513950" y="1583350"/>
            <a:ext cx="6116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0" dirty="0"/>
              <a:t>2.</a:t>
            </a:r>
            <a:endParaRPr sz="4800" b="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Kapan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Etnografi</a:t>
            </a:r>
            <a:r>
              <a:rPr lang="en-US" dirty="0"/>
              <a:t> ???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6626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1351075" y="1270949"/>
            <a:ext cx="3126900" cy="32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Kompleksitas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Organisasi</a:t>
            </a:r>
            <a:endParaRPr lang="en-US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Komunitas</a:t>
            </a:r>
            <a:endParaRPr lang="en-US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Budaya</a:t>
            </a:r>
            <a:endParaRPr lang="en-US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Lingkungan</a:t>
            </a:r>
            <a:r>
              <a:rPr lang="en-US" dirty="0"/>
              <a:t> lain</a:t>
            </a:r>
            <a:endParaRPr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2"/>
          </p:nvPr>
        </p:nvSpPr>
        <p:spPr>
          <a:xfrm>
            <a:off x="5139480" y="1270949"/>
            <a:ext cx="3126900" cy="32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Ideosinkrasi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fi-FI" dirty="0"/>
              <a:t>Organisasi</a:t>
            </a:r>
          </a:p>
          <a:p>
            <a:pPr marL="0" lvl="0" indent="0">
              <a:buNone/>
            </a:pPr>
            <a:r>
              <a:rPr lang="fi-FI" dirty="0"/>
              <a:t>Komunitas</a:t>
            </a:r>
          </a:p>
          <a:p>
            <a:pPr marL="0" lvl="0" indent="0">
              <a:buNone/>
            </a:pPr>
            <a:r>
              <a:rPr lang="fi-FI" dirty="0"/>
              <a:t>Budaya</a:t>
            </a:r>
          </a:p>
          <a:p>
            <a:pPr marL="0" lvl="0" indent="0">
              <a:buNone/>
            </a:pPr>
            <a:r>
              <a:rPr lang="fi-FI" dirty="0"/>
              <a:t>Lingkungan lain</a:t>
            </a:r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4297650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ctrTitle"/>
          </p:nvPr>
        </p:nvSpPr>
        <p:spPr>
          <a:xfrm>
            <a:off x="1513950" y="1583350"/>
            <a:ext cx="6116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0" dirty="0"/>
              <a:t>3.</a:t>
            </a:r>
            <a:endParaRPr sz="4800" b="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Etnografi</a:t>
            </a:r>
            <a:r>
              <a:rPr lang="en-US" dirty="0"/>
              <a:t> ???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7857903"/>
      </p:ext>
    </p:extLst>
  </p:cSld>
  <p:clrMapOvr>
    <a:masterClrMapping/>
  </p:clrMapOvr>
</p:sld>
</file>

<file path=ppt/theme/theme1.xml><?xml version="1.0" encoding="utf-8"?>
<a:theme xmlns:a="http://schemas.openxmlformats.org/drawingml/2006/main" name="Dolabel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478</Words>
  <Application>Microsoft Office PowerPoint</Application>
  <PresentationFormat>On-screen Show (16:9)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Cinzel</vt:lpstr>
      <vt:lpstr>Libre Baskerville</vt:lpstr>
      <vt:lpstr>Wingdings</vt:lpstr>
      <vt:lpstr>Dolabella template</vt:lpstr>
      <vt:lpstr>METODE ETNOGRAFI DALAM PENELITIAN KOMUNIKASI</vt:lpstr>
      <vt:lpstr>PowerPoint Presentation</vt:lpstr>
      <vt:lpstr>1. Apa itu Etnografi ??? </vt:lpstr>
      <vt:lpstr>PowerPoint Presentation</vt:lpstr>
      <vt:lpstr>PowerPoint Presentation</vt:lpstr>
      <vt:lpstr>POSISI ETNOGRAFI DALAM TEORI KOMUNIKASI</vt:lpstr>
      <vt:lpstr>2. Kapan melakukan Etnografi ??? </vt:lpstr>
      <vt:lpstr>PowerPoint Presentation</vt:lpstr>
      <vt:lpstr>3. Bagaimana melakukan Etnografi ???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ETNOGRAFI DALAM PENELITIAN KOMUNIKASI</dc:title>
  <dc:creator>sonny bangun</dc:creator>
  <cp:lastModifiedBy>sonny bangun</cp:lastModifiedBy>
  <cp:revision>24</cp:revision>
  <dcterms:modified xsi:type="dcterms:W3CDTF">2019-12-10T14:26:19Z</dcterms:modified>
</cp:coreProperties>
</file>