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84" r:id="rId27"/>
    <p:sldId id="278" r:id="rId28"/>
    <p:sldId id="279" r:id="rId29"/>
    <p:sldId id="285" r:id="rId30"/>
    <p:sldId id="287" r:id="rId31"/>
    <p:sldId id="288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F132-F64B-427D-B2E6-74AA98DFA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ANALISIS FRAMING</a:t>
            </a:r>
          </a:p>
        </p:txBody>
      </p:sp>
    </p:spTree>
    <p:extLst>
      <p:ext uri="{BB962C8B-B14F-4D97-AF65-F5344CB8AC3E}">
        <p14:creationId xmlns:p14="http://schemas.microsoft.com/office/powerpoint/2010/main" val="64142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EDA15-2C6C-49E8-A11A-461F7B607CC8}"/>
              </a:ext>
            </a:extLst>
          </p:cNvPr>
          <p:cNvSpPr txBox="1"/>
          <p:nvPr/>
        </p:nvSpPr>
        <p:spPr>
          <a:xfrm>
            <a:off x="699247" y="33617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Latihan</a:t>
            </a:r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269617-19B2-4D7F-BC61-76EC57A67A5D}"/>
              </a:ext>
            </a:extLst>
          </p:cNvPr>
          <p:cNvGrpSpPr/>
          <p:nvPr/>
        </p:nvGrpSpPr>
        <p:grpSpPr>
          <a:xfrm>
            <a:off x="2966477" y="245690"/>
            <a:ext cx="7029451" cy="6366620"/>
            <a:chOff x="2966477" y="245690"/>
            <a:chExt cx="7029451" cy="63666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DAFDBB-CD62-40D5-80CB-BC098BBCA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6477" y="245690"/>
              <a:ext cx="7029450" cy="10858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03008A-8139-40D1-817C-84B2428B9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6477" y="1331541"/>
              <a:ext cx="7029450" cy="172094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7EF1C8-98D9-4615-B66F-82113CF2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6478" y="3052483"/>
              <a:ext cx="7029450" cy="3559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157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FC1A7B3-0C99-4E0C-98BB-611A4FE8B4DE}"/>
              </a:ext>
            </a:extLst>
          </p:cNvPr>
          <p:cNvGrpSpPr/>
          <p:nvPr/>
        </p:nvGrpSpPr>
        <p:grpSpPr>
          <a:xfrm>
            <a:off x="105335" y="332254"/>
            <a:ext cx="5650006" cy="6068546"/>
            <a:chOff x="347382" y="332254"/>
            <a:chExt cx="5972736" cy="606854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FD4C3D4-61AC-4D1D-812E-3E211F461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383" y="332254"/>
              <a:ext cx="5972735" cy="7300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C172B8-3EB2-43FE-BE63-F15C0EA2126B}"/>
                </a:ext>
              </a:extLst>
            </p:cNvPr>
            <p:cNvGrpSpPr/>
            <p:nvPr/>
          </p:nvGrpSpPr>
          <p:grpSpPr>
            <a:xfrm>
              <a:off x="347382" y="1062317"/>
              <a:ext cx="5972735" cy="5338483"/>
              <a:chOff x="347382" y="1062317"/>
              <a:chExt cx="5972735" cy="533848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822D79C-0594-4E24-8716-2A50D43581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382" y="1062317"/>
                <a:ext cx="5972735" cy="2716307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D240F9F-28B8-42FA-8029-3A99C0A57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382" y="3778624"/>
                <a:ext cx="5972735" cy="1613647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7154024-6BD3-4882-933D-54A57CB78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382" y="5392271"/>
                <a:ext cx="5972735" cy="1008529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51627B-8C12-4FA0-B24C-F9CFA6792BEE}"/>
              </a:ext>
            </a:extLst>
          </p:cNvPr>
          <p:cNvGrpSpPr/>
          <p:nvPr/>
        </p:nvGrpSpPr>
        <p:grpSpPr>
          <a:xfrm>
            <a:off x="5862918" y="332254"/>
            <a:ext cx="6223747" cy="6068545"/>
            <a:chOff x="5862918" y="332254"/>
            <a:chExt cx="6223747" cy="60685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E20C1F-0AB8-4E57-A315-6CEAD702E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2918" y="332254"/>
              <a:ext cx="6223746" cy="29622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551F320-0C95-4B08-98C8-5F0B8EE01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2919" y="3294528"/>
              <a:ext cx="6223746" cy="3106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9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421964-5E3C-488D-B4C4-173237C7E954}"/>
              </a:ext>
            </a:extLst>
          </p:cNvPr>
          <p:cNvGrpSpPr/>
          <p:nvPr/>
        </p:nvGrpSpPr>
        <p:grpSpPr>
          <a:xfrm>
            <a:off x="2504794" y="208710"/>
            <a:ext cx="6886575" cy="6297426"/>
            <a:chOff x="2504794" y="208710"/>
            <a:chExt cx="6886575" cy="629742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D18E1CA-A023-49B0-9D45-518ECA7D6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4794" y="208710"/>
              <a:ext cx="6886575" cy="32385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17FF3B-AABC-4902-8BFA-162C072A3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4794" y="3447210"/>
              <a:ext cx="6886575" cy="3058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15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28272-03AD-4112-8A40-A1F915CA12CF}"/>
              </a:ext>
            </a:extLst>
          </p:cNvPr>
          <p:cNvSpPr txBox="1"/>
          <p:nvPr/>
        </p:nvSpPr>
        <p:spPr>
          <a:xfrm>
            <a:off x="381000" y="484094"/>
            <a:ext cx="11430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:  “</a:t>
            </a:r>
            <a:r>
              <a:rPr lang="en-US" dirty="0" err="1"/>
              <a:t>Pembingkaian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Media Online </a:t>
            </a:r>
            <a:r>
              <a:rPr lang="en-US" dirty="0" err="1"/>
              <a:t>Kasus</a:t>
            </a:r>
            <a:r>
              <a:rPr lang="en-US" dirty="0"/>
              <a:t> Pro </a:t>
            </a:r>
            <a:r>
              <a:rPr lang="en-US" dirty="0" err="1"/>
              <a:t>Kontra</a:t>
            </a:r>
            <a:r>
              <a:rPr lang="en-US" dirty="0"/>
              <a:t> </a:t>
            </a:r>
            <a:r>
              <a:rPr lang="en-US" dirty="0" err="1"/>
              <a:t>Pengesahaan</a:t>
            </a:r>
            <a:r>
              <a:rPr lang="en-US" dirty="0"/>
              <a:t> RKUHP”</a:t>
            </a:r>
          </a:p>
          <a:p>
            <a:r>
              <a:rPr lang="en-US" dirty="0"/>
              <a:t>				(</a:t>
            </a:r>
            <a:r>
              <a:rPr lang="en-US" dirty="0" err="1"/>
              <a:t>Analisis</a:t>
            </a:r>
            <a:r>
              <a:rPr lang="en-US" dirty="0"/>
              <a:t> Framing </a:t>
            </a:r>
            <a:r>
              <a:rPr lang="en-US" dirty="0" err="1"/>
              <a:t>Pemberitaan</a:t>
            </a:r>
            <a:r>
              <a:rPr lang="en-US" dirty="0"/>
              <a:t> di 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Online </a:t>
            </a:r>
            <a:r>
              <a:rPr lang="en-US" dirty="0" err="1"/>
              <a:t>Tempo.Co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:  “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Tempo.Co</a:t>
            </a:r>
            <a:r>
              <a:rPr lang="en-US" dirty="0"/>
              <a:t>  </a:t>
            </a:r>
            <a:r>
              <a:rPr lang="en-US" dirty="0" err="1"/>
              <a:t>membingkai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pro </a:t>
            </a:r>
            <a:r>
              <a:rPr lang="en-US" dirty="0" err="1"/>
              <a:t>kontra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RKUHP?”</a:t>
            </a:r>
          </a:p>
          <a:p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: </a:t>
            </a:r>
            <a:r>
              <a:rPr lang="en-US" dirty="0" err="1"/>
              <a:t>Mengambarkan</a:t>
            </a:r>
            <a:r>
              <a:rPr lang="en-US" dirty="0"/>
              <a:t> </a:t>
            </a:r>
            <a:r>
              <a:rPr lang="en-US" dirty="0" err="1"/>
              <a:t>pembingkaian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Tempo.co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pro </a:t>
            </a:r>
            <a:r>
              <a:rPr lang="en-US" dirty="0" err="1"/>
              <a:t>kontra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RKUHP</a:t>
            </a:r>
          </a:p>
          <a:p>
            <a:endParaRPr lang="en-US" dirty="0"/>
          </a:p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dirty="0" err="1"/>
              <a:t>Akademis</a:t>
            </a:r>
            <a:r>
              <a:rPr lang="en-US" dirty="0"/>
              <a:t> : 	</a:t>
            </a:r>
            <a:r>
              <a:rPr lang="en-US" dirty="0" err="1"/>
              <a:t>Memperkaya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framing model Robert N. </a:t>
            </a:r>
            <a:r>
              <a:rPr lang="en-US" dirty="0" err="1"/>
              <a:t>Entman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					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r>
              <a:rPr lang="en-US" dirty="0"/>
              <a:t>	</a:t>
            </a:r>
            <a:r>
              <a:rPr lang="en-US" dirty="0" err="1"/>
              <a:t>Praktis</a:t>
            </a:r>
            <a:r>
              <a:rPr lang="en-US" dirty="0"/>
              <a:t>	:	</a:t>
            </a:r>
            <a:r>
              <a:rPr lang="en-US" dirty="0" err="1"/>
              <a:t>wacana</a:t>
            </a:r>
            <a:r>
              <a:rPr lang="en-US" dirty="0"/>
              <a:t> pada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online </a:t>
            </a:r>
            <a:r>
              <a:rPr lang="en-US" dirty="0" err="1"/>
              <a:t>memberitakan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					frame/</a:t>
            </a:r>
            <a:r>
              <a:rPr lang="en-US" dirty="0" err="1"/>
              <a:t>bingkai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Serta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pada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online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selalu</a:t>
            </a:r>
            <a:endParaRPr lang="en-US" dirty="0"/>
          </a:p>
          <a:p>
            <a:r>
              <a:rPr lang="en-US" dirty="0"/>
              <a:t>				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obyektivitas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dan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netral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Teori</a:t>
            </a:r>
            <a:r>
              <a:rPr lang="en-US" dirty="0"/>
              <a:t> dan </a:t>
            </a:r>
            <a:r>
              <a:rPr lang="en-US" dirty="0" err="1"/>
              <a:t>konsep</a:t>
            </a:r>
            <a:r>
              <a:rPr lang="en-US" dirty="0"/>
              <a:t> :</a:t>
            </a:r>
          </a:p>
          <a:p>
            <a:r>
              <a:rPr lang="en-US" dirty="0"/>
              <a:t>	-</a:t>
            </a:r>
            <a:r>
              <a:rPr lang="en-US" dirty="0" err="1"/>
              <a:t>Jurnalisme</a:t>
            </a:r>
            <a:r>
              <a:rPr lang="en-US" dirty="0"/>
              <a:t> online</a:t>
            </a:r>
          </a:p>
          <a:p>
            <a:r>
              <a:rPr lang="en-US" dirty="0"/>
              <a:t>	-</a:t>
            </a:r>
            <a:r>
              <a:rPr lang="en-US" dirty="0" err="1"/>
              <a:t>Ideologi</a:t>
            </a:r>
            <a:r>
              <a:rPr lang="en-US" dirty="0"/>
              <a:t> media</a:t>
            </a:r>
          </a:p>
          <a:p>
            <a:r>
              <a:rPr lang="en-US" dirty="0"/>
              <a:t>	-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 media</a:t>
            </a:r>
          </a:p>
          <a:p>
            <a:r>
              <a:rPr lang="en-US" dirty="0"/>
              <a:t>	-</a:t>
            </a:r>
            <a:r>
              <a:rPr lang="en-US" dirty="0" err="1"/>
              <a:t>Fungsi</a:t>
            </a:r>
            <a:r>
              <a:rPr lang="en-US" dirty="0"/>
              <a:t> dan </a:t>
            </a:r>
            <a:r>
              <a:rPr lang="en-US" dirty="0" err="1"/>
              <a:t>peran</a:t>
            </a:r>
            <a:r>
              <a:rPr lang="en-US" dirty="0"/>
              <a:t> media</a:t>
            </a:r>
          </a:p>
          <a:p>
            <a:r>
              <a:rPr lang="en-US" dirty="0"/>
              <a:t>	-Framing model Robert N. </a:t>
            </a:r>
            <a:r>
              <a:rPr lang="en-US" dirty="0" err="1"/>
              <a:t>Entman</a:t>
            </a:r>
            <a:endParaRPr lang="en-US" dirty="0"/>
          </a:p>
          <a:p>
            <a:r>
              <a:rPr lang="en-US" dirty="0"/>
              <a:t>	-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di Indonesia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4392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CEC0F-FC6D-487E-A791-80B43A9D6FA4}"/>
              </a:ext>
            </a:extLst>
          </p:cNvPr>
          <p:cNvSpPr txBox="1"/>
          <p:nvPr/>
        </p:nvSpPr>
        <p:spPr>
          <a:xfrm>
            <a:off x="307041" y="645458"/>
            <a:ext cx="115779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: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konstruktivis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hendak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pro 						     </a:t>
            </a:r>
            <a:r>
              <a:rPr lang="en-US" dirty="0" err="1"/>
              <a:t>kontra</a:t>
            </a:r>
            <a:r>
              <a:rPr lang="en-US" dirty="0"/>
              <a:t>  </a:t>
            </a:r>
            <a:r>
              <a:rPr lang="en-US" dirty="0" err="1"/>
              <a:t>pengesahan</a:t>
            </a:r>
            <a:r>
              <a:rPr lang="en-US" dirty="0"/>
              <a:t> RKUHP  </a:t>
            </a:r>
            <a:r>
              <a:rPr lang="en-US" dirty="0" err="1"/>
              <a:t>dikonstruksikan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di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online Tempo.co</a:t>
            </a:r>
          </a:p>
          <a:p>
            <a:endParaRPr lang="en-US" dirty="0"/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: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framing </a:t>
            </a:r>
          </a:p>
          <a:p>
            <a:endParaRPr lang="en-US" dirty="0"/>
          </a:p>
          <a:p>
            <a:r>
              <a:rPr lang="en-US" dirty="0"/>
              <a:t>Unit </a:t>
            </a:r>
            <a:r>
              <a:rPr lang="en-US" dirty="0" err="1"/>
              <a:t>obsevasi</a:t>
            </a:r>
            <a:r>
              <a:rPr lang="en-US" dirty="0"/>
              <a:t> dan unit </a:t>
            </a:r>
            <a:r>
              <a:rPr lang="en-US" dirty="0" err="1"/>
              <a:t>analisis</a:t>
            </a:r>
            <a:r>
              <a:rPr lang="en-US" dirty="0"/>
              <a:t> :</a:t>
            </a:r>
          </a:p>
          <a:p>
            <a:r>
              <a:rPr lang="en-US" dirty="0"/>
              <a:t>unit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online tempo.co. </a:t>
            </a:r>
          </a:p>
          <a:p>
            <a:r>
              <a:rPr lang="en-US" dirty="0"/>
              <a:t>unit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artikel-artikel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pro </a:t>
            </a:r>
            <a:r>
              <a:rPr lang="en-US" dirty="0" err="1"/>
              <a:t>kontra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RKUHP yang </a:t>
            </a:r>
            <a:r>
              <a:rPr lang="en-US" dirty="0" err="1"/>
              <a:t>dimuat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Tempo.co, </a:t>
            </a:r>
            <a:r>
              <a:rPr lang="en-US" dirty="0" err="1"/>
              <a:t>periode</a:t>
            </a:r>
            <a:r>
              <a:rPr lang="en-US" dirty="0"/>
              <a:t> ………</a:t>
            </a:r>
          </a:p>
          <a:p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–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unit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 :</a:t>
            </a:r>
          </a:p>
          <a:p>
            <a:r>
              <a:rPr lang="en-US" dirty="0"/>
              <a:t>1. Jokowi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tunda</a:t>
            </a:r>
            <a:r>
              <a:rPr lang="en-US" dirty="0"/>
              <a:t> RKUHP, </a:t>
            </a:r>
            <a:r>
              <a:rPr lang="en-US" dirty="0" err="1"/>
              <a:t>Yassona</a:t>
            </a:r>
            <a:r>
              <a:rPr lang="en-US" dirty="0"/>
              <a:t>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bermasalah</a:t>
            </a:r>
            <a:endParaRPr lang="en-US" dirty="0"/>
          </a:p>
          <a:p>
            <a:r>
              <a:rPr lang="en-US" dirty="0"/>
              <a:t>2….</a:t>
            </a:r>
          </a:p>
          <a:p>
            <a:r>
              <a:rPr lang="en-US" dirty="0" err="1"/>
              <a:t>dst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:</a:t>
            </a:r>
          </a:p>
          <a:p>
            <a:pPr marL="342900" indent="-342900">
              <a:buAutoNum type="arabicPeriod"/>
            </a:pPr>
            <a:r>
              <a:rPr lang="en-US" dirty="0" err="1"/>
              <a:t>Mengunduh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pro </a:t>
            </a:r>
            <a:r>
              <a:rPr lang="en-US" dirty="0" err="1"/>
              <a:t>kontra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RKUHP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online Tempo.co</a:t>
            </a:r>
          </a:p>
          <a:p>
            <a:pPr marL="342900" indent="-342900">
              <a:buAutoNum type="arabicPeriod"/>
            </a:pP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kronologis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dianalisa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framing Robert  N. </a:t>
            </a:r>
            <a:r>
              <a:rPr lang="en-US" dirty="0" err="1"/>
              <a:t>Entman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1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F709C-E4C5-46A3-BDB1-F00932818875}"/>
              </a:ext>
            </a:extLst>
          </p:cNvPr>
          <p:cNvSpPr txBox="1"/>
          <p:nvPr/>
        </p:nvSpPr>
        <p:spPr>
          <a:xfrm>
            <a:off x="443753" y="612844"/>
            <a:ext cx="11053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Metode</a:t>
            </a:r>
            <a:r>
              <a:rPr lang="en-US" dirty="0"/>
              <a:t> Analisa Data :</a:t>
            </a:r>
          </a:p>
          <a:p>
            <a:r>
              <a:rPr lang="en-US" dirty="0"/>
              <a:t>Data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4 </a:t>
            </a:r>
            <a:r>
              <a:rPr lang="en-US" dirty="0" err="1"/>
              <a:t>elemen</a:t>
            </a:r>
            <a:r>
              <a:rPr lang="en-US" dirty="0"/>
              <a:t> model framing </a:t>
            </a:r>
            <a:r>
              <a:rPr lang="en-US" dirty="0" err="1"/>
              <a:t>Entman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:</a:t>
            </a:r>
          </a:p>
          <a:p>
            <a:r>
              <a:rPr lang="en-US" dirty="0"/>
              <a:t>	1. Define problems</a:t>
            </a:r>
          </a:p>
          <a:p>
            <a:r>
              <a:rPr lang="en-US" dirty="0"/>
              <a:t>	2. Diagnosis causes</a:t>
            </a:r>
          </a:p>
          <a:p>
            <a:r>
              <a:rPr lang="en-US" dirty="0"/>
              <a:t>	3. Make moral judgement</a:t>
            </a:r>
          </a:p>
          <a:p>
            <a:r>
              <a:rPr lang="en-US" dirty="0"/>
              <a:t>	4. Treatment recommendation</a:t>
            </a:r>
          </a:p>
          <a:p>
            <a:endParaRPr lang="en-US" dirty="0"/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Data :</a:t>
            </a:r>
          </a:p>
          <a:p>
            <a:r>
              <a:rPr lang="en-US" dirty="0" err="1"/>
              <a:t>Keabsahan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(credibility), </a:t>
            </a:r>
            <a:r>
              <a:rPr lang="en-US" dirty="0" err="1"/>
              <a:t>keteralihan</a:t>
            </a:r>
            <a:r>
              <a:rPr lang="en-US" dirty="0"/>
              <a:t> (transferability), </a:t>
            </a:r>
            <a:r>
              <a:rPr lang="en-US" dirty="0" err="1"/>
              <a:t>konsistensi</a:t>
            </a:r>
            <a:r>
              <a:rPr lang="en-US" dirty="0"/>
              <a:t> (dependability), </a:t>
            </a:r>
            <a:r>
              <a:rPr lang="en-US" dirty="0" err="1"/>
              <a:t>kepastian</a:t>
            </a:r>
            <a:r>
              <a:rPr lang="en-US" dirty="0"/>
              <a:t> (confirmability).  </a:t>
            </a:r>
            <a:r>
              <a:rPr lang="en-US" dirty="0" err="1"/>
              <a:t>Keabsahan</a:t>
            </a:r>
            <a:r>
              <a:rPr lang="en-US" dirty="0"/>
              <a:t>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dan data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. </a:t>
            </a:r>
          </a:p>
          <a:p>
            <a:r>
              <a:rPr lang="en-US" dirty="0" err="1"/>
              <a:t>Keabsahan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:</a:t>
            </a:r>
          </a:p>
          <a:p>
            <a:pPr marL="342900" indent="-342900">
              <a:buAutoNum type="arabicPeriod"/>
            </a:pPr>
            <a:r>
              <a:rPr lang="en-US" dirty="0"/>
              <a:t>Dependability,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mengulangi</a:t>
            </a:r>
            <a:r>
              <a:rPr lang="en-US" dirty="0"/>
              <a:t>  proses </a:t>
            </a:r>
            <a:r>
              <a:rPr lang="en-US" dirty="0" err="1"/>
              <a:t>penelitian</a:t>
            </a:r>
            <a:r>
              <a:rPr lang="en-US" dirty="0"/>
              <a:t>. 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diandalkan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pro </a:t>
            </a:r>
            <a:r>
              <a:rPr lang="en-US" dirty="0" err="1"/>
              <a:t>kontra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RKUHP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media.</a:t>
            </a:r>
          </a:p>
          <a:p>
            <a:pPr marL="342900" indent="-342900">
              <a:buAutoNum type="arabicPeriod"/>
            </a:pPr>
            <a:r>
              <a:rPr lang="en-US" dirty="0"/>
              <a:t>Transferability,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lain </a:t>
            </a:r>
            <a:r>
              <a:rPr lang="en-US" dirty="0" err="1"/>
              <a:t>hingga</a:t>
            </a:r>
            <a:r>
              <a:rPr lang="en-US" dirty="0"/>
              <a:t> orang lain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menemuii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identic. </a:t>
            </a:r>
            <a:r>
              <a:rPr lang="en-US" dirty="0" err="1"/>
              <a:t>Penelitian</a:t>
            </a:r>
            <a:r>
              <a:rPr lang="en-US" dirty="0"/>
              <a:t> lain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pro </a:t>
            </a:r>
            <a:r>
              <a:rPr lang="en-US" dirty="0" err="1"/>
              <a:t>kontra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RKUHP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memanfaaatkan</a:t>
            </a:r>
            <a:r>
              <a:rPr lang="en-US" dirty="0"/>
              <a:t> data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6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578EF5-EA63-4CFC-AC15-0C914740D429}"/>
              </a:ext>
            </a:extLst>
          </p:cNvPr>
          <p:cNvSpPr txBox="1"/>
          <p:nvPr/>
        </p:nvSpPr>
        <p:spPr>
          <a:xfrm>
            <a:off x="672353" y="685800"/>
            <a:ext cx="10381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:</a:t>
            </a:r>
          </a:p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pada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Entman</a:t>
            </a:r>
            <a:r>
              <a:rPr lang="en-US" dirty="0"/>
              <a:t>.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ditampilkan</a:t>
            </a:r>
            <a:r>
              <a:rPr lang="en-US" dirty="0"/>
              <a:t> oleh media dan </a:t>
            </a:r>
            <a:r>
              <a:rPr lang="en-US" dirty="0" err="1"/>
              <a:t>wartawan</a:t>
            </a:r>
            <a:r>
              <a:rPr lang="en-US" dirty="0"/>
              <a:t>.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menilik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dan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68F0E92D-E408-4A0A-8465-228EE2D75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0681"/>
              </p:ext>
            </p:extLst>
          </p:nvPr>
        </p:nvGraphicFramePr>
        <p:xfrm>
          <a:off x="672353" y="2978772"/>
          <a:ext cx="10999694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8282">
                  <a:extLst>
                    <a:ext uri="{9D8B030D-6E8A-4147-A177-3AD203B41FA5}">
                      <a16:colId xmlns:a16="http://schemas.microsoft.com/office/drawing/2014/main" val="750983311"/>
                    </a:ext>
                  </a:extLst>
                </a:gridCol>
                <a:gridCol w="7261412">
                  <a:extLst>
                    <a:ext uri="{9D8B030D-6E8A-4147-A177-3AD203B41FA5}">
                      <a16:colId xmlns:a16="http://schemas.microsoft.com/office/drawing/2014/main" val="3463125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Apa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menjadi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masalah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Alasan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penundaan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pengesahan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RKUHP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347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Apa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penyebabnya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Terdapat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sejumlah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pasal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bermasalah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Rancangan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KUHP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harus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dikaji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ulang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Nilai moral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digunakan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Pentingnya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mendengar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pertimbangan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berbagai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kalangan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pihak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mengkaji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secara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terhadap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pasal-pasal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RKUHP, agar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multitafsir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13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Penyelesaian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masalah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ditawarkan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Pemerintah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memperhatikan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kritik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terhadap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sejumlah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pasal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RKUHP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berbagai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kalangan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0034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49D740-801C-4A34-A3E4-BC93770A16EE}"/>
              </a:ext>
            </a:extLst>
          </p:cNvPr>
          <p:cNvSpPr txBox="1"/>
          <p:nvPr/>
        </p:nvSpPr>
        <p:spPr>
          <a:xfrm>
            <a:off x="672353" y="2420471"/>
            <a:ext cx="1099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Analisa data pada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“Jokowi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tunda</a:t>
            </a:r>
            <a:r>
              <a:rPr lang="en-US" dirty="0"/>
              <a:t> RKUHP, </a:t>
            </a:r>
            <a:r>
              <a:rPr lang="en-US" dirty="0" err="1"/>
              <a:t>Yassona</a:t>
            </a:r>
            <a:r>
              <a:rPr lang="en-US" dirty="0"/>
              <a:t>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bermasalah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10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E3D2A-F8BD-401C-B0B1-C4605AE74F3C}"/>
              </a:ext>
            </a:extLst>
          </p:cNvPr>
          <p:cNvSpPr txBox="1"/>
          <p:nvPr/>
        </p:nvSpPr>
        <p:spPr>
          <a:xfrm>
            <a:off x="591670" y="537882"/>
            <a:ext cx="10717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Zhongdang</a:t>
            </a:r>
            <a:r>
              <a:rPr lang="en-US" sz="2800" b="1" dirty="0"/>
              <a:t> Pan &amp; Gerald M. </a:t>
            </a:r>
            <a:r>
              <a:rPr lang="en-US" sz="2800" b="1" dirty="0" err="1"/>
              <a:t>Kosicki</a:t>
            </a:r>
            <a:endParaRPr lang="en-US" sz="2800" b="1" dirty="0"/>
          </a:p>
          <a:p>
            <a:endParaRPr lang="en-US" sz="2000" dirty="0"/>
          </a:p>
          <a:p>
            <a:r>
              <a:rPr lang="en-US" sz="2000" dirty="0"/>
              <a:t>Model framing yang popular dan salah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alternatif</a:t>
            </a:r>
            <a:r>
              <a:rPr lang="en-US" sz="2000" dirty="0"/>
              <a:t> </a:t>
            </a:r>
            <a:r>
              <a:rPr lang="en-US" sz="2000" dirty="0" err="1"/>
              <a:t>menganalisa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media</a:t>
            </a:r>
          </a:p>
          <a:p>
            <a:r>
              <a:rPr lang="en-US" sz="2000" dirty="0"/>
              <a:t>Model </a:t>
            </a:r>
            <a:r>
              <a:rPr lang="en-US" sz="2000" dirty="0" err="1"/>
              <a:t>analisis</a:t>
            </a:r>
            <a:r>
              <a:rPr lang="en-US" sz="2000" dirty="0"/>
              <a:t> yang </a:t>
            </a:r>
            <a:r>
              <a:rPr lang="en-US" sz="2000" dirty="0" err="1"/>
              <a:t>mengintegrasikan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konsepsi</a:t>
            </a:r>
            <a:r>
              <a:rPr lang="en-US" sz="2000" dirty="0"/>
              <a:t> framing yang </a:t>
            </a:r>
            <a:r>
              <a:rPr lang="en-US" sz="2000" dirty="0" err="1"/>
              <a:t>berbeda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7DEE4-E3EA-4F5A-A4A2-9FFF54FF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640" y="2199435"/>
            <a:ext cx="6497171" cy="402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2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0BD667-22D9-478C-A928-1FAE16B9D3E4}"/>
              </a:ext>
            </a:extLst>
          </p:cNvPr>
          <p:cNvSpPr txBox="1"/>
          <p:nvPr/>
        </p:nvSpPr>
        <p:spPr>
          <a:xfrm>
            <a:off x="1062318" y="578224"/>
            <a:ext cx="5177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Perangkat</a:t>
            </a:r>
            <a:r>
              <a:rPr lang="en-US" sz="2400" dirty="0"/>
              <a:t> Framing 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53A64A-8971-434C-9EE1-EEFD05E87A42}"/>
              </a:ext>
            </a:extLst>
          </p:cNvPr>
          <p:cNvGrpSpPr/>
          <p:nvPr/>
        </p:nvGrpSpPr>
        <p:grpSpPr>
          <a:xfrm>
            <a:off x="1089212" y="1406058"/>
            <a:ext cx="9749118" cy="4618225"/>
            <a:chOff x="1089212" y="1406058"/>
            <a:chExt cx="9749118" cy="46182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37234-8EF4-4922-A5BF-C4CA6331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9212" y="1406058"/>
              <a:ext cx="9749118" cy="461822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B29FC0-8D1E-4ECD-A860-833CE9909FD9}"/>
                </a:ext>
              </a:extLst>
            </p:cNvPr>
            <p:cNvSpPr/>
            <p:nvPr/>
          </p:nvSpPr>
          <p:spPr>
            <a:xfrm>
              <a:off x="10287000" y="5459506"/>
              <a:ext cx="524436" cy="5244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5736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F6818D-E38B-4E9F-94A4-061C27A02AF3}"/>
              </a:ext>
            </a:extLst>
          </p:cNvPr>
          <p:cNvSpPr txBox="1"/>
          <p:nvPr/>
        </p:nvSpPr>
        <p:spPr>
          <a:xfrm>
            <a:off x="147918" y="156833"/>
            <a:ext cx="332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Latihan</a:t>
            </a:r>
            <a:r>
              <a:rPr lang="en-US" sz="2400" dirty="0"/>
              <a:t>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7F519-5697-4C53-9724-D862B21F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" y="564778"/>
            <a:ext cx="5323915" cy="7265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FC6AA-5380-4150-8A9A-BA36C49CF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82" y="1310809"/>
            <a:ext cx="5323915" cy="1835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7F9F8-7A62-4389-9CB3-724796798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35" y="3133165"/>
            <a:ext cx="53340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246082-3A50-4093-96E4-274500719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35" y="4733365"/>
            <a:ext cx="5334000" cy="1949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FD012-EFBD-49A7-A326-6F00ACEA6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494" y="156833"/>
            <a:ext cx="5912224" cy="1835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F8C6B-0134-4BB1-A3C9-AD16384B2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8423" y="1992637"/>
            <a:ext cx="5907741" cy="1835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387456-FEF9-4E55-8DC6-35E6978643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5061" y="3828441"/>
            <a:ext cx="5907740" cy="27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6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DBF6F2-5B6F-4B94-9EC6-6CEFA16F4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10" y="1719823"/>
            <a:ext cx="5081308" cy="4089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FF62D0-C6DC-4569-B903-7C7B50AF9CCA}"/>
              </a:ext>
            </a:extLst>
          </p:cNvPr>
          <p:cNvSpPr txBox="1"/>
          <p:nvPr/>
        </p:nvSpPr>
        <p:spPr>
          <a:xfrm>
            <a:off x="1143000" y="537882"/>
            <a:ext cx="508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Framing </a:t>
            </a:r>
            <a:r>
              <a:rPr lang="en-US" sz="3600" dirty="0" err="1"/>
              <a:t>adalah</a:t>
            </a:r>
            <a:r>
              <a:rPr lang="en-US" sz="3600" dirty="0"/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2F381-D171-4DD8-BEEC-C7816E6F355C}"/>
              </a:ext>
            </a:extLst>
          </p:cNvPr>
          <p:cNvSpPr txBox="1"/>
          <p:nvPr/>
        </p:nvSpPr>
        <p:spPr>
          <a:xfrm>
            <a:off x="6790766" y="1640817"/>
            <a:ext cx="44375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Frame : </a:t>
            </a:r>
          </a:p>
          <a:p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bercerita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konstruksi</a:t>
            </a:r>
            <a:r>
              <a:rPr lang="en-US" sz="2800" dirty="0"/>
              <a:t>  </a:t>
            </a:r>
            <a:r>
              <a:rPr lang="en-US" sz="2800" dirty="0" err="1"/>
              <a:t>makna</a:t>
            </a:r>
            <a:r>
              <a:rPr lang="en-US" sz="2800" dirty="0"/>
              <a:t> </a:t>
            </a:r>
            <a:r>
              <a:rPr lang="en-US" sz="2800" dirty="0" err="1"/>
              <a:t>peristiwa-peristiwa</a:t>
            </a:r>
            <a:r>
              <a:rPr lang="en-US" sz="2800" dirty="0"/>
              <a:t> yang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obyek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wacana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Framing :</a:t>
            </a:r>
          </a:p>
          <a:p>
            <a:r>
              <a:rPr lang="en-US" sz="2800" dirty="0" err="1"/>
              <a:t>Interaksi</a:t>
            </a:r>
            <a:r>
              <a:rPr lang="en-US" sz="2800" dirty="0"/>
              <a:t> media framing dan individual framing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2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CC796-68A2-4AB5-B0FC-596508086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0" y="194423"/>
            <a:ext cx="5505450" cy="962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127A2A-E1F2-4B7C-BC01-616084A98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90" y="1156447"/>
            <a:ext cx="5505450" cy="25683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AA6D16-6057-4571-8565-220EA57B8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90" y="3563471"/>
            <a:ext cx="5505450" cy="2842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62E82-AA6C-44C9-ACBB-A7304E13F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732" y="180977"/>
            <a:ext cx="6087877" cy="2568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EC67D4-1E5C-4646-8097-0F54EA0D5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732" y="2749366"/>
            <a:ext cx="6087877" cy="1997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70D5E-9A2F-413A-A495-033A38246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3732" y="4746812"/>
            <a:ext cx="6087876" cy="19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06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F94634-967D-4591-8746-E6D4DD835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70609"/>
            <a:ext cx="5372100" cy="918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6391CE-6013-4E8A-9D30-BE46C04E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107421"/>
            <a:ext cx="5372100" cy="5019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E096C7-3ACC-4DF5-B1FF-17C2999B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7502"/>
            <a:ext cx="5531224" cy="59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93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28272-03AD-4112-8A40-A1F915CA12CF}"/>
              </a:ext>
            </a:extLst>
          </p:cNvPr>
          <p:cNvSpPr txBox="1"/>
          <p:nvPr/>
        </p:nvSpPr>
        <p:spPr>
          <a:xfrm>
            <a:off x="381000" y="134470"/>
            <a:ext cx="11430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:  “</a:t>
            </a:r>
            <a:r>
              <a:rPr lang="en-US" dirty="0" err="1"/>
              <a:t>Analisis</a:t>
            </a:r>
            <a:r>
              <a:rPr lang="en-US" dirty="0"/>
              <a:t> Framing </a:t>
            </a:r>
            <a:r>
              <a:rPr lang="en-US" dirty="0" err="1"/>
              <a:t>Pemberitaan</a:t>
            </a:r>
            <a:r>
              <a:rPr lang="en-US" dirty="0"/>
              <a:t> Kompas.com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Polemik</a:t>
            </a:r>
            <a:r>
              <a:rPr lang="en-US" dirty="0"/>
              <a:t> Antara PB </a:t>
            </a:r>
            <a:r>
              <a:rPr lang="en-US" dirty="0" err="1"/>
              <a:t>Djarum</a:t>
            </a:r>
            <a:r>
              <a:rPr lang="en-US" dirty="0"/>
              <a:t> dan  KPAI”</a:t>
            </a:r>
          </a:p>
          <a:p>
            <a:endParaRPr lang="en-US" dirty="0"/>
          </a:p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:  “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pembingkaian</a:t>
            </a:r>
            <a:r>
              <a:rPr lang="en-US" dirty="0"/>
              <a:t> Kompas.com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polemik</a:t>
            </a:r>
            <a:r>
              <a:rPr lang="en-US" dirty="0"/>
              <a:t> PB </a:t>
            </a:r>
            <a:r>
              <a:rPr lang="en-US" dirty="0" err="1"/>
              <a:t>Djarum</a:t>
            </a:r>
            <a:r>
              <a:rPr lang="en-US" dirty="0"/>
              <a:t> dan KPAI 						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tudingan</a:t>
            </a:r>
            <a:r>
              <a:rPr lang="en-US" dirty="0"/>
              <a:t> </a:t>
            </a:r>
            <a:r>
              <a:rPr lang="en-US" dirty="0" err="1"/>
              <a:t>eksploitasi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?”</a:t>
            </a:r>
          </a:p>
          <a:p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: </a:t>
            </a:r>
            <a:r>
              <a:rPr lang="en-US" dirty="0" err="1"/>
              <a:t>Mengambarkan</a:t>
            </a:r>
            <a:r>
              <a:rPr lang="en-US" dirty="0"/>
              <a:t> </a:t>
            </a:r>
            <a:r>
              <a:rPr lang="en-US" dirty="0" err="1"/>
              <a:t>pembingkaian</a:t>
            </a:r>
            <a:r>
              <a:rPr lang="en-US" dirty="0"/>
              <a:t> Kompas.com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polemik</a:t>
            </a:r>
            <a:r>
              <a:rPr lang="en-US" dirty="0"/>
              <a:t> PB </a:t>
            </a:r>
            <a:r>
              <a:rPr lang="en-US" dirty="0" err="1"/>
              <a:t>Djarum</a:t>
            </a:r>
            <a:r>
              <a:rPr lang="en-US" dirty="0"/>
              <a:t> dan KPAI 						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tudingan</a:t>
            </a:r>
            <a:r>
              <a:rPr lang="en-US" dirty="0"/>
              <a:t> </a:t>
            </a:r>
            <a:r>
              <a:rPr lang="en-US" dirty="0" err="1"/>
              <a:t>eksploitasi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dirty="0" err="1"/>
              <a:t>Akademis</a:t>
            </a:r>
            <a:r>
              <a:rPr lang="en-US" dirty="0"/>
              <a:t> : 	</a:t>
            </a:r>
            <a:r>
              <a:rPr lang="en-US" dirty="0" err="1"/>
              <a:t>Memperkaya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framing model Pan &amp; </a:t>
            </a:r>
            <a:r>
              <a:rPr lang="en-US" dirty="0" err="1"/>
              <a:t>Kosicki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						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r>
              <a:rPr lang="en-US" dirty="0"/>
              <a:t>	</a:t>
            </a:r>
            <a:r>
              <a:rPr lang="en-US" dirty="0" err="1"/>
              <a:t>Praktis</a:t>
            </a:r>
            <a:r>
              <a:rPr lang="en-US" dirty="0"/>
              <a:t>	:	</a:t>
            </a:r>
            <a:r>
              <a:rPr lang="en-US" dirty="0" err="1"/>
              <a:t>wacana</a:t>
            </a:r>
            <a:r>
              <a:rPr lang="en-US" dirty="0"/>
              <a:t> pada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online </a:t>
            </a:r>
            <a:r>
              <a:rPr lang="en-US" dirty="0" err="1"/>
              <a:t>memberitakan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					frame/</a:t>
            </a:r>
            <a:r>
              <a:rPr lang="en-US" dirty="0" err="1"/>
              <a:t>bingkai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Serta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pada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online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selalu</a:t>
            </a:r>
            <a:endParaRPr lang="en-US" dirty="0"/>
          </a:p>
          <a:p>
            <a:r>
              <a:rPr lang="en-US" dirty="0"/>
              <a:t>				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obyektivitas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dan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netral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Teori</a:t>
            </a:r>
            <a:r>
              <a:rPr lang="en-US" dirty="0"/>
              <a:t> dan </a:t>
            </a:r>
            <a:r>
              <a:rPr lang="en-US" dirty="0" err="1"/>
              <a:t>konsep</a:t>
            </a:r>
            <a:r>
              <a:rPr lang="en-US" dirty="0"/>
              <a:t> :</a:t>
            </a:r>
          </a:p>
          <a:p>
            <a:r>
              <a:rPr lang="en-US" dirty="0"/>
              <a:t>	-</a:t>
            </a:r>
            <a:r>
              <a:rPr lang="en-US" dirty="0" err="1"/>
              <a:t>Jurnalisme</a:t>
            </a:r>
            <a:r>
              <a:rPr lang="en-US" dirty="0"/>
              <a:t> online</a:t>
            </a:r>
          </a:p>
          <a:p>
            <a:r>
              <a:rPr lang="en-US" dirty="0"/>
              <a:t>	-</a:t>
            </a:r>
            <a:r>
              <a:rPr lang="en-US" dirty="0" err="1"/>
              <a:t>Ideologi</a:t>
            </a:r>
            <a:r>
              <a:rPr lang="en-US" dirty="0"/>
              <a:t> media</a:t>
            </a:r>
          </a:p>
          <a:p>
            <a:r>
              <a:rPr lang="en-US" dirty="0"/>
              <a:t>	-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Media</a:t>
            </a:r>
          </a:p>
          <a:p>
            <a:r>
              <a:rPr lang="en-US" dirty="0"/>
              <a:t>	-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 media</a:t>
            </a:r>
          </a:p>
          <a:p>
            <a:r>
              <a:rPr lang="en-US" dirty="0"/>
              <a:t>	-</a:t>
            </a:r>
            <a:r>
              <a:rPr lang="en-US" dirty="0" err="1"/>
              <a:t>Realitas</a:t>
            </a:r>
            <a:r>
              <a:rPr lang="en-US" dirty="0"/>
              <a:t> Media</a:t>
            </a:r>
          </a:p>
          <a:p>
            <a:r>
              <a:rPr lang="en-US" dirty="0"/>
              <a:t>	-Framing di media </a:t>
            </a:r>
            <a:r>
              <a:rPr lang="en-US" dirty="0" err="1"/>
              <a:t>massa</a:t>
            </a:r>
            <a:endParaRPr lang="en-US" dirty="0"/>
          </a:p>
          <a:p>
            <a:r>
              <a:rPr lang="en-US" dirty="0"/>
              <a:t>	-</a:t>
            </a:r>
            <a:r>
              <a:rPr lang="en-US" dirty="0" err="1"/>
              <a:t>Eksploitasi</a:t>
            </a:r>
            <a:r>
              <a:rPr lang="en-US" dirty="0"/>
              <a:t>  </a:t>
            </a:r>
            <a:r>
              <a:rPr lang="en-US" dirty="0" err="1"/>
              <a:t>anak</a:t>
            </a:r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29993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CEC0F-FC6D-487E-A791-80B43A9D6FA4}"/>
              </a:ext>
            </a:extLst>
          </p:cNvPr>
          <p:cNvSpPr txBox="1"/>
          <p:nvPr/>
        </p:nvSpPr>
        <p:spPr>
          <a:xfrm>
            <a:off x="307041" y="645458"/>
            <a:ext cx="115779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: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konstruktivis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hendak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polemik</a:t>
            </a:r>
            <a:r>
              <a:rPr lang="en-US" dirty="0"/>
              <a:t> PB </a:t>
            </a:r>
            <a:r>
              <a:rPr lang="en-US" dirty="0" err="1"/>
              <a:t>Djarum</a:t>
            </a:r>
            <a:r>
              <a:rPr lang="en-US" dirty="0"/>
              <a:t> dan KPAI </a:t>
            </a:r>
            <a:r>
              <a:rPr lang="en-US" dirty="0" err="1"/>
              <a:t>dikonstruksikan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pemberitaan</a:t>
            </a:r>
            <a:r>
              <a:rPr lang="en-US" dirty="0"/>
              <a:t> di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online Kompas.com</a:t>
            </a:r>
          </a:p>
          <a:p>
            <a:endParaRPr lang="en-US" dirty="0"/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: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framing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Unit </a:t>
            </a:r>
            <a:r>
              <a:rPr lang="en-US" dirty="0" err="1"/>
              <a:t>obsevasi</a:t>
            </a:r>
            <a:r>
              <a:rPr lang="en-US" dirty="0"/>
              <a:t> dan unit </a:t>
            </a:r>
            <a:r>
              <a:rPr lang="en-US" dirty="0" err="1"/>
              <a:t>analisis</a:t>
            </a:r>
            <a:r>
              <a:rPr lang="en-US" dirty="0"/>
              <a:t> :</a:t>
            </a:r>
          </a:p>
          <a:p>
            <a:r>
              <a:rPr lang="en-US" dirty="0"/>
              <a:t>unit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online kompas.com</a:t>
            </a:r>
          </a:p>
          <a:p>
            <a:r>
              <a:rPr lang="en-US" dirty="0"/>
              <a:t>unit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artikel-artikel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polemik</a:t>
            </a:r>
            <a:r>
              <a:rPr lang="en-US" dirty="0"/>
              <a:t> PB </a:t>
            </a:r>
            <a:r>
              <a:rPr lang="en-US" dirty="0" err="1"/>
              <a:t>Djarum</a:t>
            </a:r>
            <a:r>
              <a:rPr lang="en-US" dirty="0"/>
              <a:t> dan KPAI yang </a:t>
            </a:r>
            <a:r>
              <a:rPr lang="en-US" dirty="0" err="1"/>
              <a:t>dimuat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kompas.com, </a:t>
            </a:r>
            <a:r>
              <a:rPr lang="en-US" dirty="0" err="1"/>
              <a:t>periode</a:t>
            </a:r>
            <a:r>
              <a:rPr lang="en-US" dirty="0"/>
              <a:t> ………</a:t>
            </a:r>
          </a:p>
          <a:p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–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unit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 :</a:t>
            </a:r>
          </a:p>
          <a:p>
            <a:r>
              <a:rPr lang="en-US" dirty="0"/>
              <a:t>1. </a:t>
            </a:r>
            <a:r>
              <a:rPr lang="en-US" dirty="0" err="1"/>
              <a:t>polemik</a:t>
            </a:r>
            <a:r>
              <a:rPr lang="en-US" dirty="0"/>
              <a:t> PB </a:t>
            </a:r>
            <a:r>
              <a:rPr lang="en-US" dirty="0" err="1"/>
              <a:t>Djarum</a:t>
            </a:r>
            <a:r>
              <a:rPr lang="en-US" dirty="0"/>
              <a:t> dan KPAI yang </a:t>
            </a:r>
            <a:r>
              <a:rPr lang="en-US" dirty="0" err="1"/>
              <a:t>berujung</a:t>
            </a:r>
            <a:r>
              <a:rPr lang="en-US" dirty="0"/>
              <a:t> stop </a:t>
            </a:r>
            <a:r>
              <a:rPr lang="en-US" dirty="0" err="1"/>
              <a:t>audisi</a:t>
            </a:r>
            <a:endParaRPr lang="en-US" dirty="0"/>
          </a:p>
          <a:p>
            <a:r>
              <a:rPr lang="en-US" dirty="0"/>
              <a:t>2….</a:t>
            </a:r>
          </a:p>
          <a:p>
            <a:r>
              <a:rPr lang="en-US" dirty="0" err="1"/>
              <a:t>dst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:</a:t>
            </a:r>
          </a:p>
          <a:p>
            <a:pPr marL="342900" indent="-342900">
              <a:buAutoNum type="arabicPeriod"/>
            </a:pPr>
            <a:r>
              <a:rPr lang="en-US" dirty="0" err="1"/>
              <a:t>Mengunduh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polemik</a:t>
            </a:r>
            <a:r>
              <a:rPr lang="en-US" dirty="0"/>
              <a:t> PB </a:t>
            </a:r>
            <a:r>
              <a:rPr lang="en-US" dirty="0" err="1"/>
              <a:t>Djarum</a:t>
            </a:r>
            <a:r>
              <a:rPr lang="en-US" dirty="0"/>
              <a:t> dan KPAI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online Kompas.com</a:t>
            </a:r>
          </a:p>
          <a:p>
            <a:pPr marL="342900" indent="-342900">
              <a:buAutoNum type="arabicPeriod"/>
            </a:pP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kronologis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dianalisa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framing Pan  </a:t>
            </a:r>
            <a:r>
              <a:rPr lang="en-US" dirty="0" err="1"/>
              <a:t>Kosicki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86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F709C-E4C5-46A3-BDB1-F00932818875}"/>
              </a:ext>
            </a:extLst>
          </p:cNvPr>
          <p:cNvSpPr txBox="1"/>
          <p:nvPr/>
        </p:nvSpPr>
        <p:spPr>
          <a:xfrm>
            <a:off x="443753" y="612844"/>
            <a:ext cx="110534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Metode</a:t>
            </a:r>
            <a:r>
              <a:rPr lang="en-US" dirty="0"/>
              <a:t> Analisa Data :</a:t>
            </a:r>
          </a:p>
          <a:p>
            <a:r>
              <a:rPr lang="en-US" dirty="0"/>
              <a:t>Data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operasionalisasi</a:t>
            </a:r>
            <a:r>
              <a:rPr lang="en-US" dirty="0"/>
              <a:t> 4 </a:t>
            </a:r>
            <a:r>
              <a:rPr lang="en-US" dirty="0" err="1"/>
              <a:t>dimensi</a:t>
            </a:r>
            <a:r>
              <a:rPr lang="en-US" dirty="0"/>
              <a:t> structural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framing </a:t>
            </a:r>
            <a:r>
              <a:rPr lang="en-US" dirty="0" err="1"/>
              <a:t>meliputi</a:t>
            </a:r>
            <a:r>
              <a:rPr lang="en-US" dirty="0"/>
              <a:t> :</a:t>
            </a:r>
          </a:p>
          <a:p>
            <a:r>
              <a:rPr lang="en-US" dirty="0"/>
              <a:t>	1. </a:t>
            </a:r>
            <a:r>
              <a:rPr lang="en-US" dirty="0" err="1"/>
              <a:t>Sintaksis</a:t>
            </a:r>
            <a:endParaRPr lang="en-US" dirty="0"/>
          </a:p>
          <a:p>
            <a:r>
              <a:rPr lang="en-US" dirty="0"/>
              <a:t>	2. </a:t>
            </a:r>
            <a:r>
              <a:rPr lang="en-US" dirty="0" err="1"/>
              <a:t>Skrip</a:t>
            </a:r>
            <a:endParaRPr lang="en-US" dirty="0"/>
          </a:p>
          <a:p>
            <a:r>
              <a:rPr lang="en-US" dirty="0"/>
              <a:t>	3. </a:t>
            </a:r>
            <a:r>
              <a:rPr lang="en-US" dirty="0" err="1"/>
              <a:t>Tematik</a:t>
            </a:r>
            <a:endParaRPr lang="en-US" dirty="0"/>
          </a:p>
          <a:p>
            <a:r>
              <a:rPr lang="en-US" dirty="0"/>
              <a:t>	4. </a:t>
            </a:r>
            <a:r>
              <a:rPr lang="en-US" dirty="0" err="1"/>
              <a:t>Retoris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Data :</a:t>
            </a:r>
          </a:p>
          <a:p>
            <a:r>
              <a:rPr lang="en-US" dirty="0" err="1"/>
              <a:t>Keabsahan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(credibility), </a:t>
            </a:r>
            <a:r>
              <a:rPr lang="en-US" dirty="0" err="1"/>
              <a:t>keteralihan</a:t>
            </a:r>
            <a:r>
              <a:rPr lang="en-US" dirty="0"/>
              <a:t> (transferability), </a:t>
            </a:r>
            <a:r>
              <a:rPr lang="en-US" dirty="0" err="1"/>
              <a:t>konsistensi</a:t>
            </a:r>
            <a:r>
              <a:rPr lang="en-US" dirty="0"/>
              <a:t> (dependability), </a:t>
            </a:r>
            <a:r>
              <a:rPr lang="en-US" dirty="0" err="1"/>
              <a:t>kepastian</a:t>
            </a:r>
            <a:r>
              <a:rPr lang="en-US" dirty="0"/>
              <a:t> (confirmability).  </a:t>
            </a:r>
            <a:r>
              <a:rPr lang="en-US" dirty="0" err="1"/>
              <a:t>Keabsahan</a:t>
            </a:r>
            <a:r>
              <a:rPr lang="en-US" dirty="0"/>
              <a:t>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dan data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. </a:t>
            </a:r>
          </a:p>
          <a:p>
            <a:r>
              <a:rPr lang="en-US" dirty="0" err="1"/>
              <a:t>Keabsahan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:</a:t>
            </a:r>
          </a:p>
          <a:p>
            <a:pPr marL="342900" indent="-342900">
              <a:buAutoNum type="arabicPeriod"/>
            </a:pPr>
            <a:r>
              <a:rPr lang="en-US" dirty="0"/>
              <a:t>Dependability,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mengulangi</a:t>
            </a:r>
            <a:r>
              <a:rPr lang="en-US" dirty="0"/>
              <a:t>  proses </a:t>
            </a:r>
            <a:r>
              <a:rPr lang="en-US" dirty="0" err="1"/>
              <a:t>penelitian</a:t>
            </a:r>
            <a:r>
              <a:rPr lang="en-US" dirty="0"/>
              <a:t>. 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diandalkan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polemik</a:t>
            </a:r>
            <a:r>
              <a:rPr lang="en-US" dirty="0"/>
              <a:t> PB </a:t>
            </a:r>
            <a:r>
              <a:rPr lang="en-US" dirty="0" err="1"/>
              <a:t>Djarum</a:t>
            </a:r>
            <a:r>
              <a:rPr lang="en-US" dirty="0"/>
              <a:t> dan KPAI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tudingan</a:t>
            </a:r>
            <a:r>
              <a:rPr lang="en-US" dirty="0"/>
              <a:t> </a:t>
            </a:r>
            <a:r>
              <a:rPr lang="en-US" dirty="0" err="1"/>
              <a:t>eksplotasi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media.</a:t>
            </a:r>
          </a:p>
          <a:p>
            <a:pPr marL="342900" indent="-342900">
              <a:buAutoNum type="arabicPeriod"/>
            </a:pPr>
            <a:r>
              <a:rPr lang="en-US" dirty="0"/>
              <a:t>Transferability,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lain </a:t>
            </a:r>
            <a:r>
              <a:rPr lang="en-US" dirty="0" err="1"/>
              <a:t>hingga</a:t>
            </a:r>
            <a:r>
              <a:rPr lang="en-US" dirty="0"/>
              <a:t> orang lain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menemuii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identic. </a:t>
            </a:r>
            <a:r>
              <a:rPr lang="en-US" dirty="0" err="1"/>
              <a:t>Penelitian</a:t>
            </a:r>
            <a:r>
              <a:rPr lang="en-US" dirty="0"/>
              <a:t> lain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polemik</a:t>
            </a:r>
            <a:r>
              <a:rPr lang="en-US" dirty="0"/>
              <a:t> PB </a:t>
            </a:r>
            <a:r>
              <a:rPr lang="en-US" dirty="0" err="1"/>
              <a:t>Djarum</a:t>
            </a:r>
            <a:r>
              <a:rPr lang="en-US" dirty="0"/>
              <a:t> dan KPAI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tudingan</a:t>
            </a:r>
            <a:r>
              <a:rPr lang="en-US" dirty="0"/>
              <a:t> </a:t>
            </a:r>
            <a:r>
              <a:rPr lang="en-US" dirty="0" err="1"/>
              <a:t>eksplotasi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memanfaaatkan</a:t>
            </a:r>
            <a:r>
              <a:rPr lang="en-US" dirty="0"/>
              <a:t> data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38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578EF5-EA63-4CFC-AC15-0C914740D429}"/>
              </a:ext>
            </a:extLst>
          </p:cNvPr>
          <p:cNvSpPr txBox="1"/>
          <p:nvPr/>
        </p:nvSpPr>
        <p:spPr>
          <a:xfrm>
            <a:off x="672353" y="685800"/>
            <a:ext cx="10381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:</a:t>
            </a:r>
          </a:p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pada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Entman</a:t>
            </a:r>
            <a:r>
              <a:rPr lang="en-US" dirty="0"/>
              <a:t>.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ditampilkan</a:t>
            </a:r>
            <a:r>
              <a:rPr lang="en-US" dirty="0"/>
              <a:t> oleh media dan </a:t>
            </a:r>
            <a:r>
              <a:rPr lang="en-US" dirty="0" err="1"/>
              <a:t>wartawan</a:t>
            </a:r>
            <a:r>
              <a:rPr lang="en-US" dirty="0"/>
              <a:t>.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menilik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dan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153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49D740-801C-4A34-A3E4-BC93770A16EE}"/>
              </a:ext>
            </a:extLst>
          </p:cNvPr>
          <p:cNvSpPr txBox="1"/>
          <p:nvPr/>
        </p:nvSpPr>
        <p:spPr>
          <a:xfrm>
            <a:off x="672353" y="349624"/>
            <a:ext cx="1099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Analisa data pada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“</a:t>
            </a:r>
            <a:r>
              <a:rPr lang="en-US" dirty="0" err="1"/>
              <a:t>Polemik</a:t>
            </a:r>
            <a:r>
              <a:rPr lang="en-US" dirty="0"/>
              <a:t> PB </a:t>
            </a:r>
            <a:r>
              <a:rPr lang="en-US" dirty="0" err="1"/>
              <a:t>Djarum</a:t>
            </a:r>
            <a:r>
              <a:rPr lang="en-US" dirty="0"/>
              <a:t> dan KPAI </a:t>
            </a:r>
            <a:r>
              <a:rPr lang="en-US" dirty="0" err="1"/>
              <a:t>berujung</a:t>
            </a:r>
            <a:r>
              <a:rPr lang="en-US" dirty="0"/>
              <a:t> stop </a:t>
            </a:r>
            <a:r>
              <a:rPr lang="en-US" dirty="0" err="1"/>
              <a:t>audisi</a:t>
            </a:r>
            <a:r>
              <a:rPr lang="en-US" dirty="0"/>
              <a:t>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1C019-7D95-4DD8-B06F-790F0E59CADE}"/>
              </a:ext>
            </a:extLst>
          </p:cNvPr>
          <p:cNvSpPr txBox="1"/>
          <p:nvPr/>
        </p:nvSpPr>
        <p:spPr>
          <a:xfrm>
            <a:off x="672353" y="1035424"/>
            <a:ext cx="771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Frame : </a:t>
            </a:r>
            <a:r>
              <a:rPr lang="en-US" dirty="0" err="1"/>
              <a:t>Audisi</a:t>
            </a:r>
            <a:r>
              <a:rPr lang="en-US" dirty="0"/>
              <a:t> </a:t>
            </a:r>
            <a:r>
              <a:rPr lang="en-US" dirty="0" err="1"/>
              <a:t>bulutangkis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PB </a:t>
            </a:r>
            <a:r>
              <a:rPr lang="en-US" dirty="0" err="1"/>
              <a:t>Djarum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mengeksploitasi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5B6DB-0C18-4001-BEF5-575306532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3" y="1404755"/>
            <a:ext cx="10663518" cy="498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26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76828A-B254-4C08-867F-4076D4E7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2" y="699247"/>
            <a:ext cx="10824882" cy="423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84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38930D-17A6-44FF-AB48-DB5DB60AB5F3}"/>
              </a:ext>
            </a:extLst>
          </p:cNvPr>
          <p:cNvSpPr txBox="1"/>
          <p:nvPr/>
        </p:nvSpPr>
        <p:spPr>
          <a:xfrm>
            <a:off x="605118" y="551329"/>
            <a:ext cx="660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William A. </a:t>
            </a:r>
            <a:r>
              <a:rPr lang="en-US" sz="2800" dirty="0" err="1"/>
              <a:t>Gamson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7FC20-2456-4CC4-953F-B243F96B0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00" y="1597959"/>
            <a:ext cx="5597059" cy="14814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83469-C446-4543-B028-6E0ADD550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659" y="3429000"/>
            <a:ext cx="5597059" cy="28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5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B161B-E220-4B19-B8BC-BFA23AE4B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05" y="847725"/>
            <a:ext cx="9816353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9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D2748C-E4BF-49DE-8C1C-B426FD57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3" y="457200"/>
            <a:ext cx="6414246" cy="5768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019801-2D54-4A3A-8E29-4DA3C09B3511}"/>
              </a:ext>
            </a:extLst>
          </p:cNvPr>
          <p:cNvSpPr txBox="1"/>
          <p:nvPr/>
        </p:nvSpPr>
        <p:spPr>
          <a:xfrm>
            <a:off x="174813" y="6225988"/>
            <a:ext cx="384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Scheufele</a:t>
            </a:r>
            <a:r>
              <a:rPr lang="en-US" dirty="0"/>
              <a:t>, 1999)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29B7F4-0987-4EF0-8FA1-A3B783CAD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807028"/>
              </p:ext>
            </p:extLst>
          </p:nvPr>
        </p:nvGraphicFramePr>
        <p:xfrm>
          <a:off x="7032810" y="457200"/>
          <a:ext cx="473336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491875182"/>
                    </a:ext>
                  </a:extLst>
                </a:gridCol>
                <a:gridCol w="2366683">
                  <a:extLst>
                    <a:ext uri="{9D8B030D-6E8A-4147-A177-3AD203B41FA5}">
                      <a16:colId xmlns:a16="http://schemas.microsoft.com/office/drawing/2014/main" val="1341108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Media Framing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Individual Framing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30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Konstruksi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definisi</a:t>
                      </a:r>
                      <a:r>
                        <a:rPr lang="en-US" sz="2000" dirty="0"/>
                        <a:t>) media </a:t>
                      </a:r>
                      <a:r>
                        <a:rPr lang="en-US" sz="2000" dirty="0" err="1"/>
                        <a:t>mengenai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realitas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peristiwa</a:t>
                      </a:r>
                      <a:r>
                        <a:rPr lang="en-US" sz="2000" dirty="0"/>
                        <a:t>) yang </a:t>
                      </a:r>
                      <a:r>
                        <a:rPr lang="en-US" sz="2000" dirty="0" err="1"/>
                        <a:t>ada</a:t>
                      </a:r>
                      <a:r>
                        <a:rPr lang="en-US" sz="2000" dirty="0"/>
                        <a:t> di </a:t>
                      </a:r>
                      <a:r>
                        <a:rPr lang="en-US" sz="2000" dirty="0" err="1"/>
                        <a:t>masyarakat</a:t>
                      </a:r>
                      <a:endParaRPr lang="en-US" sz="2000" dirty="0"/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Media framing </a:t>
                      </a:r>
                      <a:r>
                        <a:rPr lang="en-US" sz="2000" dirty="0" err="1"/>
                        <a:t>mempengaruhi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bagaimana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khalayak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memahami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realitas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Individual frame </a:t>
                      </a:r>
                      <a:r>
                        <a:rPr lang="en-US" sz="2000" dirty="0" err="1"/>
                        <a:t>adalah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gagasan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tersimpan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dalam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pemikiran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dapat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membimbing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seseorang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dalam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memproses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informasi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077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718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DD5FB3-0541-481E-848C-04D9D7BC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28" y="319647"/>
            <a:ext cx="5073184" cy="742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FAF752-40B8-42F1-B310-0F183E20F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28" y="1062319"/>
            <a:ext cx="5073184" cy="17884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9E62D-E976-4053-928D-948723217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28" y="2850777"/>
            <a:ext cx="5073184" cy="2965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ACA181-0715-4A97-883E-4A9FE4A25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28" y="5823979"/>
            <a:ext cx="5073185" cy="60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0545BD-A55D-4FC0-AD56-F7D1838E8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695" y="319647"/>
            <a:ext cx="6087877" cy="742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0B073A-89FF-4F6B-A678-F1266C30D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695" y="1062319"/>
            <a:ext cx="6087877" cy="1573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A6768C-FCD0-4C47-8A27-64B3F19CE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4695" y="2635626"/>
            <a:ext cx="6087877" cy="25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40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7F1600-B330-4158-9E44-2FEDF646B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2" y="230000"/>
            <a:ext cx="4997263" cy="14234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67C8B-3FE9-466C-B2A7-85F552319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02" y="1653429"/>
            <a:ext cx="4997263" cy="1238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DF94D3-D570-4ABA-A1B1-86FE159A0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02" y="2891679"/>
            <a:ext cx="4997263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538C9F-3E95-4C0D-83CF-14548720C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707" y="230000"/>
            <a:ext cx="6613992" cy="255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78AD14-EDB3-4935-8DBE-98676ADE0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707" y="2782700"/>
            <a:ext cx="6613991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02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A6808-DCBE-4F2C-B916-EFF1F1FCA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4" y="1219480"/>
            <a:ext cx="10690411" cy="5033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3783F4-02D3-48C1-A795-B3BC8F285EBA}"/>
              </a:ext>
            </a:extLst>
          </p:cNvPr>
          <p:cNvSpPr txBox="1"/>
          <p:nvPr/>
        </p:nvSpPr>
        <p:spPr>
          <a:xfrm>
            <a:off x="672353" y="349624"/>
            <a:ext cx="10999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Analisa data pada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“</a:t>
            </a:r>
            <a:r>
              <a:rPr lang="en-US" dirty="0" err="1"/>
              <a:t>Aktivis</a:t>
            </a:r>
            <a:r>
              <a:rPr lang="en-US" dirty="0"/>
              <a:t> </a:t>
            </a:r>
            <a:r>
              <a:rPr lang="en-US" dirty="0" err="1"/>
              <a:t>Kecam</a:t>
            </a:r>
            <a:r>
              <a:rPr lang="en-US" dirty="0"/>
              <a:t> </a:t>
            </a:r>
            <a:r>
              <a:rPr lang="en-US" dirty="0" err="1"/>
              <a:t>Petisi</a:t>
            </a:r>
            <a:r>
              <a:rPr lang="en-US" dirty="0"/>
              <a:t> </a:t>
            </a:r>
            <a:r>
              <a:rPr lang="en-US" dirty="0" err="1"/>
              <a:t>Penolakan</a:t>
            </a:r>
            <a:r>
              <a:rPr lang="en-US" dirty="0"/>
              <a:t> RUU PKS” dan “PKS </a:t>
            </a:r>
            <a:r>
              <a:rPr lang="en-US" dirty="0" err="1"/>
              <a:t>Tolak</a:t>
            </a:r>
            <a:r>
              <a:rPr lang="en-US" dirty="0"/>
              <a:t> RUU </a:t>
            </a:r>
            <a:r>
              <a:rPr lang="en-US" dirty="0" err="1"/>
              <a:t>Penghapusan</a:t>
            </a:r>
            <a:r>
              <a:rPr lang="en-US" dirty="0"/>
              <a:t> </a:t>
            </a:r>
            <a:r>
              <a:rPr lang="en-US" dirty="0" err="1"/>
              <a:t>Kekerasan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34936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BFE3FB-068A-4E8C-9390-331149A439E7}"/>
              </a:ext>
            </a:extLst>
          </p:cNvPr>
          <p:cNvSpPr txBox="1"/>
          <p:nvPr/>
        </p:nvSpPr>
        <p:spPr>
          <a:xfrm>
            <a:off x="632012" y="618565"/>
            <a:ext cx="10690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Setiap</a:t>
            </a:r>
            <a:r>
              <a:rPr lang="en-US" sz="2400" dirty="0"/>
              <a:t> media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redaksional</a:t>
            </a:r>
            <a:r>
              <a:rPr lang="en-US" sz="2400" dirty="0"/>
              <a:t> yang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berita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berdasar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ideologi</a:t>
            </a:r>
            <a:r>
              <a:rPr lang="en-US" sz="2400" dirty="0"/>
              <a:t> media : </a:t>
            </a:r>
            <a:r>
              <a:rPr lang="en-US" sz="2400" dirty="0" err="1"/>
              <a:t>jurnalisme</a:t>
            </a:r>
            <a:r>
              <a:rPr lang="en-US" sz="2400" dirty="0"/>
              <a:t> </a:t>
            </a:r>
            <a:r>
              <a:rPr lang="en-US" sz="2400" dirty="0" err="1"/>
              <a:t>damai</a:t>
            </a:r>
            <a:r>
              <a:rPr lang="en-US" sz="2400" dirty="0"/>
              <a:t>, </a:t>
            </a:r>
            <a:r>
              <a:rPr lang="en-US" sz="2400" dirty="0" err="1"/>
              <a:t>junalisme</a:t>
            </a:r>
            <a:r>
              <a:rPr lang="en-US" sz="2400" dirty="0"/>
              <a:t> </a:t>
            </a:r>
            <a:r>
              <a:rPr lang="en-US" sz="2400" dirty="0" err="1"/>
              <a:t>hijau</a:t>
            </a:r>
            <a:r>
              <a:rPr lang="en-US" sz="2400" dirty="0"/>
              <a:t> </a:t>
            </a:r>
            <a:r>
              <a:rPr lang="en-US" sz="2400" dirty="0" err="1"/>
              <a:t>dsb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menganalisa</a:t>
            </a:r>
            <a:r>
              <a:rPr lang="en-US" sz="2400" dirty="0"/>
              <a:t> </a:t>
            </a:r>
            <a:r>
              <a:rPr lang="en-US" sz="2400" dirty="0" err="1"/>
              <a:t>pemberitaan</a:t>
            </a:r>
            <a:r>
              <a:rPr lang="en-US" sz="2400" dirty="0"/>
              <a:t> media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Pemberitaan</a:t>
            </a:r>
            <a:r>
              <a:rPr lang="en-US" sz="2400" dirty="0"/>
              <a:t> media </a:t>
            </a:r>
            <a:r>
              <a:rPr lang="en-US" sz="2400" dirty="0" err="1"/>
              <a:t>inilah</a:t>
            </a:r>
            <a:r>
              <a:rPr lang="en-US" sz="2400" dirty="0"/>
              <a:t> 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Pengemasan</a:t>
            </a:r>
            <a:r>
              <a:rPr lang="en-US" sz="2400" dirty="0"/>
              <a:t> </a:t>
            </a:r>
            <a:r>
              <a:rPr lang="en-US" sz="2400" dirty="0" err="1"/>
              <a:t>berita</a:t>
            </a:r>
            <a:r>
              <a:rPr lang="en-US" sz="2400" dirty="0"/>
              <a:t> oleh media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situasi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, </a:t>
            </a:r>
            <a:r>
              <a:rPr lang="en-US" sz="2400" dirty="0" err="1"/>
              <a:t>pandangan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, </a:t>
            </a:r>
            <a:r>
              <a:rPr lang="en-US" sz="2400" dirty="0" err="1"/>
              <a:t>partisipasi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 </a:t>
            </a:r>
            <a:r>
              <a:rPr lang="en-US" sz="2400" dirty="0" err="1"/>
              <a:t>dsb</a:t>
            </a:r>
            <a:r>
              <a:rPr lang="en-US" sz="2400" dirty="0"/>
              <a:t> yang </a:t>
            </a:r>
            <a:r>
              <a:rPr lang="en-US" sz="2400" dirty="0" err="1"/>
              <a:t>dibahas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framing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234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084EA-920E-410D-A19D-3E63AFBCEA9E}"/>
              </a:ext>
            </a:extLst>
          </p:cNvPr>
          <p:cNvSpPr txBox="1"/>
          <p:nvPr/>
        </p:nvSpPr>
        <p:spPr>
          <a:xfrm>
            <a:off x="645459" y="591671"/>
            <a:ext cx="1067696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/>
              <a:t>Analisis</a:t>
            </a:r>
            <a:r>
              <a:rPr lang="en-US" sz="2000" dirty="0"/>
              <a:t> framing </a:t>
            </a:r>
            <a:r>
              <a:rPr lang="en-US" sz="2000" dirty="0" err="1"/>
              <a:t>adalah</a:t>
            </a:r>
            <a:r>
              <a:rPr lang="en-US" sz="2000" dirty="0"/>
              <a:t> salah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yang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kategori</a:t>
            </a:r>
            <a:r>
              <a:rPr lang="en-US" sz="2000" dirty="0"/>
              <a:t> </a:t>
            </a:r>
            <a:r>
              <a:rPr lang="en-US" sz="2000" dirty="0" err="1"/>
              <a:t>paradigma</a:t>
            </a:r>
            <a:r>
              <a:rPr lang="en-US" sz="2000" dirty="0"/>
              <a:t> </a:t>
            </a:r>
            <a:r>
              <a:rPr lang="en-US" sz="2000" dirty="0" err="1"/>
              <a:t>konstruktivis</a:t>
            </a:r>
            <a:r>
              <a:rPr lang="en-US" sz="2000" dirty="0"/>
              <a:t>.  </a:t>
            </a:r>
            <a:r>
              <a:rPr lang="en-US" sz="2000" dirty="0" err="1"/>
              <a:t>Paradigma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memandang</a:t>
            </a:r>
            <a:r>
              <a:rPr lang="en-US" sz="2000" dirty="0"/>
              <a:t> </a:t>
            </a:r>
            <a:r>
              <a:rPr lang="en-US" sz="2000" dirty="0" err="1"/>
              <a:t>realitas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bukanlah</a:t>
            </a:r>
            <a:r>
              <a:rPr lang="en-US" sz="2000" dirty="0"/>
              <a:t> </a:t>
            </a:r>
            <a:r>
              <a:rPr lang="en-US" sz="2000" dirty="0" err="1"/>
              <a:t>realitas</a:t>
            </a:r>
            <a:r>
              <a:rPr lang="en-US" sz="2000" dirty="0"/>
              <a:t> yang natural,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konstruksi</a:t>
            </a: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Di </a:t>
            </a:r>
            <a:r>
              <a:rPr lang="en-US" sz="2000" dirty="0" err="1"/>
              <a:t>dalam</a:t>
            </a:r>
            <a:r>
              <a:rPr lang="en-US" sz="2000" dirty="0"/>
              <a:t> proses </a:t>
            </a:r>
            <a:r>
              <a:rPr lang="en-US" sz="2000" dirty="0" err="1"/>
              <a:t>penseleksian</a:t>
            </a:r>
            <a:r>
              <a:rPr lang="en-US" sz="2000" dirty="0"/>
              <a:t> </a:t>
            </a:r>
            <a:r>
              <a:rPr lang="en-US" sz="2000" dirty="0" err="1"/>
              <a:t>realitas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diberitakan</a:t>
            </a:r>
            <a:r>
              <a:rPr lang="en-US" sz="2000" dirty="0"/>
              <a:t> media,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pandang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 </a:t>
            </a:r>
            <a:r>
              <a:rPr lang="en-US" sz="2000" dirty="0" err="1"/>
              <a:t>perspektif</a:t>
            </a:r>
            <a:r>
              <a:rPr lang="en-US" sz="2000" dirty="0"/>
              <a:t> yang </a:t>
            </a:r>
            <a:r>
              <a:rPr lang="en-US" sz="2000" dirty="0" err="1"/>
              <a:t>mempengaruhinya</a:t>
            </a:r>
            <a:r>
              <a:rPr lang="en-US" sz="2000" dirty="0"/>
              <a:t>.  </a:t>
            </a:r>
            <a:r>
              <a:rPr lang="en-US" sz="2000" dirty="0" err="1"/>
              <a:t>Perspektif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media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fakta</a:t>
            </a:r>
            <a:r>
              <a:rPr lang="en-US" sz="2000" dirty="0"/>
              <a:t> yang  </a:t>
            </a:r>
            <a:r>
              <a:rPr lang="en-US" sz="2000" dirty="0" err="1"/>
              <a:t>diambil</a:t>
            </a:r>
            <a:r>
              <a:rPr lang="en-US" sz="2000" dirty="0"/>
              <a:t>, </a:t>
            </a:r>
            <a:r>
              <a:rPr lang="en-US" sz="2000" dirty="0" err="1"/>
              <a:t>bagian</a:t>
            </a:r>
            <a:r>
              <a:rPr lang="en-US" sz="2000" dirty="0"/>
              <a:t> mana yang </a:t>
            </a:r>
            <a:r>
              <a:rPr lang="en-US" sz="2000" dirty="0" err="1"/>
              <a:t>ditonjolkan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dhilangkan</a:t>
            </a:r>
            <a:r>
              <a:rPr lang="en-US" sz="2000" dirty="0"/>
              <a:t> dan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dibawa</a:t>
            </a:r>
            <a:r>
              <a:rPr lang="en-US" sz="2000" dirty="0"/>
              <a:t> </a:t>
            </a:r>
            <a:r>
              <a:rPr lang="en-US" sz="2000" dirty="0" err="1"/>
              <a:t>kemana</a:t>
            </a:r>
            <a:r>
              <a:rPr lang="en-US" sz="2000" dirty="0"/>
              <a:t> </a:t>
            </a:r>
            <a:r>
              <a:rPr lang="en-US" sz="2000" dirty="0" err="1"/>
              <a:t>berita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Selection (</a:t>
            </a:r>
            <a:r>
              <a:rPr lang="en-US" sz="2000" dirty="0" err="1"/>
              <a:t>memilah</a:t>
            </a:r>
            <a:r>
              <a:rPr lang="en-US" sz="2000" dirty="0"/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Salience (</a:t>
            </a:r>
            <a:r>
              <a:rPr lang="en-US" sz="2000" dirty="0" err="1"/>
              <a:t>menonjol</a:t>
            </a:r>
            <a:r>
              <a:rPr lang="en-US" sz="2000" dirty="0"/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/>
              <a:t>Jadi</a:t>
            </a:r>
            <a:r>
              <a:rPr lang="en-US" sz="2000" dirty="0"/>
              <a:t> framing pada </a:t>
            </a:r>
            <a:r>
              <a:rPr lang="en-US" sz="2000" dirty="0" err="1"/>
              <a:t>dasarnya</a:t>
            </a:r>
            <a:r>
              <a:rPr lang="en-US" sz="2000" dirty="0"/>
              <a:t> </a:t>
            </a:r>
            <a:r>
              <a:rPr lang="en-US" sz="2000" dirty="0" err="1"/>
              <a:t>bertujuan</a:t>
            </a:r>
            <a:r>
              <a:rPr lang="en-US" sz="2000" dirty="0"/>
              <a:t> </a:t>
            </a:r>
            <a:r>
              <a:rPr lang="en-US" sz="2000" dirty="0" err="1"/>
              <a:t>menonjolkan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aspek</a:t>
            </a:r>
            <a:r>
              <a:rPr lang="en-US" sz="2000" dirty="0"/>
              <a:t> dan </a:t>
            </a:r>
            <a:r>
              <a:rPr lang="en-US" sz="2000" dirty="0" err="1"/>
              <a:t>menghilangkan</a:t>
            </a:r>
            <a:r>
              <a:rPr lang="en-US" sz="2000" dirty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6203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451F1-2E7F-4E1C-8F38-FB745C325581}"/>
              </a:ext>
            </a:extLst>
          </p:cNvPr>
          <p:cNvSpPr txBox="1"/>
          <p:nvPr/>
        </p:nvSpPr>
        <p:spPr>
          <a:xfrm>
            <a:off x="632012" y="376518"/>
            <a:ext cx="917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Robert N. </a:t>
            </a:r>
            <a:r>
              <a:rPr lang="en-US" sz="2800" b="1" dirty="0" err="1"/>
              <a:t>Entman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AED0D-B599-4BFE-9D49-D0F446ECF15D}"/>
              </a:ext>
            </a:extLst>
          </p:cNvPr>
          <p:cNvSpPr txBox="1"/>
          <p:nvPr/>
        </p:nvSpPr>
        <p:spPr>
          <a:xfrm>
            <a:off x="1143001" y="1653987"/>
            <a:ext cx="9170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Seleksi</a:t>
            </a:r>
            <a:r>
              <a:rPr lang="en-US" sz="2400" b="1" dirty="0"/>
              <a:t> </a:t>
            </a:r>
            <a:r>
              <a:rPr lang="en-US" sz="2400" b="1" dirty="0" err="1"/>
              <a:t>Isu</a:t>
            </a:r>
            <a:endParaRPr lang="en-US" sz="2400" b="1" dirty="0"/>
          </a:p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fakta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ditampilkan</a:t>
            </a:r>
            <a:endParaRPr lang="en-US" dirty="0"/>
          </a:p>
          <a:p>
            <a:r>
              <a:rPr lang="en-US" dirty="0" err="1"/>
              <a:t>Wartawan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isu</a:t>
            </a:r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ditonjolkan</a:t>
            </a:r>
            <a:r>
              <a:rPr lang="en-US" dirty="0"/>
              <a:t> dan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pemberitaan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236B6-2E92-4D72-8ECA-2F491AC4E5B8}"/>
              </a:ext>
            </a:extLst>
          </p:cNvPr>
          <p:cNvSpPr txBox="1"/>
          <p:nvPr/>
        </p:nvSpPr>
        <p:spPr>
          <a:xfrm>
            <a:off x="1976720" y="3902079"/>
            <a:ext cx="89019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/>
              <a:t>Penonjolan</a:t>
            </a:r>
            <a:r>
              <a:rPr lang="en-US" sz="2400" b="1" dirty="0"/>
              <a:t> </a:t>
            </a:r>
            <a:r>
              <a:rPr lang="en-US" sz="2400" b="1" dirty="0" err="1"/>
              <a:t>Isu</a:t>
            </a:r>
            <a:endParaRPr lang="en-US" sz="2400" b="1" dirty="0"/>
          </a:p>
          <a:p>
            <a:pPr algn="r"/>
            <a:r>
              <a:rPr lang="en-US" dirty="0" err="1"/>
              <a:t>Aspek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fakta</a:t>
            </a:r>
            <a:endParaRPr lang="en-US" dirty="0"/>
          </a:p>
          <a:p>
            <a:pPr algn="r"/>
            <a:r>
              <a:rPr lang="en-US" dirty="0"/>
              <a:t>Setelah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ditampilkan,bagaimana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kata, </a:t>
            </a:r>
            <a:r>
              <a:rPr lang="en-US" dirty="0" err="1"/>
              <a:t>gambar</a:t>
            </a:r>
            <a:r>
              <a:rPr lang="en-US" dirty="0"/>
              <a:t> dan </a:t>
            </a:r>
            <a:r>
              <a:rPr lang="en-US" dirty="0" err="1"/>
              <a:t>keterangan</a:t>
            </a:r>
            <a:endParaRPr lang="en-US" dirty="0"/>
          </a:p>
          <a:p>
            <a:pPr algn="r"/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9AA6FE-1340-46E5-9F77-FFA6FFEEFF2C}"/>
              </a:ext>
            </a:extLst>
          </p:cNvPr>
          <p:cNvSpPr txBox="1"/>
          <p:nvPr/>
        </p:nvSpPr>
        <p:spPr>
          <a:xfrm>
            <a:off x="524435" y="524435"/>
            <a:ext cx="51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Seleksi</a:t>
            </a:r>
            <a:r>
              <a:rPr lang="en-US" sz="2800" b="1" dirty="0"/>
              <a:t> </a:t>
            </a:r>
            <a:r>
              <a:rPr lang="en-US" sz="2800" b="1" dirty="0" err="1"/>
              <a:t>Isu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28D67-7F83-4CF3-94CF-C82218CF1295}"/>
              </a:ext>
            </a:extLst>
          </p:cNvPr>
          <p:cNvSpPr txBox="1"/>
          <p:nvPr/>
        </p:nvSpPr>
        <p:spPr>
          <a:xfrm>
            <a:off x="645459" y="1196788"/>
            <a:ext cx="1074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Cara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:</a:t>
            </a:r>
          </a:p>
          <a:p>
            <a:pPr marL="342900" indent="-342900">
              <a:buAutoNum type="arabicPeriod"/>
            </a:pP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fakta</a:t>
            </a:r>
            <a:endParaRPr lang="en-US" dirty="0"/>
          </a:p>
          <a:p>
            <a:r>
              <a:rPr lang="en-US" dirty="0"/>
              <a:t>	Media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wartawan</a:t>
            </a:r>
            <a:r>
              <a:rPr lang="en-US" dirty="0"/>
              <a:t> </a:t>
            </a:r>
            <a:r>
              <a:rPr lang="en-US" dirty="0" err="1"/>
              <a:t>menyaring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memberitakan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peristiwa</a:t>
            </a:r>
            <a:endParaRPr lang="en-US" dirty="0"/>
          </a:p>
          <a:p>
            <a:r>
              <a:rPr lang="en-US" dirty="0"/>
              <a:t> </a:t>
            </a:r>
          </a:p>
          <a:p>
            <a:pPr marL="342900" indent="-342900">
              <a:buAutoNum type="arabicPeriod" startAt="2"/>
            </a:pPr>
            <a:r>
              <a:rPr lang="en-US" dirty="0" err="1"/>
              <a:t>Skrip</a:t>
            </a:r>
            <a:endParaRPr lang="en-US" dirty="0"/>
          </a:p>
          <a:p>
            <a:r>
              <a:rPr lang="en-US" dirty="0"/>
              <a:t>	Pada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. Satu </a:t>
            </a:r>
            <a:r>
              <a:rPr lang="en-US" dirty="0" err="1"/>
              <a:t>fakta</a:t>
            </a:r>
            <a:r>
              <a:rPr lang="en-US" dirty="0"/>
              <a:t> dan </a:t>
            </a:r>
            <a:r>
              <a:rPr lang="en-US" dirty="0" err="1"/>
              <a:t>fakta</a:t>
            </a:r>
            <a:r>
              <a:rPr lang="en-US" dirty="0"/>
              <a:t> lain </a:t>
            </a:r>
            <a:r>
              <a:rPr lang="en-US" dirty="0" err="1"/>
              <a:t>dihubungkan</a:t>
            </a:r>
            <a:r>
              <a:rPr lang="en-US" dirty="0"/>
              <a:t>, </a:t>
            </a:r>
            <a:r>
              <a:rPr lang="en-US" dirty="0" err="1"/>
              <a:t>diberi</a:t>
            </a:r>
            <a:r>
              <a:rPr lang="en-US" dirty="0"/>
              <a:t> 	</a:t>
            </a:r>
            <a:r>
              <a:rPr lang="en-US" dirty="0" err="1"/>
              <a:t>konteks</a:t>
            </a:r>
            <a:r>
              <a:rPr lang="en-US" dirty="0"/>
              <a:t> dan </a:t>
            </a:r>
            <a:r>
              <a:rPr lang="en-US" dirty="0" err="1"/>
              <a:t>keterangan</a:t>
            </a:r>
            <a:r>
              <a:rPr lang="en-US" dirty="0"/>
              <a:t> oleh </a:t>
            </a:r>
            <a:r>
              <a:rPr lang="en-US" dirty="0" err="1"/>
              <a:t>wartawan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oleh </a:t>
            </a:r>
            <a:r>
              <a:rPr lang="en-US" dirty="0" err="1"/>
              <a:t>khalayak</a:t>
            </a:r>
            <a:r>
              <a:rPr lang="en-US" dirty="0"/>
              <a:t>. </a:t>
            </a:r>
          </a:p>
          <a:p>
            <a:r>
              <a:rPr lang="en-US" dirty="0"/>
              <a:t>	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skrip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dan </a:t>
            </a:r>
            <a:r>
              <a:rPr lang="en-US" dirty="0" err="1"/>
              <a:t>peristiwa</a:t>
            </a:r>
            <a:r>
              <a:rPr lang="en-US" dirty="0"/>
              <a:t> lain </a:t>
            </a:r>
            <a:r>
              <a:rPr lang="en-US" dirty="0" err="1"/>
              <a:t>dirangkai</a:t>
            </a:r>
            <a:r>
              <a:rPr lang="en-US" dirty="0"/>
              <a:t>  oleh media.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6D28612-1BD7-4218-B2A8-930218049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84375"/>
              </p:ext>
            </p:extLst>
          </p:nvPr>
        </p:nvGraphicFramePr>
        <p:xfrm>
          <a:off x="1157941" y="3946889"/>
          <a:ext cx="975546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306">
                  <a:extLst>
                    <a:ext uri="{9D8B030D-6E8A-4147-A177-3AD203B41FA5}">
                      <a16:colId xmlns:a16="http://schemas.microsoft.com/office/drawing/2014/main" val="3451153840"/>
                    </a:ext>
                  </a:extLst>
                </a:gridCol>
                <a:gridCol w="7928162">
                  <a:extLst>
                    <a:ext uri="{9D8B030D-6E8A-4147-A177-3AD203B41FA5}">
                      <a16:colId xmlns:a16="http://schemas.microsoft.com/office/drawing/2014/main" val="195377484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Skrip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Keputusan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penundaan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RKUHP-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latar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belakang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RKUHP-Pro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kontra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sejumlah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pasal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RKUHP-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Penolakan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pengesahan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RKUHP oleh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masy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48993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err="1"/>
                        <a:t>Skrip</a:t>
                      </a:r>
                      <a:r>
                        <a:rPr lang="en-US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latar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belakang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RKUHP-Pro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kontra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sejumlah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pasal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RKUHP-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Penolakan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pengesahan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RKUHP oleh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masy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.-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keputusan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penundaan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RKUHP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8674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err="1"/>
                        <a:t>Skrip</a:t>
                      </a:r>
                      <a:r>
                        <a:rPr lang="en-US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Penolakan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pengesahan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RKUHP oleh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masy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. -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atar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belakang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RKUHP-Pro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kontra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sejumlah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pasal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RKUHP-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keputusan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penundaan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RKUHP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750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27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B430DA-42D8-4AE2-B9E3-D4C0A169D833}"/>
              </a:ext>
            </a:extLst>
          </p:cNvPr>
          <p:cNvSpPr txBox="1"/>
          <p:nvPr/>
        </p:nvSpPr>
        <p:spPr>
          <a:xfrm>
            <a:off x="779929" y="430306"/>
            <a:ext cx="641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Penonjolan</a:t>
            </a:r>
            <a:r>
              <a:rPr lang="en-US" sz="2800" b="1" dirty="0"/>
              <a:t> </a:t>
            </a:r>
            <a:r>
              <a:rPr lang="en-US" sz="2800" b="1" dirty="0" err="1"/>
              <a:t>Isu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BB871-08E5-4B2E-A2A2-3B9243C7945A}"/>
              </a:ext>
            </a:extLst>
          </p:cNvPr>
          <p:cNvSpPr txBox="1"/>
          <p:nvPr/>
        </p:nvSpPr>
        <p:spPr>
          <a:xfrm>
            <a:off x="874059" y="1143000"/>
            <a:ext cx="8471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Cara </a:t>
            </a:r>
            <a:r>
              <a:rPr lang="en-US" dirty="0" err="1"/>
              <a:t>penonjolan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:</a:t>
            </a:r>
          </a:p>
          <a:p>
            <a:r>
              <a:rPr lang="en-US" dirty="0"/>
              <a:t>	-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narasumber</a:t>
            </a:r>
            <a:endParaRPr lang="en-US" dirty="0"/>
          </a:p>
          <a:p>
            <a:r>
              <a:rPr lang="en-US" dirty="0"/>
              <a:t>	-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kosakata</a:t>
            </a:r>
            <a:r>
              <a:rPr lang="en-US" dirty="0"/>
              <a:t> </a:t>
            </a:r>
          </a:p>
          <a:p>
            <a:r>
              <a:rPr lang="en-US" dirty="0"/>
              <a:t>	-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/ </a:t>
            </a:r>
            <a:r>
              <a:rPr lang="en-US" dirty="0" err="1"/>
              <a:t>grafis</a:t>
            </a:r>
            <a:r>
              <a:rPr lang="en-US" dirty="0"/>
              <a:t>/ </a:t>
            </a:r>
            <a:r>
              <a:rPr lang="en-US" dirty="0" err="1"/>
              <a:t>foto</a:t>
            </a:r>
            <a:r>
              <a:rPr lang="en-US" dirty="0"/>
              <a:t> </a:t>
            </a:r>
          </a:p>
          <a:p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khalayak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62002D7-B88F-4259-A43E-DAA6FCD20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988204"/>
              </p:ext>
            </p:extLst>
          </p:nvPr>
        </p:nvGraphicFramePr>
        <p:xfrm>
          <a:off x="874059" y="3866833"/>
          <a:ext cx="8702427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664">
                  <a:extLst>
                    <a:ext uri="{9D8B030D-6E8A-4147-A177-3AD203B41FA5}">
                      <a16:colId xmlns:a16="http://schemas.microsoft.com/office/drawing/2014/main" val="3357994467"/>
                    </a:ext>
                  </a:extLst>
                </a:gridCol>
                <a:gridCol w="6491763">
                  <a:extLst>
                    <a:ext uri="{9D8B030D-6E8A-4147-A177-3AD203B41FA5}">
                      <a16:colId xmlns:a16="http://schemas.microsoft.com/office/drawing/2014/main" val="834264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Narasumber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Kalangan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LSM,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Pemerintah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Anggota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DPR, 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Tokoh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masyarakat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75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/>
                        <a:t>Foto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150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D0E144-99E4-4A5B-9382-6F209AFC309C}"/>
              </a:ext>
            </a:extLst>
          </p:cNvPr>
          <p:cNvSpPr txBox="1"/>
          <p:nvPr/>
        </p:nvSpPr>
        <p:spPr>
          <a:xfrm>
            <a:off x="874059" y="2996588"/>
            <a:ext cx="509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r>
              <a:rPr lang="en-US" dirty="0" err="1"/>
              <a:t>Pemberitaan</a:t>
            </a:r>
            <a:r>
              <a:rPr lang="en-US" dirty="0"/>
              <a:t> </a:t>
            </a:r>
            <a:r>
              <a:rPr lang="en-US" dirty="0" err="1"/>
              <a:t>penundaan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RKUHP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16B0FF-CEA4-4DFE-A132-27903AC2D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268" y="4413174"/>
            <a:ext cx="6249438" cy="11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2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90152A-8977-4213-BE79-68FCA21D2798}"/>
              </a:ext>
            </a:extLst>
          </p:cNvPr>
          <p:cNvSpPr txBox="1"/>
          <p:nvPr/>
        </p:nvSpPr>
        <p:spPr>
          <a:xfrm>
            <a:off x="618565" y="537882"/>
            <a:ext cx="5230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Perangkat</a:t>
            </a:r>
            <a:r>
              <a:rPr lang="en-US" sz="2800" dirty="0"/>
              <a:t> Framing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4067A-51D7-4D88-B54C-9F912475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4" y="1331258"/>
            <a:ext cx="10919011" cy="49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3589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625</TotalTime>
  <Words>884</Words>
  <Application>Microsoft Office PowerPoint</Application>
  <PresentationFormat>Widescreen</PresentationFormat>
  <Paragraphs>201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Courier New</vt:lpstr>
      <vt:lpstr>Gill Sans MT</vt:lpstr>
      <vt:lpstr>Parcel</vt:lpstr>
      <vt:lpstr>ANALISIS FRAMING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FRAMING</dc:title>
  <dc:creator>sonny bangun</dc:creator>
  <cp:lastModifiedBy>sonny bangun</cp:lastModifiedBy>
  <cp:revision>51</cp:revision>
  <dcterms:created xsi:type="dcterms:W3CDTF">2019-09-21T23:41:16Z</dcterms:created>
  <dcterms:modified xsi:type="dcterms:W3CDTF">2019-09-22T14:12:46Z</dcterms:modified>
</cp:coreProperties>
</file>