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65" r:id="rId10"/>
    <p:sldId id="259" r:id="rId11"/>
    <p:sldId id="274" r:id="rId12"/>
    <p:sldId id="2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3A2E-4318-4A48-A129-9E96604C8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4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1224"/>
            <a:ext cx="10178322" cy="4346627"/>
          </a:xfrm>
        </p:spPr>
        <p:txBody>
          <a:bodyPr>
            <a:normAutofit/>
          </a:bodyPr>
          <a:lstStyle/>
          <a:p>
            <a:r>
              <a:rPr lang="en-US" sz="2800" dirty="0"/>
              <a:t>David Morley (1980)</a:t>
            </a:r>
          </a:p>
          <a:p>
            <a:r>
              <a:rPr lang="en-US" sz="2800" dirty="0"/>
              <a:t>Study of Nationwide Audience</a:t>
            </a:r>
          </a:p>
          <a:p>
            <a:r>
              <a:rPr lang="en-US" sz="2800" dirty="0"/>
              <a:t>“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menginterpretasikan</a:t>
            </a:r>
            <a:r>
              <a:rPr lang="en-US" sz="2800" dirty="0"/>
              <a:t> </a:t>
            </a:r>
            <a:r>
              <a:rPr lang="en-US" sz="2800" dirty="0" err="1"/>
              <a:t>muatan</a:t>
            </a:r>
            <a:r>
              <a:rPr lang="en-US" sz="2800" dirty="0"/>
              <a:t> program acara tv </a:t>
            </a:r>
            <a:r>
              <a:rPr lang="en-US" sz="2800" dirty="0" err="1"/>
              <a:t>dikaitkan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sosio</a:t>
            </a:r>
            <a:r>
              <a:rPr lang="en-US" sz="2800" dirty="0"/>
              <a:t> </a:t>
            </a:r>
            <a:r>
              <a:rPr lang="en-US" sz="2800" dirty="0" err="1"/>
              <a:t>kulturalnya</a:t>
            </a:r>
            <a:r>
              <a:rPr lang="en-US" sz="2800" dirty="0"/>
              <a:t> ?” </a:t>
            </a:r>
          </a:p>
          <a:p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pemaknaan</a:t>
            </a:r>
            <a:r>
              <a:rPr lang="en-US" sz="2800" dirty="0"/>
              <a:t> </a:t>
            </a:r>
            <a:r>
              <a:rPr lang="en-US" sz="2800" dirty="0" err="1"/>
              <a:t>pembaca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Dominant/ hegemonic reading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Negotiated reading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Oppositional/ counter hegemonic reading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8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57696"/>
            <a:ext cx="10178322" cy="476100"/>
          </a:xfrm>
        </p:spPr>
        <p:txBody>
          <a:bodyPr>
            <a:normAutofit/>
          </a:bodyPr>
          <a:lstStyle/>
          <a:p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resepsi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9C81FF-9F77-473A-AE45-30FC0BF98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31192"/>
              </p:ext>
            </p:extLst>
          </p:nvPr>
        </p:nvGraphicFramePr>
        <p:xfrm>
          <a:off x="762000" y="638904"/>
          <a:ext cx="1117450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412">
                  <a:extLst>
                    <a:ext uri="{9D8B030D-6E8A-4147-A177-3AD203B41FA5}">
                      <a16:colId xmlns:a16="http://schemas.microsoft.com/office/drawing/2014/main" val="2970574626"/>
                    </a:ext>
                  </a:extLst>
                </a:gridCol>
                <a:gridCol w="8485094">
                  <a:extLst>
                    <a:ext uri="{9D8B030D-6E8A-4147-A177-3AD203B41FA5}">
                      <a16:colId xmlns:a16="http://schemas.microsoft.com/office/drawing/2014/main" val="2801215362"/>
                    </a:ext>
                  </a:extLst>
                </a:gridCol>
              </a:tblGrid>
              <a:tr h="5731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Judul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Analisis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resepsi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terhadap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gaya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hidup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hedonisme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konten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youtube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chanel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yoshiolo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versi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“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berapa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harga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outfit lo?”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343369"/>
                  </a:ext>
                </a:extLst>
              </a:tr>
              <a:tr h="573195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Rumusan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Masalah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Bagaimana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pemaknaan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remaja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terhadap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gaya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hidup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hedonisme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dalam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konten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youtube</a:t>
                      </a:r>
                      <a:r>
                        <a:rPr lang="en-US" sz="1800" dirty="0"/>
                        <a:t> channel </a:t>
                      </a:r>
                      <a:r>
                        <a:rPr lang="en-US" sz="1800" dirty="0" err="1"/>
                        <a:t>Yoshiolo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versi</a:t>
                      </a:r>
                      <a:r>
                        <a:rPr lang="en-US" sz="1800" dirty="0"/>
                        <a:t> “</a:t>
                      </a:r>
                      <a:r>
                        <a:rPr lang="en-US" sz="1800" dirty="0" err="1"/>
                        <a:t>berapa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harga</a:t>
                      </a:r>
                      <a:r>
                        <a:rPr lang="en-US" sz="1800" dirty="0"/>
                        <a:t> outfit lo” ?</a:t>
                      </a:r>
                      <a:endParaRPr lang="id-ID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53200"/>
                  </a:ext>
                </a:extLst>
              </a:tr>
              <a:tr h="573195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Tujuan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Menjelaskan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pemaknaan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/>
                        <a:t>terhadap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gaya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hidup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hedonisme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dalam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konten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youtube</a:t>
                      </a:r>
                      <a:r>
                        <a:rPr lang="en-US" sz="1800" dirty="0"/>
                        <a:t> channel </a:t>
                      </a:r>
                      <a:r>
                        <a:rPr lang="en-US" sz="1800" dirty="0" err="1"/>
                        <a:t>Yoshiolo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versi</a:t>
                      </a:r>
                      <a:r>
                        <a:rPr lang="en-US" sz="1800" dirty="0"/>
                        <a:t> “</a:t>
                      </a:r>
                      <a:r>
                        <a:rPr lang="en-US" sz="1800" dirty="0" err="1"/>
                        <a:t>berapa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harga</a:t>
                      </a:r>
                      <a:r>
                        <a:rPr lang="en-US" sz="1800" dirty="0"/>
                        <a:t> outfit lo”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33649"/>
                  </a:ext>
                </a:extLst>
              </a:tr>
              <a:tr h="818851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Manfaat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Akademis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Memperkaya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keragamaan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analisis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resepsi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dikaitkan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khalayak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bersifat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prodsumer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yakni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berperan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produsen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sekaligus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konsumen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6792"/>
                  </a:ext>
                </a:extLst>
              </a:tr>
              <a:tr h="1064506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Manfaat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Praktis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diharapkan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masukan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konten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dunia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fashion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Youtube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Disamping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wacana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pemaknaan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remaja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konten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youtube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gaya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hidup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hedonisme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563926"/>
                  </a:ext>
                </a:extLst>
              </a:tr>
              <a:tr h="1064506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Teori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Konsep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Teori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Resepsi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(Stuart Hall)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sosial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Khalayak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dan media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sosial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Budaya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populer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di media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sosial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889658"/>
                  </a:ext>
                </a:extLst>
              </a:tr>
              <a:tr h="573195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Pendekatan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Paradigma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konstruktivis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pendekatan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kualitatif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Pemilihan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paradigma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konstruktivis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karena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456612"/>
                  </a:ext>
                </a:extLst>
              </a:tr>
              <a:tr h="3275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Metode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Analisis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resepsi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804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88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9C81FF-9F77-473A-AE45-30FC0BF98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67767"/>
              </p:ext>
            </p:extLst>
          </p:nvPr>
        </p:nvGraphicFramePr>
        <p:xfrm>
          <a:off x="753586" y="282389"/>
          <a:ext cx="11174506" cy="632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412">
                  <a:extLst>
                    <a:ext uri="{9D8B030D-6E8A-4147-A177-3AD203B41FA5}">
                      <a16:colId xmlns:a16="http://schemas.microsoft.com/office/drawing/2014/main" val="2970574626"/>
                    </a:ext>
                  </a:extLst>
                </a:gridCol>
                <a:gridCol w="8485094">
                  <a:extLst>
                    <a:ext uri="{9D8B030D-6E8A-4147-A177-3AD203B41FA5}">
                      <a16:colId xmlns:a16="http://schemas.microsoft.com/office/drawing/2014/main" val="2801215362"/>
                    </a:ext>
                  </a:extLst>
                </a:gridCol>
              </a:tblGrid>
              <a:tr h="180190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11480" lvl="1" indent="0" algn="just">
                        <a:buNone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Individu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menjadi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dipilih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menggunakan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teknik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purposive sampling.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Adapun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ini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adalah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:</a:t>
                      </a:r>
                    </a:p>
                    <a:p>
                      <a:pPr marL="868680" lvl="1" indent="-457200" algn="just">
                        <a:buAutoNum type="arabicPeriod"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Individu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usia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11-20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tahun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dibagi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menjadi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3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kategori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awal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(11-13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),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madya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(14-16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),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remaja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akhir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(17-20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868680" lvl="1" indent="-457200" algn="just">
                        <a:buAutoNum type="arabicPeriod"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Pernah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melihat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konten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youtube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chanel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Yoshiolo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berapa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harga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outfit lo?</a:t>
                      </a:r>
                    </a:p>
                    <a:p>
                      <a:pPr marL="868680" lvl="1" indent="-457200" algn="just">
                        <a:buAutoNum type="arabicPeriod"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Memiliki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pengeluaran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per-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hari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sebesar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Rp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. …..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34336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Metode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Pengumpulan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Teknik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pengumpulan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data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utama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melalui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wwcr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mendalam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53200"/>
                  </a:ext>
                </a:extLst>
              </a:tr>
              <a:tr h="61032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Metode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Analisa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Mereduksi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data : 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transkrip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verbatim,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menyiapkan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data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terbuka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memberikan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kode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/label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untuk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kategori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ditemukan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Analisis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tematik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: proses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menghubungkan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kode-kode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menghasilkan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daftar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model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sesuai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kebutuhan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penjelasan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kerangka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pemikiran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Menarasikan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tema-tema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sesuai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pola-pola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ditemukan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Menarik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kesimpulan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untuk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menjawab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permasalahan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33649"/>
                  </a:ext>
                </a:extLst>
              </a:tr>
              <a:tr h="878201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Metode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Pengujian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Credibility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wwcr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mendalam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dan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pendekatan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dg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Authenticity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berdasar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wwcr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ttg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pemaknaan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gaya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hidup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hedonisme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dalam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konten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youtube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chanel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Yoshiolo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berapa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harga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outfit lo? </a:t>
                      </a: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Dependability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cara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melakukan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audit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terhadap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keseluruhan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proses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melalui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pembimbingan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lvl="1" algn="just">
                        <a:buFont typeface="Courier New" panose="02070309020205020404" pitchFamily="49" charset="0"/>
                        <a:buChar char="o"/>
                      </a:pP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Confirmability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melakukan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konfirmasi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hasil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wwcr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pada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informan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6792"/>
                  </a:ext>
                </a:extLst>
              </a:tr>
              <a:tr h="491007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Keterbatasan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penelitian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Penelitian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hanya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berfokus</a:t>
                      </a:r>
                      <a:r>
                        <a:rPr lang="en-US" sz="1800" dirty="0"/>
                        <a:t> pada </a:t>
                      </a:r>
                      <a:r>
                        <a:rPr lang="en-US" sz="1800" dirty="0" err="1"/>
                        <a:t>analisis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resepsi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tanpa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membaca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pemaknaan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representasi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konten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youtube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berapa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harga</a:t>
                      </a:r>
                      <a:r>
                        <a:rPr lang="en-US" sz="1800" dirty="0"/>
                        <a:t> outfit lo?</a:t>
                      </a:r>
                      <a:endParaRPr lang="id-ID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56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00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78408"/>
            <a:ext cx="10178322" cy="1492132"/>
          </a:xfrm>
        </p:spPr>
        <p:txBody>
          <a:bodyPr/>
          <a:lstStyle/>
          <a:p>
            <a:r>
              <a:rPr lang="en-US" dirty="0"/>
              <a:t>TRADISI STUDI KHALAYAK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Effect research</a:t>
            </a:r>
          </a:p>
          <a:p>
            <a:r>
              <a:rPr lang="en-US" sz="3600" dirty="0"/>
              <a:t>Uses and Gratification research</a:t>
            </a:r>
          </a:p>
          <a:p>
            <a:r>
              <a:rPr lang="en-US" sz="3600" dirty="0"/>
              <a:t>Literary criticism</a:t>
            </a:r>
          </a:p>
          <a:p>
            <a:r>
              <a:rPr lang="en-US" sz="3600" dirty="0"/>
              <a:t>Cultural studies</a:t>
            </a:r>
          </a:p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Reception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8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 ANALISIS RESEPSI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A4C60AF-0D4B-4EEA-8E7D-E1CC6D2A94E3}"/>
              </a:ext>
            </a:extLst>
          </p:cNvPr>
          <p:cNvSpPr/>
          <p:nvPr/>
        </p:nvSpPr>
        <p:spPr>
          <a:xfrm>
            <a:off x="3657600" y="759633"/>
            <a:ext cx="7282722" cy="2669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48889C-072D-46E7-A878-F8717919B632}"/>
              </a:ext>
            </a:extLst>
          </p:cNvPr>
          <p:cNvSpPr txBox="1"/>
          <p:nvPr/>
        </p:nvSpPr>
        <p:spPr>
          <a:xfrm>
            <a:off x="3724835" y="1628004"/>
            <a:ext cx="6320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</a:t>
            </a:r>
            <a:r>
              <a:rPr lang="en-US" i="1" dirty="0"/>
              <a:t>scientific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r>
              <a:rPr lang="en-US" dirty="0" err="1"/>
              <a:t>Pengunaan</a:t>
            </a:r>
            <a:r>
              <a:rPr lang="en-US" dirty="0"/>
              <a:t> model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proses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 dan </a:t>
            </a:r>
            <a:r>
              <a:rPr lang="en-US" dirty="0" err="1"/>
              <a:t>audiens</a:t>
            </a:r>
            <a:r>
              <a:rPr lang="en-US" dirty="0"/>
              <a:t>. 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B9DA9470-2705-4EC5-9848-3A94C0FF002A}"/>
              </a:ext>
            </a:extLst>
          </p:cNvPr>
          <p:cNvSpPr/>
          <p:nvPr/>
        </p:nvSpPr>
        <p:spPr>
          <a:xfrm>
            <a:off x="1251678" y="3886931"/>
            <a:ext cx="7650275" cy="2669368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78A905-9DA0-447E-A933-EB90AC750A8B}"/>
              </a:ext>
            </a:extLst>
          </p:cNvPr>
          <p:cNvSpPr txBox="1"/>
          <p:nvPr/>
        </p:nvSpPr>
        <p:spPr>
          <a:xfrm>
            <a:off x="2662518" y="4786842"/>
            <a:ext cx="623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i="1" dirty="0" err="1"/>
              <a:t>humanistik</a:t>
            </a:r>
            <a:endParaRPr lang="en-US" i="1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AF3F04C-1D63-4AC4-B5FD-3EECBF7344F8}"/>
              </a:ext>
            </a:extLst>
          </p:cNvPr>
          <p:cNvSpPr/>
          <p:nvPr/>
        </p:nvSpPr>
        <p:spPr>
          <a:xfrm>
            <a:off x="6095999" y="2878290"/>
            <a:ext cx="3572435" cy="1604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A3D35875-FCE4-41E7-9323-2E4AEF9A0643}"/>
              </a:ext>
            </a:extLst>
          </p:cNvPr>
          <p:cNvSpPr/>
          <p:nvPr/>
        </p:nvSpPr>
        <p:spPr>
          <a:xfrm>
            <a:off x="2662518" y="2883158"/>
            <a:ext cx="3433481" cy="1599906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58882-56E6-4934-A889-90007310EE47}"/>
              </a:ext>
            </a:extLst>
          </p:cNvPr>
          <p:cNvSpPr txBox="1"/>
          <p:nvPr/>
        </p:nvSpPr>
        <p:spPr>
          <a:xfrm>
            <a:off x="6230469" y="3473300"/>
            <a:ext cx="3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dan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khalayak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F6971F-C6D6-41CB-823B-F40A898009AA}"/>
              </a:ext>
            </a:extLst>
          </p:cNvPr>
          <p:cNvSpPr txBox="1"/>
          <p:nvPr/>
        </p:nvSpPr>
        <p:spPr>
          <a:xfrm>
            <a:off x="2920254" y="3495450"/>
            <a:ext cx="3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makna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5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1224"/>
            <a:ext cx="10178322" cy="4346627"/>
          </a:xfrm>
        </p:spPr>
        <p:txBody>
          <a:bodyPr>
            <a:normAutofit/>
          </a:bodyPr>
          <a:lstStyle/>
          <a:p>
            <a:r>
              <a:rPr lang="en-US" sz="2800" dirty="0" err="1"/>
              <a:t>Asal</a:t>
            </a:r>
            <a:r>
              <a:rPr lang="en-US" sz="2800" dirty="0"/>
              <a:t> kata : </a:t>
            </a:r>
            <a:r>
              <a:rPr lang="en-US" sz="2800" dirty="0" err="1"/>
              <a:t>recipere</a:t>
            </a:r>
            <a:r>
              <a:rPr lang="en-US" sz="2800" dirty="0"/>
              <a:t> (</a:t>
            </a:r>
            <a:r>
              <a:rPr lang="en-US" sz="2800" dirty="0" err="1"/>
              <a:t>latin</a:t>
            </a:r>
            <a:r>
              <a:rPr lang="en-US" sz="2800" dirty="0"/>
              <a:t>)  reception (</a:t>
            </a:r>
            <a:r>
              <a:rPr lang="en-US" sz="2800" dirty="0" err="1"/>
              <a:t>inggris</a:t>
            </a:r>
            <a:r>
              <a:rPr lang="en-US" sz="2800" dirty="0"/>
              <a:t>) </a:t>
            </a:r>
          </a:p>
          <a:p>
            <a:r>
              <a:rPr lang="en-US" sz="2800" dirty="0" err="1"/>
              <a:t>Penerimaan</a:t>
            </a:r>
            <a:r>
              <a:rPr lang="en-US" sz="2800" dirty="0"/>
              <a:t> </a:t>
            </a:r>
            <a:r>
              <a:rPr lang="en-US" sz="2800" dirty="0" err="1"/>
              <a:t>pembaca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endParaRPr lang="en-US" sz="2800" dirty="0"/>
          </a:p>
          <a:p>
            <a:pPr algn="just"/>
            <a:r>
              <a:rPr lang="en-US" sz="2800" dirty="0" err="1"/>
              <a:t>Pengolahan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,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pada </a:t>
            </a:r>
            <a:r>
              <a:rPr lang="en-US" sz="2800" dirty="0" err="1"/>
              <a:t>teks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respon</a:t>
            </a:r>
            <a:r>
              <a:rPr lang="en-US" sz="2800" dirty="0"/>
              <a:t> </a:t>
            </a:r>
            <a:r>
              <a:rPr lang="en-US" sz="2800" dirty="0" err="1"/>
              <a:t>terhadapnya</a:t>
            </a:r>
            <a:endParaRPr lang="en-US" sz="2800" dirty="0"/>
          </a:p>
          <a:p>
            <a:pPr algn="just"/>
            <a:r>
              <a:rPr lang="en-US" sz="2800" dirty="0" err="1"/>
              <a:t>Premis</a:t>
            </a:r>
            <a:r>
              <a:rPr lang="en-US" sz="2800" dirty="0"/>
              <a:t> : </a:t>
            </a:r>
            <a:r>
              <a:rPr lang="en-US" sz="2800" dirty="0" err="1"/>
              <a:t>teks</a:t>
            </a:r>
            <a:r>
              <a:rPr lang="en-US" sz="2800" dirty="0"/>
              <a:t> media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pada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</a:t>
            </a:r>
            <a:r>
              <a:rPr lang="en-US" sz="2800" dirty="0" err="1"/>
              <a:t>penerimaan</a:t>
            </a:r>
            <a:r>
              <a:rPr lang="en-US" sz="2800" dirty="0"/>
              <a:t> dan </a:t>
            </a:r>
            <a:r>
              <a:rPr lang="en-US" sz="2800" dirty="0" err="1">
                <a:solidFill>
                  <a:srgbClr val="FF0000"/>
                </a:solidFill>
              </a:rPr>
              <a:t>khalayak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memproduksi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makna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media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menerima</a:t>
            </a:r>
            <a:r>
              <a:rPr lang="en-US" sz="2800" dirty="0"/>
              <a:t> dan </a:t>
            </a:r>
            <a:r>
              <a:rPr lang="en-US" sz="2800" dirty="0" err="1">
                <a:solidFill>
                  <a:srgbClr val="FF0000"/>
                </a:solidFill>
              </a:rPr>
              <a:t>menginterpretasikan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sosbud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r>
              <a:rPr lang="en-US" dirty="0"/>
              <a:t>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1224"/>
            <a:ext cx="10178322" cy="4346627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Fokus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resepsi</a:t>
            </a:r>
            <a:r>
              <a:rPr lang="en-US" sz="2800" dirty="0"/>
              <a:t> : </a:t>
            </a:r>
            <a:r>
              <a:rPr lang="en-US" sz="2800" dirty="0" err="1"/>
              <a:t>pemaknaan</a:t>
            </a:r>
            <a:r>
              <a:rPr lang="en-US" sz="2800" dirty="0"/>
              <a:t> dan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mendalam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media dan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menginterpretasikan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media</a:t>
            </a:r>
          </a:p>
          <a:p>
            <a:r>
              <a:rPr lang="en-US" sz="2800" dirty="0" err="1"/>
              <a:t>Khalayak</a:t>
            </a:r>
            <a:r>
              <a:rPr lang="en-US" sz="2800" dirty="0"/>
              <a:t> </a:t>
            </a:r>
            <a:r>
              <a:rPr lang="en-US" sz="2800" dirty="0" err="1"/>
              <a:t>dipandang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cultural agent,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kuasa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wacana</a:t>
            </a:r>
            <a:r>
              <a:rPr lang="en-US" sz="2800" dirty="0"/>
              <a:t> yang </a:t>
            </a:r>
            <a:r>
              <a:rPr lang="en-US" sz="2800" dirty="0" err="1"/>
              <a:t>ditawarkan</a:t>
            </a:r>
            <a:r>
              <a:rPr lang="en-US" sz="2800" dirty="0"/>
              <a:t> media</a:t>
            </a:r>
          </a:p>
          <a:p>
            <a:pPr algn="just"/>
            <a:r>
              <a:rPr lang="en-US" sz="2800" dirty="0" err="1"/>
              <a:t>Makna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pada </a:t>
            </a:r>
            <a:r>
              <a:rPr lang="en-US" sz="2800" dirty="0" err="1"/>
              <a:t>dasarnya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polisemi</a:t>
            </a:r>
            <a:r>
              <a:rPr lang="en-US" sz="2800" dirty="0"/>
              <a:t> dan </a:t>
            </a:r>
            <a:r>
              <a:rPr lang="en-US" sz="2800" dirty="0" err="1"/>
              <a:t>terbuka</a:t>
            </a:r>
            <a:r>
              <a:rPr lang="en-US" sz="2800" dirty="0"/>
              <a:t>, </a:t>
            </a:r>
            <a:r>
              <a:rPr lang="en-US" sz="2800" dirty="0" err="1"/>
              <a:t>shg</a:t>
            </a:r>
            <a:r>
              <a:rPr lang="en-US" sz="2800" dirty="0"/>
              <a:t> </a:t>
            </a: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khalayak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dan </a:t>
            </a:r>
            <a:r>
              <a:rPr lang="en-US" sz="2800" dirty="0" err="1"/>
              <a:t>menginterpretasikan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endParaRPr lang="en-US" sz="2800" dirty="0"/>
          </a:p>
          <a:p>
            <a:pPr algn="just"/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kulturalis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media </a:t>
            </a:r>
            <a:r>
              <a:rPr lang="en-US" sz="2800" dirty="0" err="1"/>
              <a:t>dinegosiasikan</a:t>
            </a:r>
            <a:r>
              <a:rPr lang="en-US" sz="2800" dirty="0"/>
              <a:t> oleh individual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151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GUNA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r>
              <a:rPr lang="en-US" dirty="0"/>
              <a:t>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8154"/>
            <a:ext cx="10178322" cy="4709698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dan </a:t>
            </a:r>
            <a:r>
              <a:rPr lang="en-US" sz="2800" dirty="0" err="1"/>
              <a:t>interpretasi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media</a:t>
            </a:r>
          </a:p>
          <a:p>
            <a:pPr algn="just"/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alasan</a:t>
            </a:r>
            <a:r>
              <a:rPr lang="en-US" sz="2800" dirty="0"/>
              <a:t> </a:t>
            </a:r>
            <a:r>
              <a:rPr lang="en-US" sz="2800" dirty="0" err="1"/>
              <a:t>mengapa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interpretasi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pembaca</a:t>
            </a:r>
            <a:endParaRPr lang="en-US" sz="2800" dirty="0"/>
          </a:p>
          <a:p>
            <a:pPr algn="just"/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alasan</a:t>
            </a:r>
            <a:r>
              <a:rPr lang="en-US" sz="2800" dirty="0"/>
              <a:t> </a:t>
            </a:r>
            <a:r>
              <a:rPr lang="en-US" sz="2800" dirty="0" err="1"/>
              <a:t>mengapa</a:t>
            </a:r>
            <a:r>
              <a:rPr lang="en-US" sz="2800" dirty="0"/>
              <a:t> </a:t>
            </a:r>
            <a:r>
              <a:rPr lang="en-US" sz="2800" dirty="0" err="1"/>
              <a:t>pembaca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membaca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endParaRPr lang="en-US" sz="2800" dirty="0"/>
          </a:p>
          <a:p>
            <a:pPr algn="just"/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kontekstual</a:t>
            </a:r>
            <a:r>
              <a:rPr lang="en-US" sz="2800" dirty="0"/>
              <a:t> yang </a:t>
            </a: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pembacaan</a:t>
            </a:r>
            <a:endParaRPr lang="en-US" sz="2800" dirty="0"/>
          </a:p>
          <a:p>
            <a:pPr algn="just"/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</a:t>
            </a:r>
            <a:r>
              <a:rPr lang="en-US" sz="2800" dirty="0" err="1"/>
              <a:t>dimaknai</a:t>
            </a:r>
            <a:r>
              <a:rPr lang="en-US" sz="2800" dirty="0"/>
              <a:t> oleh </a:t>
            </a:r>
            <a:r>
              <a:rPr lang="en-US" sz="2800" dirty="0" err="1"/>
              <a:t>audiens</a:t>
            </a:r>
            <a:r>
              <a:rPr lang="en-US" sz="2800" dirty="0"/>
              <a:t> dan </a:t>
            </a:r>
            <a:r>
              <a:rPr lang="en-US" sz="2800" dirty="0" err="1"/>
              <a:t>pengaruhnya</a:t>
            </a:r>
            <a:r>
              <a:rPr lang="en-US" sz="2800" dirty="0"/>
              <a:t> 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311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reception theory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1600"/>
            <a:ext cx="10178322" cy="4696251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Stuart Hall</a:t>
            </a:r>
          </a:p>
          <a:p>
            <a:pPr algn="just"/>
            <a:r>
              <a:rPr lang="en-US" sz="2800" dirty="0" err="1"/>
              <a:t>Acuan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gagasan</a:t>
            </a:r>
            <a:r>
              <a:rPr lang="en-US" sz="2800" dirty="0"/>
              <a:t> Althusser yang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media </a:t>
            </a:r>
            <a:r>
              <a:rPr lang="en-US" sz="2800" dirty="0" err="1"/>
              <a:t>muncul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refleksi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realitas</a:t>
            </a:r>
            <a:r>
              <a:rPr lang="en-US" sz="2800" dirty="0"/>
              <a:t>, </a:t>
            </a:r>
            <a:r>
              <a:rPr lang="en-US" sz="2800" dirty="0" err="1"/>
              <a:t>dimana</a:t>
            </a:r>
            <a:r>
              <a:rPr lang="en-US" sz="2800" dirty="0"/>
              <a:t> media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terlebih</a:t>
            </a:r>
            <a:r>
              <a:rPr lang="en-US" sz="2800" dirty="0"/>
              <a:t> </a:t>
            </a:r>
            <a:r>
              <a:rPr lang="en-US" sz="2800" dirty="0" err="1"/>
              <a:t>dahulu</a:t>
            </a:r>
            <a:r>
              <a:rPr lang="en-US" sz="2800" dirty="0"/>
              <a:t> </a:t>
            </a:r>
            <a:r>
              <a:rPr lang="en-US" sz="2800" dirty="0" err="1"/>
              <a:t>mengkonstruksikannya</a:t>
            </a:r>
            <a:endParaRPr lang="en-US" sz="2800" dirty="0"/>
          </a:p>
          <a:p>
            <a:pPr algn="just"/>
            <a:r>
              <a:rPr lang="en-US" sz="2800" dirty="0"/>
              <a:t>Encoding-decoding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3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95086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resepsi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77471"/>
            <a:ext cx="10178322" cy="519814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800" b="1" dirty="0" err="1"/>
              <a:t>Pengumpulan</a:t>
            </a:r>
            <a:r>
              <a:rPr lang="en-US" sz="2800" b="1" dirty="0"/>
              <a:t> data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khalayak</a:t>
            </a:r>
            <a:endParaRPr lang="en-US" sz="2800" b="1" dirty="0"/>
          </a:p>
          <a:p>
            <a:pPr lvl="1"/>
            <a:r>
              <a:rPr lang="en-US" sz="2600" dirty="0" err="1"/>
              <a:t>Perhatian</a:t>
            </a:r>
            <a:r>
              <a:rPr lang="en-US" sz="2600" dirty="0"/>
              <a:t> </a:t>
            </a:r>
            <a:r>
              <a:rPr lang="en-US" sz="2600" dirty="0" err="1"/>
              <a:t>utama</a:t>
            </a:r>
            <a:r>
              <a:rPr lang="en-US" sz="2600" dirty="0"/>
              <a:t> : </a:t>
            </a:r>
            <a:r>
              <a:rPr lang="en-US" sz="2600" dirty="0" err="1"/>
              <a:t>menggali</a:t>
            </a:r>
            <a:r>
              <a:rPr lang="en-US" sz="2600" dirty="0"/>
              <a:t> </a:t>
            </a:r>
            <a:r>
              <a:rPr lang="en-US" sz="2600" dirty="0" err="1"/>
              <a:t>bagaimana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isi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media </a:t>
            </a:r>
            <a:r>
              <a:rPr lang="en-US" sz="2600" dirty="0" err="1"/>
              <a:t>tertentu</a:t>
            </a:r>
            <a:r>
              <a:rPr lang="en-US" sz="2600" dirty="0"/>
              <a:t> </a:t>
            </a:r>
            <a:r>
              <a:rPr lang="en-US" sz="2600" dirty="0" err="1"/>
              <a:t>menstimulasi</a:t>
            </a:r>
            <a:r>
              <a:rPr lang="en-US" sz="2600" dirty="0"/>
              <a:t> </a:t>
            </a:r>
            <a:r>
              <a:rPr lang="en-US" sz="2600" dirty="0" err="1"/>
              <a:t>wacana</a:t>
            </a:r>
            <a:r>
              <a:rPr lang="en-US" sz="2600" dirty="0"/>
              <a:t> yang </a:t>
            </a:r>
            <a:r>
              <a:rPr lang="en-US" sz="2600" dirty="0" err="1"/>
              <a:t>berkembang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diri</a:t>
            </a:r>
            <a:r>
              <a:rPr lang="en-US" sz="2600" dirty="0"/>
              <a:t> </a:t>
            </a:r>
            <a:r>
              <a:rPr lang="en-US" sz="2600" dirty="0" err="1"/>
              <a:t>khalayaknya</a:t>
            </a:r>
            <a:endParaRPr lang="en-US" sz="2800" dirty="0"/>
          </a:p>
          <a:p>
            <a:pPr marL="514350" indent="-514350" algn="just">
              <a:buAutoNum type="arabicPeriod"/>
            </a:pPr>
            <a:r>
              <a:rPr lang="en-US" sz="2800" b="1" dirty="0"/>
              <a:t>Analisa data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temuan</a:t>
            </a:r>
            <a:endParaRPr lang="en-US" sz="2800" b="1" dirty="0"/>
          </a:p>
          <a:p>
            <a:pPr lvl="1" algn="just"/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kodifikasi</a:t>
            </a:r>
            <a:r>
              <a:rPr lang="en-US" sz="2600" dirty="0"/>
              <a:t> </a:t>
            </a:r>
            <a:r>
              <a:rPr lang="en-US" sz="2600" dirty="0" err="1"/>
              <a:t>pemaknaan</a:t>
            </a:r>
            <a:r>
              <a:rPr lang="en-US" sz="2600" dirty="0"/>
              <a:t> yang </a:t>
            </a:r>
            <a:r>
              <a:rPr lang="en-US" sz="2600" dirty="0" err="1"/>
              <a:t>sejalan</a:t>
            </a:r>
            <a:r>
              <a:rPr lang="en-US" sz="2600" dirty="0"/>
              <a:t>/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merekonstruksi</a:t>
            </a:r>
            <a:r>
              <a:rPr lang="en-US" sz="2600" dirty="0"/>
              <a:t> proses </a:t>
            </a:r>
            <a:r>
              <a:rPr lang="en-US" sz="2600" dirty="0" err="1"/>
              <a:t>terjadinya</a:t>
            </a:r>
            <a:r>
              <a:rPr lang="en-US" sz="2600" dirty="0"/>
              <a:t> </a:t>
            </a:r>
            <a:r>
              <a:rPr lang="en-US" sz="2600" dirty="0" err="1"/>
              <a:t>wacana</a:t>
            </a:r>
            <a:r>
              <a:rPr lang="en-US" sz="2600" dirty="0"/>
              <a:t> </a:t>
            </a:r>
            <a:r>
              <a:rPr lang="en-US" sz="2600" dirty="0" err="1"/>
              <a:t>dominan</a:t>
            </a:r>
            <a:r>
              <a:rPr lang="en-US" sz="2600" dirty="0"/>
              <a:t>/</a:t>
            </a:r>
            <a:r>
              <a:rPr lang="en-US" sz="2600" dirty="0" err="1"/>
              <a:t>sebaliknya</a:t>
            </a:r>
            <a:r>
              <a:rPr lang="en-US" sz="2600" dirty="0"/>
              <a:t> </a:t>
            </a:r>
            <a:r>
              <a:rPr lang="en-US" sz="2600" dirty="0" err="1"/>
              <a:t>dilihat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berbagai</a:t>
            </a:r>
            <a:r>
              <a:rPr lang="en-US" sz="2600" dirty="0"/>
              <a:t> </a:t>
            </a: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r>
              <a:rPr lang="en-US" sz="2600" dirty="0"/>
              <a:t> </a:t>
            </a:r>
            <a:r>
              <a:rPr lang="en-US" sz="2600" dirty="0" err="1"/>
              <a:t>sosio</a:t>
            </a:r>
            <a:r>
              <a:rPr lang="en-US" sz="2600" dirty="0"/>
              <a:t> </a:t>
            </a:r>
            <a:r>
              <a:rPr lang="en-US" sz="2600" dirty="0" err="1"/>
              <a:t>kultural</a:t>
            </a:r>
            <a:r>
              <a:rPr lang="en-US" sz="2600" dirty="0"/>
              <a:t> </a:t>
            </a:r>
            <a:r>
              <a:rPr lang="en-US" sz="2600" dirty="0" err="1"/>
              <a:t>khalayak</a:t>
            </a:r>
            <a:endParaRPr lang="en-US" sz="2800" dirty="0"/>
          </a:p>
          <a:p>
            <a:pPr marL="514350" indent="-514350" algn="just">
              <a:buAutoNum type="arabicPeriod"/>
            </a:pPr>
            <a:r>
              <a:rPr lang="en-US" sz="2600" b="1" dirty="0" err="1"/>
              <a:t>Interpretasi</a:t>
            </a:r>
            <a:r>
              <a:rPr lang="en-US" sz="2600" b="1" dirty="0"/>
              <a:t> </a:t>
            </a:r>
            <a:r>
              <a:rPr lang="en-US" sz="2600" b="1" dirty="0" err="1"/>
              <a:t>terhadap</a:t>
            </a:r>
            <a:r>
              <a:rPr lang="en-US" sz="2600" b="1" dirty="0"/>
              <a:t> </a:t>
            </a:r>
            <a:r>
              <a:rPr lang="en-US" sz="2600" b="1" dirty="0" err="1"/>
              <a:t>pengalaman</a:t>
            </a:r>
            <a:r>
              <a:rPr lang="en-US" sz="2600" b="1" dirty="0"/>
              <a:t> </a:t>
            </a:r>
            <a:r>
              <a:rPr lang="en-US" sz="2600" b="1" dirty="0" err="1"/>
              <a:t>bermedia</a:t>
            </a:r>
            <a:r>
              <a:rPr lang="en-US" sz="2600" b="1" dirty="0"/>
              <a:t> </a:t>
            </a:r>
            <a:r>
              <a:rPr lang="en-US" sz="2600" b="1" dirty="0" err="1"/>
              <a:t>dari</a:t>
            </a:r>
            <a:r>
              <a:rPr lang="en-US" sz="2600" b="1" dirty="0"/>
              <a:t> </a:t>
            </a:r>
            <a:r>
              <a:rPr lang="en-US" sz="2600" b="1" dirty="0" err="1"/>
              <a:t>khalayaknya</a:t>
            </a:r>
            <a:endParaRPr lang="en-US" sz="2600" b="1" dirty="0"/>
          </a:p>
          <a:p>
            <a:pPr lvl="1" algn="just"/>
            <a:r>
              <a:rPr lang="en-US" sz="2600" dirty="0" err="1"/>
              <a:t>Mencocokan</a:t>
            </a:r>
            <a:r>
              <a:rPr lang="en-US" sz="2600" dirty="0"/>
              <a:t> model </a:t>
            </a:r>
            <a:r>
              <a:rPr lang="en-US" sz="2600" dirty="0" err="1"/>
              <a:t>pembacaan</a:t>
            </a:r>
            <a:r>
              <a:rPr lang="en-US" sz="2600" dirty="0"/>
              <a:t>,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mengelaborasi</a:t>
            </a:r>
            <a:r>
              <a:rPr lang="en-US" sz="2600" dirty="0"/>
              <a:t> </a:t>
            </a:r>
            <a:r>
              <a:rPr lang="en-US" sz="2600" dirty="0" err="1"/>
              <a:t>temuan</a:t>
            </a:r>
            <a:r>
              <a:rPr lang="en-US" sz="2600" dirty="0"/>
              <a:t> </a:t>
            </a:r>
            <a:r>
              <a:rPr lang="en-US" sz="2600" dirty="0" err="1"/>
              <a:t>dilapangan</a:t>
            </a:r>
            <a:r>
              <a:rPr lang="en-US" sz="2600" dirty="0"/>
              <a:t>, agar </a:t>
            </a:r>
            <a:r>
              <a:rPr lang="en-US" sz="2600" dirty="0" err="1"/>
              <a:t>memunculkan</a:t>
            </a:r>
            <a:r>
              <a:rPr lang="en-US" sz="2600" dirty="0"/>
              <a:t> </a:t>
            </a:r>
            <a:r>
              <a:rPr lang="en-US" sz="2600" dirty="0" err="1"/>
              <a:t>pola</a:t>
            </a:r>
            <a:r>
              <a:rPr lang="en-US" sz="2600" dirty="0"/>
              <a:t> </a:t>
            </a:r>
            <a:r>
              <a:rPr lang="en-US" sz="2600" dirty="0" err="1"/>
              <a:t>penerimaan</a:t>
            </a:r>
            <a:r>
              <a:rPr lang="en-US" sz="2600" dirty="0"/>
              <a:t> yang </a:t>
            </a:r>
            <a:r>
              <a:rPr lang="en-US" sz="2600" dirty="0" err="1"/>
              <a:t>riil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konteks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  <a:r>
              <a:rPr lang="en-US" sz="2600" dirty="0" err="1"/>
              <a:t>sesungguhnya</a:t>
            </a:r>
            <a:endParaRPr lang="en-US" sz="26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2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resepsi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1600"/>
            <a:ext cx="10178322" cy="510401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</a:rPr>
              <a:t>Identifikasi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teks</a:t>
            </a:r>
            <a:r>
              <a:rPr lang="en-US" sz="2400" dirty="0"/>
              <a:t> dan </a:t>
            </a:r>
            <a:r>
              <a:rPr lang="en-US" sz="2400" dirty="0" err="1"/>
              <a:t>pertimbangkan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resepsi</a:t>
            </a:r>
            <a:endParaRPr lang="en-US" sz="2400" dirty="0"/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Pengumpulan</a:t>
            </a:r>
            <a:r>
              <a:rPr lang="en-US" sz="2400" dirty="0">
                <a:solidFill>
                  <a:srgbClr val="FF0000"/>
                </a:solidFill>
              </a:rPr>
              <a:t> data </a:t>
            </a:r>
            <a:r>
              <a:rPr lang="en-US" sz="2400" dirty="0"/>
              <a:t>(</a:t>
            </a:r>
            <a:r>
              <a:rPr lang="en-US" sz="2400" dirty="0" err="1"/>
              <a:t>wwcr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informan</a:t>
            </a:r>
            <a:r>
              <a:rPr lang="en-US" sz="2400" dirty="0"/>
              <a:t> </a:t>
            </a:r>
            <a:r>
              <a:rPr lang="en-US" sz="2400" dirty="0" err="1"/>
              <a:t>diminta</a:t>
            </a:r>
            <a:r>
              <a:rPr lang="en-US" sz="2400" dirty="0"/>
              <a:t> retelling </a:t>
            </a:r>
            <a:r>
              <a:rPr lang="en-US" sz="2400" dirty="0" err="1"/>
              <a:t>teks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dikonsumsi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Analisis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preferred reading </a:t>
            </a:r>
            <a:r>
              <a:rPr lang="en-US" sz="2400" dirty="0"/>
              <a:t>(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diteliti</a:t>
            </a:r>
            <a:r>
              <a:rPr lang="en-US" sz="2400" dirty="0"/>
              <a:t> dg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semiotik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internal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Analisis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dirty="0" err="1">
                <a:solidFill>
                  <a:srgbClr val="FF0000"/>
                </a:solidFill>
              </a:rPr>
              <a:t>interpretasi</a:t>
            </a:r>
            <a:r>
              <a:rPr lang="en-US" sz="2400" dirty="0">
                <a:solidFill>
                  <a:srgbClr val="FF0000"/>
                </a:solidFill>
              </a:rPr>
              <a:t> data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wwcr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transkrip</a:t>
            </a:r>
            <a:r>
              <a:rPr lang="en-US" sz="2400" dirty="0"/>
              <a:t>, </a:t>
            </a:r>
            <a:r>
              <a:rPr lang="en-US" sz="2400" dirty="0" err="1"/>
              <a:t>kategorisasi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tema</a:t>
            </a:r>
            <a:r>
              <a:rPr lang="en-US" sz="2400" dirty="0"/>
              <a:t> yang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pemaknaan</a:t>
            </a:r>
            <a:r>
              <a:rPr lang="en-US" sz="2400" dirty="0"/>
              <a:t> </a:t>
            </a:r>
            <a:r>
              <a:rPr lang="en-US" sz="2400" dirty="0" err="1"/>
              <a:t>informan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Analisis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tema</a:t>
            </a:r>
            <a:r>
              <a:rPr lang="en-US" sz="2400" dirty="0">
                <a:solidFill>
                  <a:srgbClr val="FF0000"/>
                </a:solidFill>
              </a:rPr>
              <a:t> yang </a:t>
            </a:r>
            <a:r>
              <a:rPr lang="en-US" sz="2400" dirty="0" err="1">
                <a:solidFill>
                  <a:srgbClr val="FF0000"/>
                </a:solidFill>
              </a:rPr>
              <a:t>muncul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proses </a:t>
            </a:r>
            <a:r>
              <a:rPr lang="en-US" sz="2400" dirty="0" err="1"/>
              <a:t>pemaknaan</a:t>
            </a:r>
            <a:r>
              <a:rPr lang="en-US" sz="2400" dirty="0"/>
              <a:t>, </a:t>
            </a:r>
            <a:r>
              <a:rPr lang="en-US" sz="2400" dirty="0" err="1"/>
              <a:t>karakterisik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informan</a:t>
            </a:r>
            <a:r>
              <a:rPr lang="en-US" sz="2400" dirty="0"/>
              <a:t>,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pemaknaan</a:t>
            </a:r>
            <a:r>
              <a:rPr lang="en-US" sz="2400" dirty="0"/>
              <a:t>,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dan </a:t>
            </a:r>
            <a:r>
              <a:rPr lang="en-US" sz="2400" dirty="0" err="1"/>
              <a:t>kultural</a:t>
            </a:r>
            <a:r>
              <a:rPr lang="en-US" sz="2400" dirty="0"/>
              <a:t> proses </a:t>
            </a:r>
            <a:r>
              <a:rPr lang="en-US" sz="2400" dirty="0" err="1"/>
              <a:t>pemaknaan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Bandingkan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yang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preferred reading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kedalam</a:t>
            </a:r>
            <a:r>
              <a:rPr lang="en-US" sz="2400" dirty="0"/>
              <a:t> 3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pemaknaan</a:t>
            </a:r>
            <a:r>
              <a:rPr lang="en-US" sz="2400" dirty="0"/>
              <a:t> dominant/oppositional/negotiated</a:t>
            </a:r>
          </a:p>
          <a:p>
            <a:pPr algn="just"/>
            <a:endParaRPr lang="en-US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00898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795</TotalTime>
  <Words>871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Gill Sans MT</vt:lpstr>
      <vt:lpstr>Impact</vt:lpstr>
      <vt:lpstr>Badge</vt:lpstr>
      <vt:lpstr>Analisis resepsi</vt:lpstr>
      <vt:lpstr>TRADISI STUDI KHALAYAK</vt:lpstr>
      <vt:lpstr>SEJARAH ANALISIS RESEPSI</vt:lpstr>
      <vt:lpstr>Analisis resepsi</vt:lpstr>
      <vt:lpstr>Analisis resepsi…</vt:lpstr>
      <vt:lpstr>GUNA Analisis resepsi…</vt:lpstr>
      <vt:lpstr>reception theory  </vt:lpstr>
      <vt:lpstr>Metode analisis resepsi</vt:lpstr>
      <vt:lpstr>Langkah-langkah studi resepsi</vt:lpstr>
      <vt:lpstr>Contoh studi Analisis resepsi</vt:lpstr>
      <vt:lpstr>Contoh aplikasi analisis resepsi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sonny bangun</dc:creator>
  <cp:lastModifiedBy>sonny bangun</cp:lastModifiedBy>
  <cp:revision>45</cp:revision>
  <dcterms:created xsi:type="dcterms:W3CDTF">2019-10-06T14:51:25Z</dcterms:created>
  <dcterms:modified xsi:type="dcterms:W3CDTF">2019-10-07T13:31:39Z</dcterms:modified>
</cp:coreProperties>
</file>