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322" r:id="rId4"/>
    <p:sldId id="343" r:id="rId5"/>
    <p:sldId id="342" r:id="rId6"/>
    <p:sldId id="323" r:id="rId7"/>
    <p:sldId id="337" r:id="rId8"/>
    <p:sldId id="260" r:id="rId9"/>
    <p:sldId id="261" r:id="rId10"/>
    <p:sldId id="262" r:id="rId11"/>
    <p:sldId id="264" r:id="rId12"/>
    <p:sldId id="271" r:id="rId13"/>
    <p:sldId id="272" r:id="rId14"/>
    <p:sldId id="273" r:id="rId15"/>
    <p:sldId id="274" r:id="rId16"/>
    <p:sldId id="328" r:id="rId17"/>
    <p:sldId id="276" r:id="rId18"/>
    <p:sldId id="280" r:id="rId19"/>
    <p:sldId id="319" r:id="rId20"/>
    <p:sldId id="282" r:id="rId21"/>
    <p:sldId id="294" r:id="rId22"/>
    <p:sldId id="325" r:id="rId23"/>
    <p:sldId id="341" r:id="rId24"/>
    <p:sldId id="289" r:id="rId25"/>
    <p:sldId id="290" r:id="rId26"/>
    <p:sldId id="320" r:id="rId27"/>
    <p:sldId id="297" r:id="rId28"/>
    <p:sldId id="300" r:id="rId29"/>
    <p:sldId id="305" r:id="rId30"/>
    <p:sldId id="303" r:id="rId31"/>
    <p:sldId id="304" r:id="rId32"/>
    <p:sldId id="344" r:id="rId33"/>
    <p:sldId id="345" r:id="rId34"/>
    <p:sldId id="31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D00"/>
    <a:srgbClr val="F7CF2B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B2126-1474-4B64-B539-0B7B6E2631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F55C1FD-E9EA-4822-B717-42D75E28067E}">
      <dgm:prSet phldrT="[Text]" custT="1"/>
      <dgm:spPr/>
      <dgm:t>
        <a:bodyPr/>
        <a:lstStyle/>
        <a:p>
          <a:r>
            <a:rPr lang="en-US" sz="2900" dirty="0" err="1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Tiktok</a:t>
          </a:r>
          <a:r>
            <a:rPr lang="en-US" sz="29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Challenge</a:t>
          </a:r>
          <a:endParaRPr lang="id-ID" sz="2900" dirty="0" smtClean="0">
            <a:solidFill>
              <a:schemeClr val="tx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r>
            <a:rPr lang="en-US" sz="29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(1</a:t>
          </a:r>
          <a:r>
            <a:rPr lang="id-ID" sz="20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2</a:t>
          </a:r>
          <a:r>
            <a:rPr lang="en-US" sz="20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April – 6 Mei 2020)</a:t>
          </a:r>
          <a:endParaRPr lang="id-ID" sz="2000" dirty="0">
            <a:solidFill>
              <a:schemeClr val="tx1"/>
            </a:solidFill>
          </a:endParaRPr>
        </a:p>
      </dgm:t>
    </dgm:pt>
    <dgm:pt modelId="{52317BD4-7972-45CF-A814-7933784E781E}" type="parTrans" cxnId="{D68765AD-B9C9-4BFE-9876-81D53CBC45C3}">
      <dgm:prSet/>
      <dgm:spPr/>
      <dgm:t>
        <a:bodyPr/>
        <a:lstStyle/>
        <a:p>
          <a:endParaRPr lang="id-ID"/>
        </a:p>
      </dgm:t>
    </dgm:pt>
    <dgm:pt modelId="{9F667E8E-7483-40FA-B607-4BA462AEB033}" type="sibTrans" cxnId="{D68765AD-B9C9-4BFE-9876-81D53CBC45C3}">
      <dgm:prSet/>
      <dgm:spPr/>
      <dgm:t>
        <a:bodyPr/>
        <a:lstStyle/>
        <a:p>
          <a:endParaRPr lang="id-ID"/>
        </a:p>
      </dgm:t>
    </dgm:pt>
    <dgm:pt modelId="{CCA3D838-7209-4FF6-811D-CB8324C60B0E}">
      <dgm:prSet phldrT="[Text]" custT="1"/>
      <dgm:spPr/>
      <dgm:t>
        <a:bodyPr/>
        <a:lstStyle/>
        <a:p>
          <a:r>
            <a:rPr lang="en-US" sz="29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Webinar</a:t>
          </a:r>
          <a:endParaRPr lang="id-ID" sz="2900" dirty="0" smtClean="0">
            <a:solidFill>
              <a:schemeClr val="tx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r>
            <a:rPr lang="en-US" sz="20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</a:t>
          </a:r>
          <a:r>
            <a:rPr lang="id-ID" sz="20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9</a:t>
          </a:r>
          <a:r>
            <a:rPr lang="en-US" sz="20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Mei 2020)</a:t>
          </a:r>
          <a:endParaRPr lang="id-ID" sz="2000" dirty="0">
            <a:solidFill>
              <a:schemeClr val="tx1"/>
            </a:solidFill>
          </a:endParaRPr>
        </a:p>
      </dgm:t>
    </dgm:pt>
    <dgm:pt modelId="{0DC900BE-2DD3-4B08-B304-3B2916F17489}" type="parTrans" cxnId="{A647CCE6-4282-4B51-93B3-6FF190C86253}">
      <dgm:prSet/>
      <dgm:spPr/>
      <dgm:t>
        <a:bodyPr/>
        <a:lstStyle/>
        <a:p>
          <a:endParaRPr lang="id-ID"/>
        </a:p>
      </dgm:t>
    </dgm:pt>
    <dgm:pt modelId="{0ED58EFD-CA21-4AA6-A831-A83543D89F0F}" type="sibTrans" cxnId="{A647CCE6-4282-4B51-93B3-6FF190C86253}">
      <dgm:prSet/>
      <dgm:spPr/>
      <dgm:t>
        <a:bodyPr/>
        <a:lstStyle/>
        <a:p>
          <a:endParaRPr lang="id-ID"/>
        </a:p>
      </dgm:t>
    </dgm:pt>
    <dgm:pt modelId="{A450FCC6-A3C3-4FE8-8907-82857467166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PUBG</a:t>
          </a:r>
          <a:r>
            <a:rPr lang="id-ID" sz="24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Competition</a:t>
          </a:r>
        </a:p>
        <a:p>
          <a:r>
            <a:rPr lang="id-ID" sz="24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(6-7 Mei)</a:t>
          </a:r>
          <a:endParaRPr lang="id-ID" sz="2000" dirty="0">
            <a:solidFill>
              <a:schemeClr val="tx1"/>
            </a:solidFill>
          </a:endParaRPr>
        </a:p>
      </dgm:t>
    </dgm:pt>
    <dgm:pt modelId="{90B6D21D-6335-4C1A-85D2-D8A7FDC708DE}" type="parTrans" cxnId="{A6E084C2-35EA-436E-9854-687889037E34}">
      <dgm:prSet/>
      <dgm:spPr/>
      <dgm:t>
        <a:bodyPr/>
        <a:lstStyle/>
        <a:p>
          <a:endParaRPr lang="id-ID"/>
        </a:p>
      </dgm:t>
    </dgm:pt>
    <dgm:pt modelId="{3C4453A1-0F4E-41DD-9BBB-121C33BAED99}" type="sibTrans" cxnId="{A6E084C2-35EA-436E-9854-687889037E34}">
      <dgm:prSet/>
      <dgm:spPr/>
      <dgm:t>
        <a:bodyPr/>
        <a:lstStyle/>
        <a:p>
          <a:endParaRPr lang="id-ID"/>
        </a:p>
      </dgm:t>
    </dgm:pt>
    <dgm:pt modelId="{6379C6A3-F36F-4314-902D-357C8F882CDC}" type="pres">
      <dgm:prSet presAssocID="{BA3B2126-1474-4B64-B539-0B7B6E2631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732A05D-7921-4278-9509-50E50D30802E}" type="pres">
      <dgm:prSet presAssocID="{CF55C1FD-E9EA-4822-B717-42D75E2806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4F4853-A814-43A7-8884-78C1507E14AF}" type="pres">
      <dgm:prSet presAssocID="{9F667E8E-7483-40FA-B607-4BA462AEB033}" presName="sibTrans" presStyleCnt="0"/>
      <dgm:spPr/>
    </dgm:pt>
    <dgm:pt modelId="{7CEF253C-5C17-4BF2-B12C-330DD4BC6FD3}" type="pres">
      <dgm:prSet presAssocID="{CCA3D838-7209-4FF6-811D-CB8324C60B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EFD3FF-0ADD-4729-A320-0B01D1460E84}" type="pres">
      <dgm:prSet presAssocID="{0ED58EFD-CA21-4AA6-A831-A83543D89F0F}" presName="sibTrans" presStyleCnt="0"/>
      <dgm:spPr/>
    </dgm:pt>
    <dgm:pt modelId="{1F7BEAC6-42AB-4516-89B7-D557E34BCCA8}" type="pres">
      <dgm:prSet presAssocID="{A450FCC6-A3C3-4FE8-8907-8285746716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DC21B5B-C421-4A93-B9FA-A0E9677C3450}" type="presOf" srcId="{CF55C1FD-E9EA-4822-B717-42D75E28067E}" destId="{6732A05D-7921-4278-9509-50E50D30802E}" srcOrd="0" destOrd="0" presId="urn:microsoft.com/office/officeart/2005/8/layout/default"/>
    <dgm:cxn modelId="{59416CA0-843A-4D24-A3A1-29618720685F}" type="presOf" srcId="{CCA3D838-7209-4FF6-811D-CB8324C60B0E}" destId="{7CEF253C-5C17-4BF2-B12C-330DD4BC6FD3}" srcOrd="0" destOrd="0" presId="urn:microsoft.com/office/officeart/2005/8/layout/default"/>
    <dgm:cxn modelId="{A647CCE6-4282-4B51-93B3-6FF190C86253}" srcId="{BA3B2126-1474-4B64-B539-0B7B6E2631A7}" destId="{CCA3D838-7209-4FF6-811D-CB8324C60B0E}" srcOrd="1" destOrd="0" parTransId="{0DC900BE-2DD3-4B08-B304-3B2916F17489}" sibTransId="{0ED58EFD-CA21-4AA6-A831-A83543D89F0F}"/>
    <dgm:cxn modelId="{D858C40D-DDB6-4604-BDBD-9B0BE399DE1F}" type="presOf" srcId="{A450FCC6-A3C3-4FE8-8907-82857467166F}" destId="{1F7BEAC6-42AB-4516-89B7-D557E34BCCA8}" srcOrd="0" destOrd="0" presId="urn:microsoft.com/office/officeart/2005/8/layout/default"/>
    <dgm:cxn modelId="{D68765AD-B9C9-4BFE-9876-81D53CBC45C3}" srcId="{BA3B2126-1474-4B64-B539-0B7B6E2631A7}" destId="{CF55C1FD-E9EA-4822-B717-42D75E28067E}" srcOrd="0" destOrd="0" parTransId="{52317BD4-7972-45CF-A814-7933784E781E}" sibTransId="{9F667E8E-7483-40FA-B607-4BA462AEB033}"/>
    <dgm:cxn modelId="{A6E084C2-35EA-436E-9854-687889037E34}" srcId="{BA3B2126-1474-4B64-B539-0B7B6E2631A7}" destId="{A450FCC6-A3C3-4FE8-8907-82857467166F}" srcOrd="2" destOrd="0" parTransId="{90B6D21D-6335-4C1A-85D2-D8A7FDC708DE}" sibTransId="{3C4453A1-0F4E-41DD-9BBB-121C33BAED99}"/>
    <dgm:cxn modelId="{6DDBF51F-7679-4843-88F2-A2A8F70611B4}" type="presOf" srcId="{BA3B2126-1474-4B64-B539-0B7B6E2631A7}" destId="{6379C6A3-F36F-4314-902D-357C8F882CDC}" srcOrd="0" destOrd="0" presId="urn:microsoft.com/office/officeart/2005/8/layout/default"/>
    <dgm:cxn modelId="{073909C4-BF3A-4903-BC1C-6FE9D3E52580}" type="presParOf" srcId="{6379C6A3-F36F-4314-902D-357C8F882CDC}" destId="{6732A05D-7921-4278-9509-50E50D30802E}" srcOrd="0" destOrd="0" presId="urn:microsoft.com/office/officeart/2005/8/layout/default"/>
    <dgm:cxn modelId="{074917C9-C7C7-4897-BD77-7CBE6F2C1D8E}" type="presParOf" srcId="{6379C6A3-F36F-4314-902D-357C8F882CDC}" destId="{284F4853-A814-43A7-8884-78C1507E14AF}" srcOrd="1" destOrd="0" presId="urn:microsoft.com/office/officeart/2005/8/layout/default"/>
    <dgm:cxn modelId="{208C9CCA-CC9A-4B8E-A99F-FE919D3332C1}" type="presParOf" srcId="{6379C6A3-F36F-4314-902D-357C8F882CDC}" destId="{7CEF253C-5C17-4BF2-B12C-330DD4BC6FD3}" srcOrd="2" destOrd="0" presId="urn:microsoft.com/office/officeart/2005/8/layout/default"/>
    <dgm:cxn modelId="{EB783C66-20A4-4F32-9945-4999D8AB79FB}" type="presParOf" srcId="{6379C6A3-F36F-4314-902D-357C8F882CDC}" destId="{67EFD3FF-0ADD-4729-A320-0B01D1460E84}" srcOrd="3" destOrd="0" presId="urn:microsoft.com/office/officeart/2005/8/layout/default"/>
    <dgm:cxn modelId="{2D7CB123-4109-402F-A5EB-1ADC254BF7C4}" type="presParOf" srcId="{6379C6A3-F36F-4314-902D-357C8F882CDC}" destId="{1F7BEAC6-42AB-4516-89B7-D557E34BCCA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2A05D-7921-4278-9509-50E50D30802E}">
      <dsp:nvSpPr>
        <dsp:cNvPr id="0" name=""/>
        <dsp:cNvSpPr/>
      </dsp:nvSpPr>
      <dsp:spPr>
        <a:xfrm>
          <a:off x="0" y="168355"/>
          <a:ext cx="3123711" cy="1874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Tiktok</a:t>
          </a:r>
          <a:r>
            <a:rPr lang="en-US" sz="29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Challenge</a:t>
          </a:r>
          <a:endParaRPr lang="id-ID" sz="2900" kern="1200" dirty="0" smtClean="0">
            <a:solidFill>
              <a:schemeClr val="tx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(1</a:t>
          </a:r>
          <a:r>
            <a:rPr lang="id-ID" sz="20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2</a:t>
          </a:r>
          <a:r>
            <a:rPr lang="en-US" sz="20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April – 6 Mei 2020)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0" y="168355"/>
        <a:ext cx="3123711" cy="1874226"/>
      </dsp:txXfrm>
    </dsp:sp>
    <dsp:sp modelId="{7CEF253C-5C17-4BF2-B12C-330DD4BC6FD3}">
      <dsp:nvSpPr>
        <dsp:cNvPr id="0" name=""/>
        <dsp:cNvSpPr/>
      </dsp:nvSpPr>
      <dsp:spPr>
        <a:xfrm>
          <a:off x="3436082" y="168355"/>
          <a:ext cx="3123711" cy="1874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Webinar</a:t>
          </a:r>
          <a:endParaRPr lang="id-ID" sz="2900" kern="1200" dirty="0" smtClean="0">
            <a:solidFill>
              <a:schemeClr val="tx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</a:t>
          </a:r>
          <a:r>
            <a:rPr lang="id-ID" sz="20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9</a:t>
          </a:r>
          <a:r>
            <a:rPr lang="en-US" sz="20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Mei 2020)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3436082" y="168355"/>
        <a:ext cx="3123711" cy="1874226"/>
      </dsp:txXfrm>
    </dsp:sp>
    <dsp:sp modelId="{1F7BEAC6-42AB-4516-89B7-D557E34BCCA8}">
      <dsp:nvSpPr>
        <dsp:cNvPr id="0" name=""/>
        <dsp:cNvSpPr/>
      </dsp:nvSpPr>
      <dsp:spPr>
        <a:xfrm>
          <a:off x="6872165" y="168355"/>
          <a:ext cx="3123711" cy="1874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PUBG</a:t>
          </a:r>
          <a:r>
            <a:rPr lang="id-ID" sz="24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Competition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smtClean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(6-7 Mei)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6872165" y="168355"/>
        <a:ext cx="3123711" cy="187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CF58B-42D9-43ED-84E5-1AC68265748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02873-89D7-4842-B64C-D083DA1D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56B1-26C6-4900-9D80-073D441979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9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7334" y="1689949"/>
            <a:ext cx="10837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2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7059" y="1944841"/>
            <a:ext cx="2317882" cy="574644"/>
          </a:xfrm>
        </p:spPr>
        <p:txBody>
          <a:bodyPr lIns="0" tIns="0" rIns="0" bIns="0"/>
          <a:lstStyle>
            <a:lvl1pPr>
              <a:defRPr sz="3734" b="1" i="0">
                <a:solidFill>
                  <a:srgbClr val="F7CF2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334" y="2962207"/>
            <a:ext cx="10682817" cy="328231"/>
          </a:xfrm>
        </p:spPr>
        <p:txBody>
          <a:bodyPr lIns="0" tIns="0" rIns="0" bIns="0"/>
          <a:lstStyle>
            <a:lvl1pPr>
              <a:defRPr sz="213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7059" y="1944841"/>
            <a:ext cx="2317882" cy="574644"/>
          </a:xfrm>
        </p:spPr>
        <p:txBody>
          <a:bodyPr lIns="0" tIns="0" rIns="0" bIns="0"/>
          <a:lstStyle>
            <a:lvl1pPr>
              <a:defRPr sz="3734" b="1" i="0">
                <a:solidFill>
                  <a:srgbClr val="F7CF2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8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7059" y="1944841"/>
            <a:ext cx="2317882" cy="574644"/>
          </a:xfrm>
        </p:spPr>
        <p:txBody>
          <a:bodyPr lIns="0" tIns="0" rIns="0" bIns="0"/>
          <a:lstStyle>
            <a:lvl1pPr>
              <a:defRPr sz="3734" b="1" i="0">
                <a:solidFill>
                  <a:srgbClr val="F7CF2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85801" y="454605"/>
            <a:ext cx="5714999" cy="3181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599359" y="1363655"/>
            <a:ext cx="6070599" cy="3422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073018" y="3073400"/>
            <a:ext cx="5988039" cy="3365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6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4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5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5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59083-87C8-4605-85D4-E4F828F676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10BA-8093-43CD-8684-9EC8B8A6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366B0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7059" y="1944841"/>
            <a:ext cx="231788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F7CF2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334" y="2962207"/>
            <a:ext cx="1068281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4.png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Excel_Worksheet2.xlsx"/><Relationship Id="rId10" Type="http://schemas.openxmlformats.org/officeDocument/2006/relationships/image" Target="../media/image37.emf"/><Relationship Id="rId4" Type="http://schemas.openxmlformats.org/officeDocument/2006/relationships/image" Target="../media/image6.jpeg"/><Relationship Id="rId9" Type="http://schemas.openxmlformats.org/officeDocument/2006/relationships/package" Target="../embeddings/Microsoft_Excel_Worksheet4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83" y="403889"/>
            <a:ext cx="5398755" cy="5398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509" t="8467" r="41263" b="7682"/>
          <a:stretch/>
        </p:blipFill>
        <p:spPr>
          <a:xfrm>
            <a:off x="6294521" y="2010159"/>
            <a:ext cx="2194042" cy="348140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007" t="9175" r="32138" b="8964"/>
          <a:stretch/>
        </p:blipFill>
        <p:spPr>
          <a:xfrm>
            <a:off x="858260" y="2008187"/>
            <a:ext cx="2385930" cy="3483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5500" t="14714" r="36605" b="12403"/>
          <a:stretch/>
        </p:blipFill>
        <p:spPr>
          <a:xfrm>
            <a:off x="3583696" y="2008188"/>
            <a:ext cx="2371318" cy="3483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0375" t="12689" r="40448" b="37980"/>
          <a:stretch/>
        </p:blipFill>
        <p:spPr>
          <a:xfrm>
            <a:off x="8855366" y="2000517"/>
            <a:ext cx="2298120" cy="346204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02065" y="-444766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REFERENSI CAMPAIGN SEJENIS</a:t>
            </a:r>
            <a:endParaRPr lang="en-US" sz="32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675731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5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KONSEP KEGIATAN ACARA</a:t>
            </a:r>
          </a:p>
          <a:p>
            <a:pPr algn="ctr">
              <a:lnSpc>
                <a:spcPct val="110000"/>
              </a:lnSpc>
            </a:pPr>
            <a:r>
              <a:rPr lang="en-US" sz="5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(TIKTOK)</a:t>
            </a:r>
            <a:endParaRPr lang="en-US" sz="5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5192499" y="-1986106"/>
            <a:ext cx="1215672" cy="6143334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5400000">
            <a:off x="5328019" y="-1876978"/>
            <a:ext cx="1215672" cy="6143334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9" y="2590658"/>
            <a:ext cx="4802358" cy="2884175"/>
          </a:xfrm>
          <a:prstGeom prst="rect">
            <a:avLst/>
          </a:prstGeom>
        </p:spPr>
      </p:pic>
      <p:sp>
        <p:nvSpPr>
          <p:cNvPr id="14" name="TextBox 9"/>
          <p:cNvSpPr txBox="1"/>
          <p:nvPr/>
        </p:nvSpPr>
        <p:spPr>
          <a:xfrm>
            <a:off x="3653445" y="910327"/>
            <a:ext cx="4541573" cy="558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TIKTOK CHALLENGE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5855" y="3001695"/>
            <a:ext cx="5546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Target </a:t>
            </a:r>
            <a:r>
              <a:rPr lang="en-US" sz="2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Muser</a:t>
            </a:r>
            <a:r>
              <a:rPr lang="en-US" sz="2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 : 100 </a:t>
            </a:r>
            <a:r>
              <a:rPr lang="en-US" sz="2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endParaRPr lang="en-US" sz="2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US" sz="2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Hadiah</a:t>
            </a:r>
            <a:r>
              <a:rPr lang="en-US" sz="2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akan</a:t>
            </a:r>
            <a:r>
              <a:rPr lang="en-US" sz="2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disumbangkan</a:t>
            </a:r>
            <a:r>
              <a:rPr lang="en-US" sz="2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100% </a:t>
            </a:r>
            <a:r>
              <a:rPr lang="en-US" sz="2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2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endParaRPr lang="en-US" sz="2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US" sz="2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893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5400000">
            <a:off x="4162134" y="-1646611"/>
            <a:ext cx="3841602" cy="11434355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2829" y="2340835"/>
            <a:ext cx="11020212" cy="3323987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Jenis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kegiatan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: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TikTok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Challenge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Nama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Kegiatan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: #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TiktokFFH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putuskan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Covid-19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Deskripsi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kegiatan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: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Tiktok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challenge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ini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bertemakan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“</a:t>
            </a:r>
            <a:r>
              <a:rPr lang="id-ID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</a:t>
            </a:r>
            <a:r>
              <a:rPr lang="en-US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o 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fun from home during quarantine” yang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mana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endParaRPr lang="id-ID" sz="1600" dirty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d-ID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P</a:t>
            </a:r>
            <a:r>
              <a:rPr lang="en-US" sz="1600" dirty="0" err="1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eserta</a:t>
            </a:r>
            <a:r>
              <a:rPr lang="en-US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akan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membuat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video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kreatif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TikTok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dengan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durasi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maksimal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1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menit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di-upload di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Instagram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mereka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masing-masing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dengan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hastag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#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TiktokFFH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#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FunFromHome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. </a:t>
            </a:r>
            <a:endParaRPr lang="id-ID" sz="1600" dirty="0" smtClean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Isi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konten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mengenai</a:t>
            </a:r>
            <a:r>
              <a:rPr lang="en-US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kegiatan-kegiatan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fun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apa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saja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yang </a:t>
            </a:r>
            <a:r>
              <a:rPr lang="id-ID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di</a:t>
            </a:r>
            <a:r>
              <a:rPr lang="en-US" sz="1600" dirty="0" err="1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lakukan</a:t>
            </a:r>
            <a:r>
              <a:rPr lang="en-US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selama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d-ID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study &amp; work from home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Tujuan</a:t>
            </a:r>
            <a:r>
              <a:rPr lang="en-US" sz="1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dari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challenge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ini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adalah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selain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mengajak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masyarakat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lebih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produktif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juga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mendukung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gerakan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#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DiRumahAja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yang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dimaksudkan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pemerintah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memutuskan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rantai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penyebaran</a:t>
            </a:r>
            <a:r>
              <a:rPr lang="en-US" sz="1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virus Covid-19. 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3653445" y="910327"/>
            <a:ext cx="4541573" cy="577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KONTEN ACARA</a:t>
            </a:r>
            <a:endParaRPr lang="en-US" sz="3600" dirty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8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5400000">
            <a:off x="4871816" y="-2356295"/>
            <a:ext cx="2422235" cy="11434355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2829" y="2340835"/>
            <a:ext cx="11020212" cy="2077492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Challenge #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TiktokFFH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ini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berlagsung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selama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1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bulan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mulai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dari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11 April 2020 – 9 Mei 2020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Pemenang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akan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diumumkan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pada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tanggal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9 Mei 2020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melalui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akun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Instagram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@</a:t>
            </a:r>
            <a:r>
              <a:rPr lang="id-ID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funcharityfest</a:t>
            </a:r>
            <a:r>
              <a:rPr lang="en-US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endParaRPr lang="en-US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Kategori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pemenang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Pemenang akan dipilih dengan jumlah likes terbanyak dan akan mendapatkan hadiah Rp. 300.000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d-ID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Hadiah akan dialokasikan untuk donasi</a:t>
            </a:r>
            <a:endParaRPr lang="en-US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653445" y="910327"/>
            <a:ext cx="4541573" cy="577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MEKANISME ACARA</a:t>
            </a:r>
            <a:endParaRPr lang="en-US" sz="3600" dirty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03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5400000">
            <a:off x="3826400" y="-1390032"/>
            <a:ext cx="4433915" cy="1151351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29130" y="2312314"/>
            <a:ext cx="11020212" cy="4108817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diwajibkan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follow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Instagram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Facebook, Twitter 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@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funcharityfest</a:t>
            </a:r>
            <a:endParaRPr lang="en-US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membuat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video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kreatif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tiktok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dengan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Panjang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durasi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maksimal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1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menit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tentang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kegiatan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saja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mereka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lakukan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selama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i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self quarantine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kegiatan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tersebut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dapat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berupa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DIY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membuat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masker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kain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memasak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cuci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tangan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600" i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workout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melukis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kegiatan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lainnya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wajib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upload video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tersebut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i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feeds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Instagram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masing-masing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maksimal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tanggal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6 Mei 2020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diwajibkan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membuat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i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caption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se-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menarik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mungkin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serta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wajib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tag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Instagram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@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funcharityfest</a:t>
            </a:r>
            <a:endParaRPr lang="en-US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diwajibkan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menyertakan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i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hashtag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#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FunFromHome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#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TiktokFFH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dalam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i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caption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tidak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diperbolehkan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membuat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video yang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mengandung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unsur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sara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pornografi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diwajibkan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membuka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private account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selama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kompetisi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berlangsung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</a:t>
            </a:r>
            <a:r>
              <a:rPr lang="en-US" sz="1600" i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set for public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Pemenang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diumumkan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 IG 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@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funcharityfest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pada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tanggal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9 Mei 2020.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Keputusan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pemenang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oleh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pihak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panitia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bersifat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mutlak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tidak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bisa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diganggu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gugat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3653445" y="910327"/>
            <a:ext cx="4541573" cy="577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MEKANISME ACARA</a:t>
            </a:r>
            <a:endParaRPr lang="en-US" sz="3600" dirty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8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6338674" y="3102373"/>
            <a:ext cx="4087853" cy="502573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endParaRPr lang="en-US" sz="2000" dirty="0">
              <a:solidFill>
                <a:srgbClr val="05070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5598403" y="507786"/>
            <a:ext cx="4796857" cy="7125649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26245" y="1767001"/>
            <a:ext cx="6541173" cy="452431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Follow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Instagram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, Facebook, Twitter @</a:t>
            </a:r>
            <a:r>
              <a:rPr lang="id-ID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funcharityfest</a:t>
            </a:r>
            <a:endParaRPr lang="en-US" sz="1400" dirty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Ikuti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Gerakan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#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FunFromHome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dengan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membuat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video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kreatif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di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TikTok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maksimal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1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menit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mengenai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kegiatan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apa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saja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dilakukan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selama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self quarantine,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kegiatan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tersebut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dapat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berupa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DIY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membuat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masker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kain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memasak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cuci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tangan</a:t>
            </a:r>
            <a:r>
              <a:rPr lang="en-US" sz="14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1400" i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workout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melukis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kegiatan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lainnya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Upload video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tersebut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dalam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feeds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Instagram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maksimal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 Mei 2020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Buat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caption se-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menarik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mungkin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jangan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lupa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tag @</a:t>
            </a:r>
            <a:r>
              <a:rPr lang="id-ID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funcharityfest</a:t>
            </a:r>
            <a:endParaRPr lang="en-US" sz="1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Sertakan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hashtag #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FunFromHome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#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TiktokFFH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dalam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caption video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tersebut</a:t>
            </a:r>
            <a:endParaRPr lang="en-US" sz="1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Video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tidak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mengandung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unsur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Sara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Pornografi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Akun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tidak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boleh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digembok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selama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kompetisi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berlangsung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(set for public).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Pemenang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diumumkan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 IG @</a:t>
            </a:r>
            <a:r>
              <a:rPr lang="id-ID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funcharityfest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Tanggal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9 Mei 2020.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Keputusan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pemenang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oleh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pihak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panitia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bersifat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mutlak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tidak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bisa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diganggu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gugat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3342" r="21980"/>
          <a:stretch>
            <a:fillRect/>
          </a:stretch>
        </p:blipFill>
        <p:spPr>
          <a:xfrm>
            <a:off x="541272" y="1672182"/>
            <a:ext cx="3344082" cy="45804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99653" y="615220"/>
            <a:ext cx="6276166" cy="577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PERATURAN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96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5400000">
            <a:off x="877551" y="1619990"/>
            <a:ext cx="4945947" cy="4981434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/>
          <a:stretch>
            <a:fillRect/>
          </a:stretch>
        </p:blipFill>
        <p:spPr>
          <a:xfrm>
            <a:off x="964205" y="1767628"/>
            <a:ext cx="4760719" cy="4708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8" t="1082" r="24423" b="2051"/>
          <a:stretch>
            <a:fillRect/>
          </a:stretch>
        </p:blipFill>
        <p:spPr>
          <a:xfrm>
            <a:off x="6660106" y="1767628"/>
            <a:ext cx="3810537" cy="47082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6092400" y="2078330"/>
            <a:ext cx="4945947" cy="4092053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146000" y="489334"/>
            <a:ext cx="6276166" cy="577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REFERENSI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6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675731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5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KONSEP KEGIATAN ACARA</a:t>
            </a:r>
          </a:p>
          <a:p>
            <a:pPr algn="ctr">
              <a:lnSpc>
                <a:spcPct val="110000"/>
              </a:lnSpc>
            </a:pPr>
            <a:r>
              <a:rPr lang="en-US" sz="5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(WEBINAR)</a:t>
            </a:r>
            <a:endParaRPr lang="en-US" sz="5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BINAR DAN MANFAATNYA BAGI PENJUALAN ANDA - Billionaire Coach">
            <a:extLst>
              <a:ext uri="{FF2B5EF4-FFF2-40B4-BE49-F238E27FC236}">
                <a16:creationId xmlns="" xmlns:a16="http://schemas.microsoft.com/office/drawing/2014/main" id="{BBF6EE08-7CE3-45F7-A177-B86BFDE9B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60" y="2466296"/>
            <a:ext cx="4510373" cy="23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4355C1-A379-4EA8-8C3C-502B97DD4BEF}"/>
              </a:ext>
            </a:extLst>
          </p:cNvPr>
          <p:cNvSpPr txBox="1"/>
          <p:nvPr/>
        </p:nvSpPr>
        <p:spPr>
          <a:xfrm>
            <a:off x="5786665" y="2444866"/>
            <a:ext cx="529023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Target </a:t>
            </a: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		: 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100 orang</a:t>
            </a:r>
            <a:endParaRPr lang="en-US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Tanggal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Pelaksanaan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	: 8 Mei 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Biaya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pendaftaran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: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Rp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25.000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Pembicara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	: 2 orang</a:t>
            </a:r>
            <a:endParaRPr lang="en-US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Biaya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pendaftaran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100% </a:t>
            </a: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endParaRPr lang="en-US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648582" y="691771"/>
            <a:ext cx="6276166" cy="577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WEBINAR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60" y="1962102"/>
            <a:ext cx="10515600" cy="45478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d-ID" sz="1800" u="sng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Latar </a:t>
            </a:r>
            <a:r>
              <a:rPr lang="id-ID" sz="1800" u="sng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Belakang</a:t>
            </a:r>
          </a:p>
          <a:p>
            <a:pPr marL="177800" indent="0" algn="just">
              <a:lnSpc>
                <a:spcPct val="120000"/>
              </a:lnSpc>
              <a:buNone/>
            </a:pPr>
            <a:r>
              <a:rPr lang="id-ID" sz="18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Pandemi Covid-19 semakin berdampak kepada masyarakat luas. Kini masyarakat dihimbau secara keras untuk bekerja, beribadah, dan belajar dari rumah. Latar belang tersebut membuat kami menyelenggarakan event </a:t>
            </a:r>
            <a:r>
              <a:rPr lang="id-ID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ini </a:t>
            </a:r>
            <a:r>
              <a:rPr lang="en-US" sz="18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untuk</a:t>
            </a:r>
            <a:r>
              <a:rPr lang="en-US" sz="18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memberikan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hiburan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sekaligus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melakukan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id-ID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penggalangan dana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ditengah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pandemi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id-ID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C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ovid-19 di Indonesia yang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mengharuskan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id-ID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masyarakat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untuk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melakukan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karantina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diri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di</a:t>
            </a:r>
            <a:r>
              <a:rPr lang="id-ID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rumah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guna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memutus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rantai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penyebaran</a:t>
            </a:r>
            <a:r>
              <a:rPr lang="id-ID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Covid-19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.</a:t>
            </a:r>
            <a:endParaRPr lang="id-ID" sz="18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dobe Arabic" panose="02040503050201020203" pitchFamily="18" charset="-78"/>
            </a:endParaRPr>
          </a:p>
          <a:p>
            <a:pPr>
              <a:lnSpc>
                <a:spcPct val="120000"/>
              </a:lnSpc>
            </a:pPr>
            <a:r>
              <a:rPr lang="id-ID" sz="1800" u="sng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Tujuan Acara</a:t>
            </a:r>
          </a:p>
          <a:p>
            <a:pPr marL="177800" indent="0">
              <a:lnSpc>
                <a:spcPct val="120000"/>
              </a:lnSpc>
              <a:buNone/>
            </a:pPr>
            <a:r>
              <a:rPr lang="id-ID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Menjadi acara yang memberikan hiburan sekaligus menggalang dana untuk kebutuhan masyarakat yang terdampak </a:t>
            </a:r>
            <a:r>
              <a:rPr lang="id-ID" sz="18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Covid-19</a:t>
            </a:r>
            <a:endParaRPr lang="id-ID" sz="18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dobe Arabic" panose="02040503050201020203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6248" y="-99219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LATAR BELAKANG &amp; TUJUAN</a:t>
            </a:r>
            <a:r>
              <a:rPr lang="en-US" sz="4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ACARA</a:t>
            </a:r>
            <a:endParaRPr lang="en-US" sz="4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DDDB7EA-581C-47BF-9B77-41834667CA9D}"/>
              </a:ext>
            </a:extLst>
          </p:cNvPr>
          <p:cNvSpPr txBox="1"/>
          <p:nvPr/>
        </p:nvSpPr>
        <p:spPr>
          <a:xfrm>
            <a:off x="1376961" y="5132411"/>
            <a:ext cx="106119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Refrensi</a:t>
            </a:r>
            <a:endParaRPr lang="en-ID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ID" sz="16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Tema</a:t>
            </a:r>
            <a:r>
              <a:rPr lang="en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- </a:t>
            </a:r>
            <a:r>
              <a:rPr lang="en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Indonesia </a:t>
            </a:r>
            <a:r>
              <a:rPr lang="en-ID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ditengah</a:t>
            </a:r>
            <a:r>
              <a:rPr lang="en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era pandemic global 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</a:t>
            </a:r>
            <a:r>
              <a:rPr lang="en-ID" sz="16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ovid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-</a:t>
            </a:r>
            <a:r>
              <a:rPr lang="en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19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(Diselenggarakan oleh PPI Belanda)</a:t>
            </a:r>
          </a:p>
          <a:p>
            <a:endParaRPr lang="id-ID" sz="1400" dirty="0" smtClean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ID" sz="1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ID" sz="1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48F2B5D-31AF-4160-9D20-18EBD4FA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10" y="1224036"/>
            <a:ext cx="3580829" cy="35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2768466" y="471692"/>
            <a:ext cx="6276166" cy="558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R</a:t>
            </a:r>
            <a:r>
              <a:rPr lang="id-ID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EFERENSI WEBINAR</a:t>
            </a:r>
            <a:endParaRPr lang="en-US" sz="3600" dirty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9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768466" y="471692"/>
            <a:ext cx="6276166" cy="1154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CREATIVE </a:t>
            </a:r>
            <a:r>
              <a:rPr lang="id-ID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CONTENT</a:t>
            </a:r>
            <a:r>
              <a:rPr lang="en-US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 AGAINST COVID-19</a:t>
            </a:r>
            <a:endParaRPr lang="en-US" sz="3600" dirty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200" y="1896301"/>
            <a:ext cx="2472217" cy="2472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6444" y="4500042"/>
            <a:ext cx="2898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D8D00"/>
                </a:solidFill>
              </a:rPr>
              <a:t>Kukuh</a:t>
            </a:r>
            <a:r>
              <a:rPr lang="en-US" sz="2400" b="1" dirty="0">
                <a:solidFill>
                  <a:srgbClr val="FD8D00"/>
                </a:solidFill>
              </a:rPr>
              <a:t> Rizal</a:t>
            </a:r>
          </a:p>
          <a:p>
            <a:pPr algn="ctr"/>
            <a:r>
              <a:rPr lang="en-US" b="1" dirty="0">
                <a:solidFill>
                  <a:srgbClr val="FD8D00"/>
                </a:solidFill>
              </a:rPr>
              <a:t>Director of Sun Eater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08" y="2274446"/>
            <a:ext cx="5448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D8D00"/>
                </a:solidFill>
              </a:rPr>
              <a:t>W</a:t>
            </a:r>
            <a:r>
              <a:rPr lang="id-ID" b="1" dirty="0">
                <a:solidFill>
                  <a:srgbClr val="FD8D00"/>
                </a:solidFill>
              </a:rPr>
              <a:t>ebinar ini membahas mengenai bagaimana pergerakan industri kreatif </a:t>
            </a:r>
            <a:r>
              <a:rPr lang="id-ID" b="1" dirty="0" smtClean="0">
                <a:solidFill>
                  <a:srgbClr val="FD8D00"/>
                </a:solidFill>
              </a:rPr>
              <a:t>yang dapat menginspirasi masyarakat membuat konten kreatif dalam menghadapi pandemi Covid-19. </a:t>
            </a:r>
            <a:r>
              <a:rPr lang="id-ID" b="1" dirty="0">
                <a:solidFill>
                  <a:srgbClr val="FD8D00"/>
                </a:solidFill>
              </a:rPr>
              <a:t>Untuk pembicara, saat ini Kukuh Rizal (Director of Sun Eater) sudah mengonfirmasi dan bersedia menjadi pembicara Fun Charity </a:t>
            </a:r>
            <a:r>
              <a:rPr lang="id-ID" b="1" dirty="0" smtClean="0">
                <a:solidFill>
                  <a:srgbClr val="FD8D00"/>
                </a:solidFill>
              </a:rPr>
              <a:t>Fest</a:t>
            </a:r>
            <a:r>
              <a:rPr lang="id-ID" b="1" dirty="0">
                <a:solidFill>
                  <a:srgbClr val="FD8D00"/>
                </a:solidFill>
              </a:rPr>
              <a:t> </a:t>
            </a:r>
            <a:r>
              <a:rPr lang="id-ID" b="1" dirty="0" smtClean="0">
                <a:solidFill>
                  <a:srgbClr val="FD8D00"/>
                </a:solidFill>
              </a:rPr>
              <a:t>dan kami masih menunggu konfirmasi dari Teguh Wicaksono (Brand &amp; Editorial Manager of Netfllix) serta menyiapkan opsi pembicara lain.</a:t>
            </a:r>
            <a:endParaRPr lang="en-US" b="1" dirty="0">
              <a:solidFill>
                <a:srgbClr val="FD8D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4109" y="4500042"/>
            <a:ext cx="28981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D8D00"/>
                </a:solidFill>
              </a:rPr>
              <a:t>Teguh Wicaksono</a:t>
            </a:r>
            <a:endParaRPr lang="id-ID" sz="2400" b="1" dirty="0">
              <a:solidFill>
                <a:srgbClr val="FD8D00"/>
              </a:solidFill>
            </a:endParaRPr>
          </a:p>
          <a:p>
            <a:pPr algn="ctr"/>
            <a:r>
              <a:rPr lang="id-ID" b="1" dirty="0" smtClean="0">
                <a:solidFill>
                  <a:srgbClr val="FD8D00"/>
                </a:solidFill>
              </a:rPr>
              <a:t>Brand &amp; Editorial Manager of Netflix</a:t>
            </a:r>
          </a:p>
          <a:p>
            <a:pPr algn="ctr"/>
            <a:r>
              <a:rPr lang="id-ID" b="1" dirty="0" smtClean="0">
                <a:solidFill>
                  <a:srgbClr val="FD8D00"/>
                </a:solidFill>
              </a:rPr>
              <a:t>(*to be confirmed)</a:t>
            </a:r>
            <a:endParaRPr lang="en-US" b="1" dirty="0">
              <a:solidFill>
                <a:srgbClr val="FD8D00"/>
              </a:solidFill>
            </a:endParaRPr>
          </a:p>
        </p:txBody>
      </p:sp>
      <p:pic>
        <p:nvPicPr>
          <p:cNvPr id="3074" name="Picture 2" descr="Teguh Wicaksono – Archipelago Festival – Bangkok Music City – BMC 20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4918"/>
          <a:stretch/>
        </p:blipFill>
        <p:spPr bwMode="auto">
          <a:xfrm>
            <a:off x="9044632" y="1894127"/>
            <a:ext cx="2341821" cy="24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5760" y="4681186"/>
            <a:ext cx="306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D8D00"/>
                </a:solidFill>
              </a:rPr>
              <a:t>dr. Haruyuki Dewi Faisal </a:t>
            </a:r>
            <a:endParaRPr lang="en-US" b="1" dirty="0">
              <a:solidFill>
                <a:srgbClr val="FD8D00"/>
              </a:solidFill>
            </a:endParaRPr>
          </a:p>
          <a:p>
            <a:pPr algn="ctr"/>
            <a:r>
              <a:rPr lang="id-ID" sz="1600" b="1" dirty="0" smtClean="0">
                <a:solidFill>
                  <a:srgbClr val="FD8D00"/>
                </a:solidFill>
              </a:rPr>
              <a:t>Dokter Spesialis </a:t>
            </a:r>
            <a:r>
              <a:rPr lang="id-ID" sz="1600" b="1" dirty="0">
                <a:solidFill>
                  <a:srgbClr val="FD8D00"/>
                </a:solidFill>
              </a:rPr>
              <a:t>P</a:t>
            </a:r>
            <a:r>
              <a:rPr lang="id-ID" sz="1600" b="1" dirty="0" smtClean="0">
                <a:solidFill>
                  <a:srgbClr val="FD8D00"/>
                </a:solidFill>
              </a:rPr>
              <a:t>ulmonologi</a:t>
            </a:r>
          </a:p>
          <a:p>
            <a:pPr algn="ctr"/>
            <a:r>
              <a:rPr lang="id-ID" sz="1600" b="1" dirty="0" smtClean="0">
                <a:solidFill>
                  <a:srgbClr val="FD8D00"/>
                </a:solidFill>
              </a:rPr>
              <a:t>RSPI Sulianti Saroso</a:t>
            </a:r>
            <a:endParaRPr lang="en-US" sz="1600" b="1" dirty="0">
              <a:solidFill>
                <a:srgbClr val="FD8D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158" y="2554325"/>
            <a:ext cx="5402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D8D00"/>
                </a:solidFill>
              </a:rPr>
              <a:t>W</a:t>
            </a:r>
            <a:r>
              <a:rPr lang="id-ID" b="1" dirty="0">
                <a:solidFill>
                  <a:srgbClr val="FD8D00"/>
                </a:solidFill>
              </a:rPr>
              <a:t>ebinar ini membahas mengenai bagaimana </a:t>
            </a:r>
            <a:r>
              <a:rPr lang="id-ID" b="1" dirty="0" smtClean="0">
                <a:solidFill>
                  <a:srgbClr val="FD8D00"/>
                </a:solidFill>
              </a:rPr>
              <a:t>langkah preventif yang bisa dilakukan untuk menghadapi pandemi Covid-19 dari pemaparan ahli. </a:t>
            </a:r>
            <a:r>
              <a:rPr lang="en-US" b="1" dirty="0">
                <a:solidFill>
                  <a:srgbClr val="FD8D00"/>
                </a:solidFill>
              </a:rPr>
              <a:t>d</a:t>
            </a:r>
            <a:r>
              <a:rPr lang="en-US" b="1" dirty="0" smtClean="0">
                <a:solidFill>
                  <a:srgbClr val="FD8D00"/>
                </a:solidFill>
              </a:rPr>
              <a:t>r. </a:t>
            </a:r>
            <a:r>
              <a:rPr lang="en-US" b="1" dirty="0" err="1" smtClean="0">
                <a:solidFill>
                  <a:srgbClr val="FD8D00"/>
                </a:solidFill>
              </a:rPr>
              <a:t>Haruyuki</a:t>
            </a:r>
            <a:r>
              <a:rPr lang="en-US" b="1" dirty="0" smtClean="0">
                <a:solidFill>
                  <a:srgbClr val="FD8D00"/>
                </a:solidFill>
              </a:rPr>
              <a:t> </a:t>
            </a:r>
            <a:r>
              <a:rPr lang="en-US" b="1" dirty="0" err="1" smtClean="0">
                <a:solidFill>
                  <a:srgbClr val="FD8D00"/>
                </a:solidFill>
              </a:rPr>
              <a:t>sudah</a:t>
            </a:r>
            <a:r>
              <a:rPr lang="en-US" b="1" dirty="0" smtClean="0">
                <a:solidFill>
                  <a:srgbClr val="FD8D00"/>
                </a:solidFill>
              </a:rPr>
              <a:t> </a:t>
            </a:r>
            <a:r>
              <a:rPr lang="en-US" b="1" dirty="0" err="1" smtClean="0">
                <a:solidFill>
                  <a:srgbClr val="FD8D00"/>
                </a:solidFill>
              </a:rPr>
              <a:t>dikonfirmasi</a:t>
            </a:r>
            <a:r>
              <a:rPr lang="en-US" b="1" dirty="0" smtClean="0">
                <a:solidFill>
                  <a:srgbClr val="FD8D00"/>
                </a:solidFill>
              </a:rPr>
              <a:t> </a:t>
            </a:r>
            <a:r>
              <a:rPr lang="en-US" b="1" dirty="0" err="1" smtClean="0">
                <a:solidFill>
                  <a:srgbClr val="FD8D00"/>
                </a:solidFill>
              </a:rPr>
              <a:t>oleh</a:t>
            </a:r>
            <a:r>
              <a:rPr lang="en-US" b="1" dirty="0" smtClean="0">
                <a:solidFill>
                  <a:srgbClr val="FD8D00"/>
                </a:solidFill>
              </a:rPr>
              <a:t> pic webinar </a:t>
            </a:r>
            <a:r>
              <a:rPr lang="en-US" b="1" dirty="0" err="1" smtClean="0">
                <a:solidFill>
                  <a:srgbClr val="FD8D00"/>
                </a:solidFill>
              </a:rPr>
              <a:t>mengenai</a:t>
            </a:r>
            <a:r>
              <a:rPr lang="en-US" b="1" dirty="0" smtClean="0">
                <a:solidFill>
                  <a:srgbClr val="FD8D00"/>
                </a:solidFill>
              </a:rPr>
              <a:t> </a:t>
            </a:r>
            <a:r>
              <a:rPr lang="en-US" b="1" dirty="0" err="1" smtClean="0">
                <a:solidFill>
                  <a:srgbClr val="FD8D00"/>
                </a:solidFill>
              </a:rPr>
              <a:t>kesediaannya</a:t>
            </a:r>
            <a:r>
              <a:rPr lang="en-US" b="1" dirty="0" smtClean="0">
                <a:solidFill>
                  <a:srgbClr val="FD8D00"/>
                </a:solidFill>
              </a:rPr>
              <a:t> </a:t>
            </a:r>
            <a:r>
              <a:rPr lang="en-US" b="1" dirty="0" err="1" smtClean="0">
                <a:solidFill>
                  <a:srgbClr val="FD8D00"/>
                </a:solidFill>
              </a:rPr>
              <a:t>mengisi</a:t>
            </a:r>
            <a:r>
              <a:rPr lang="en-US" b="1" dirty="0" smtClean="0">
                <a:solidFill>
                  <a:srgbClr val="FD8D00"/>
                </a:solidFill>
              </a:rPr>
              <a:t> </a:t>
            </a:r>
            <a:r>
              <a:rPr lang="en-US" b="1" dirty="0" err="1" smtClean="0">
                <a:solidFill>
                  <a:srgbClr val="FD8D00"/>
                </a:solidFill>
              </a:rPr>
              <a:t>acara</a:t>
            </a:r>
            <a:r>
              <a:rPr lang="en-US" b="1" dirty="0" smtClean="0">
                <a:solidFill>
                  <a:srgbClr val="FD8D00"/>
                </a:solidFill>
              </a:rPr>
              <a:t>.</a:t>
            </a:r>
            <a:r>
              <a:rPr lang="id-ID" b="1" dirty="0" smtClean="0">
                <a:solidFill>
                  <a:srgbClr val="FD8D00"/>
                </a:solidFill>
              </a:rPr>
              <a:t> Saat ini kami masih menunggu konfirmasi dari dr. </a:t>
            </a:r>
            <a:r>
              <a:rPr lang="id-ID" b="1" dirty="0" smtClean="0">
                <a:solidFill>
                  <a:srgbClr val="FD8D00"/>
                </a:solidFill>
              </a:rPr>
              <a:t>Andira Utami</a:t>
            </a:r>
            <a:endParaRPr lang="en-US" b="1" dirty="0">
              <a:solidFill>
                <a:srgbClr val="FD8D00"/>
              </a:solidFill>
            </a:endParaRPr>
          </a:p>
        </p:txBody>
      </p:sp>
      <p:pic>
        <p:nvPicPr>
          <p:cNvPr id="1028" name="Picture 4" descr="https://rspi-suliantisaroso.com/assets/uploaded_data/doctors/2019/10/53c939a9117134540de475f7debb06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99" y="2298178"/>
            <a:ext cx="1986489" cy="22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9"/>
          <p:cNvSpPr txBox="1"/>
          <p:nvPr/>
        </p:nvSpPr>
        <p:spPr>
          <a:xfrm>
            <a:off x="2768466" y="471692"/>
            <a:ext cx="6276166" cy="1154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P</a:t>
            </a:r>
            <a:r>
              <a:rPr lang="id-ID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REVENTIVE ACTION </a:t>
            </a:r>
            <a:r>
              <a:rPr lang="en-US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AGAINST COVID-19</a:t>
            </a:r>
            <a:endParaRPr lang="en-US" sz="3600" dirty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60538" y="4667538"/>
            <a:ext cx="306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D8D00"/>
                </a:solidFill>
              </a:rPr>
              <a:t>dr. Andira Utami</a:t>
            </a:r>
            <a:endParaRPr lang="en-US" b="1" dirty="0">
              <a:solidFill>
                <a:srgbClr val="FD8D00"/>
              </a:solidFill>
            </a:endParaRPr>
          </a:p>
          <a:p>
            <a:pPr algn="ctr"/>
            <a:r>
              <a:rPr lang="id-ID" sz="1600" b="1" dirty="0" smtClean="0">
                <a:solidFill>
                  <a:srgbClr val="FD8D00"/>
                </a:solidFill>
              </a:rPr>
              <a:t>Dokter dan Pendiri pintarsehatpeduli.id</a:t>
            </a:r>
          </a:p>
          <a:p>
            <a:pPr algn="ctr"/>
            <a:r>
              <a:rPr lang="id-ID" sz="1600" b="1" dirty="0" smtClean="0">
                <a:solidFill>
                  <a:srgbClr val="FD8D00"/>
                </a:solidFill>
              </a:rPr>
              <a:t>(*to be confirmed)</a:t>
            </a:r>
            <a:endParaRPr lang="en-US" sz="1600" b="1" dirty="0">
              <a:solidFill>
                <a:srgbClr val="FD8D00"/>
              </a:solidFill>
            </a:endParaRPr>
          </a:p>
        </p:txBody>
      </p:sp>
      <p:pic>
        <p:nvPicPr>
          <p:cNvPr id="12" name="Picture 2" descr="FOTO: Cerita Andira Comeback Lewat 'Biar Semesta Bicar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222" y="2339122"/>
            <a:ext cx="1953249" cy="22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385" y="2301473"/>
            <a:ext cx="9705107" cy="2435087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Peserta melakukan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pendaftaran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melalui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link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google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form Fun Charity Fest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id-ID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Peserta akan melakukan pembayaran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berupa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donasi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id-ID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melalui 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link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penggalangan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dana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Fun Charity Fest di kitabisa.com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dan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menyertakan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bukti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mengisi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form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pendaftaran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Peserta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menerima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link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akses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webinar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email yang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sudah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didaftarkan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google</a:t>
            </a:r>
            <a:r>
              <a:rPr lang="en-US" sz="2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form.</a:t>
            </a:r>
            <a:endParaRPr lang="en-GB" sz="2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itchFamily="18" charset="0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2957917" y="536526"/>
            <a:ext cx="6276166" cy="1154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PERATURAN PENDAFTARAN PESERTA WEBINAR</a:t>
            </a:r>
            <a:endParaRPr lang="en-US" sz="3600" dirty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531" y="1991536"/>
            <a:ext cx="10673656" cy="5234953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Melakukan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registrasi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sebelum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mengikuti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acara seminar.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Menggunakan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pakaian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sopan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saat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mengikuti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seminar.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Tidak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boleh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berulah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/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berisik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/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mengusik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/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menggangu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saat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seminar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berlangsung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(Audio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harus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di </a:t>
            </a:r>
            <a:r>
              <a:rPr lang="en-US" sz="1600" i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mute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saat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pembicara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sedang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menyampaikan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materi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).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Memiliki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komputer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/ 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gadget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untuk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dapat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mengakses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zoom.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Memiliki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jaringan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internet yang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baik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stabil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Wajib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menyalakan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kamera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komputer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/laptop/handphone saat seminar di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mulai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.</a:t>
            </a:r>
            <a:endParaRPr lang="en-US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Boleh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mengajukan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pertanyaan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secara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bergantian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kepada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pembicara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saat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sesi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tanya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jawab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Dilarang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menggunakan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bahasa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mengandung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unusur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sara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/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permusuhan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/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kasar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endParaRPr lang="en-GB" sz="1800" dirty="0">
              <a:solidFill>
                <a:srgbClr val="FD8D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3329380" y="468885"/>
            <a:ext cx="6276166" cy="1154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itchFamily="34" charset="-128"/>
                <a:ea typeface="Adobe Gothic Std B" pitchFamily="34" charset="-128"/>
              </a:rPr>
              <a:t>ATURAN PESERTA SAAT WEBINAR BERLANGSUNG</a:t>
            </a:r>
            <a:endParaRPr lang="en-US" sz="3600" dirty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675731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5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KONSEP KEGIATAN ACARA</a:t>
            </a:r>
          </a:p>
          <a:p>
            <a:pPr algn="ctr">
              <a:lnSpc>
                <a:spcPct val="110000"/>
              </a:lnSpc>
            </a:pPr>
            <a:r>
              <a:rPr lang="en-US" sz="5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(PUBG)</a:t>
            </a:r>
            <a:endParaRPr lang="en-US" sz="5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14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30" y="420126"/>
            <a:ext cx="4189775" cy="3367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4355C1-A379-4EA8-8C3C-502B97DD4BEF}"/>
              </a:ext>
            </a:extLst>
          </p:cNvPr>
          <p:cNvSpPr txBox="1"/>
          <p:nvPr/>
        </p:nvSpPr>
        <p:spPr>
          <a:xfrm>
            <a:off x="1556774" y="3258157"/>
            <a:ext cx="77845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Target Tim 		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: 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25 Tim (1 Tim </a:t>
            </a: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berisikan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5 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orang)</a:t>
            </a:r>
            <a:endParaRPr lang="en-US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Tanggal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Pelaksanaan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	: 6 &amp; 7 Mei 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Biaya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pendaftaran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: Rp.100.000 / T</a:t>
            </a:r>
            <a:r>
              <a:rPr lang="id-ID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</a:t>
            </a:r>
            <a:endParaRPr lang="en-US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Biaya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pendaftaran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100% </a:t>
            </a:r>
            <a:r>
              <a:rPr lang="en-US" sz="20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id-ID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(Rp. 2.500.000)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Hadiah peserta 70% dialokasikan untuk donasi (Rp. 1.750.000)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30% untuk pemenang (Rp. 750.000)</a:t>
            </a:r>
            <a:endParaRPr lang="en-US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8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34425" y="1571222"/>
            <a:ext cx="6836899" cy="4164037"/>
          </a:xfrm>
          <a:prstGeom prst="roundRect">
            <a:avLst/>
          </a:prstGeom>
          <a:solidFill>
            <a:srgbClr val="95171A">
              <a:alpha val="7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>
              <a:lnSpc>
                <a:spcPct val="150000"/>
              </a:lnSpc>
            </a:pPr>
            <a:endParaRPr lang="id-ID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Turnamen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ini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akan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diselenggarakan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dengan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cara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ONLINE, </a:t>
            </a:r>
            <a:r>
              <a:rPr lang="en-US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uang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pendaftaran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dari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perlombaan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ini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akan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dialokasikan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100% </a:t>
            </a:r>
            <a:r>
              <a:rPr lang="en-US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kembali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lagi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kepada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tujuan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awal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dibuat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nya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turnamen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ini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menggalang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dana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akan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didonasikan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kepada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pihak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bersangkutan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dengan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maraknya</a:t>
            </a:r>
            <a:r>
              <a:rPr lang="id-ID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C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ovid-19 di </a:t>
            </a:r>
            <a:r>
              <a:rPr lang="id-ID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ndonesia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endParaRPr lang="en-US" b="1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56" y="1058678"/>
            <a:ext cx="3178256" cy="255414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/>
          <a:stretch/>
        </p:blipFill>
        <p:spPr>
          <a:xfrm>
            <a:off x="8729663" y="995555"/>
            <a:ext cx="8793626" cy="666808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C -4.16667E-7 0.0331 0.02695 0.05995 0.06003 0.05995 C 0.09896 0.05995 0.11302 0.03009 0.11901 0.01204 L 0.125 -0.01204 C 0.13099 -0.03009 0.14596 -0.05995 0.18997 -0.05995 C 0.21797 -0.05995 0.25 -0.0331 0.25 1.11111E-6 C 0.25 0.0331 0.21797 0.05995 0.18997 0.05995 C 0.14596 0.05995 0.13099 0.03009 0.125 0.01204 L 0.11901 -0.01204 C 0.11302 -0.03009 0.09896 -0.05995 0.06003 -0.05995 C 0.02695 -0.05995 -4.16667E-7 -0.0331 -4.16667E-7 1.11111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6" y="1738874"/>
            <a:ext cx="3981505" cy="4587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7183" y="610981"/>
            <a:ext cx="55883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REFERENSI TURNAMEN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4952800" y="2897803"/>
            <a:ext cx="6879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Salah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satu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refrensi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turnamen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kami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ambil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adalah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mini weekly tournament, yang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diadakan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oleh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id-ID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</a:t>
            </a:r>
            <a:r>
              <a:rPr lang="en-US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adiplay</a:t>
            </a:r>
            <a:r>
              <a:rPr lang="en-US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setiap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hari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selasa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 </a:t>
            </a:r>
            <a:r>
              <a:rPr lang="id-ID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</a:t>
            </a:r>
            <a:r>
              <a:rPr lang="en-US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engan</a:t>
            </a:r>
            <a:r>
              <a:rPr lang="en-US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total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prizepool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300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ribu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UC,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dengan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biaya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pendaftaran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grati</a:t>
            </a:r>
            <a:r>
              <a:rPr lang="id-ID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s.</a:t>
            </a:r>
            <a:endParaRPr lang="en-US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18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921384"/>
              </p:ext>
            </p:extLst>
          </p:nvPr>
        </p:nvGraphicFramePr>
        <p:xfrm>
          <a:off x="598761" y="1818949"/>
          <a:ext cx="2767450" cy="47107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86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0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Placement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Points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63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Kill Points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68667" y="1690008"/>
            <a:ext cx="73818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Total 9 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match 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akan diselenggarakan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selama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endParaRPr lang="id-ID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en-US" sz="16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etiap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4 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match</a:t>
            </a:r>
            <a:endParaRPr lang="id-ID" sz="1600" dirty="0" smtClean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hari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pertama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4 match </a:t>
            </a:r>
            <a:r>
              <a:rPr lang="en-US" sz="16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kedua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5 match  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termasuk 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final </a:t>
            </a:r>
          </a:p>
          <a:p>
            <a:endParaRPr lang="en-US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TOTAL  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PRIZEPOOL R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2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500.000 </a:t>
            </a:r>
            <a:endParaRPr lang="id-ID" sz="1600" dirty="0" smtClean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(70% untuk donasi &amp; 30% untuk peserta)</a:t>
            </a:r>
            <a:endParaRPr lang="en-US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JUARA 1 R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40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0.000</a:t>
            </a:r>
            <a:endParaRPr lang="en-US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JUARA 2 R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0.000</a:t>
            </a:r>
            <a:endParaRPr lang="en-US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JUARA 3 R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1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50.000 </a:t>
            </a:r>
            <a:endParaRPr lang="en-US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US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PENDAFTARAN : 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100.000/TIM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Peserta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melakukan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pendaftaran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melalui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link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google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form Fun Charity Fest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Peserta 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akan melakukan pembayaran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berupa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donasi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melalui 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link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penggalangan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dana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Fun Charity Fest di kitabisa.com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menyertakan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bukti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saat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mengisi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form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pendaftaran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 </a:t>
            </a:r>
            <a:endParaRPr lang="id-ID" sz="1600" dirty="0" smtClean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Setiap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perwakilan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tim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bergabung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dengan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id-ID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</a:t>
            </a:r>
            <a:r>
              <a:rPr lang="en-US" sz="16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hatsapp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group </a:t>
            </a:r>
            <a:r>
              <a:rPr lang="en-US" sz="16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turnamen</a:t>
            </a:r>
            <a:r>
              <a:rPr lang="en-US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PUBG</a:t>
            </a:r>
            <a:r>
              <a:rPr lang="id-ID" sz="16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 Charity Fest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itchFamily="18" charset="0"/>
              </a:rPr>
              <a:t>Panitia akan memberikan informasi teknis dan penyelenggaraan melalui Whatsapp group</a:t>
            </a:r>
            <a:endParaRPr lang="en-US" sz="1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itchFamily="18" charset="0"/>
            </a:endParaRPr>
          </a:p>
          <a:p>
            <a:endParaRPr lang="en-US" sz="1600" dirty="0">
              <a:solidFill>
                <a:srgbClr val="FD8D00"/>
              </a:solidFill>
            </a:endParaRPr>
          </a:p>
          <a:p>
            <a:endParaRPr lang="en-US" sz="1600" dirty="0">
              <a:solidFill>
                <a:srgbClr val="FD8D00"/>
              </a:solidFill>
            </a:endParaRPr>
          </a:p>
          <a:p>
            <a:endParaRPr lang="en-US" sz="1600" dirty="0">
              <a:solidFill>
                <a:srgbClr val="FD8D00"/>
              </a:solidFill>
            </a:endParaRPr>
          </a:p>
          <a:p>
            <a:endParaRPr lang="en-US" sz="1600" dirty="0">
              <a:solidFill>
                <a:srgbClr val="FD8D00"/>
              </a:solidFill>
            </a:endParaRPr>
          </a:p>
          <a:p>
            <a:endParaRPr lang="en-US" sz="1600" dirty="0">
              <a:solidFill>
                <a:srgbClr val="FD8D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0428" y="423932"/>
            <a:ext cx="472918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TEKNIS TURNAMEN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44" y="144701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enghitungan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poin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turnamen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PUBG </a:t>
            </a:r>
          </a:p>
        </p:txBody>
      </p:sp>
    </p:spTree>
    <p:extLst>
      <p:ext uri="{BB962C8B-B14F-4D97-AF65-F5344CB8AC3E}">
        <p14:creationId xmlns:p14="http://schemas.microsoft.com/office/powerpoint/2010/main" val="95422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60" y="2316942"/>
            <a:ext cx="10515600" cy="26235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Fun Charity Festival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merupakan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sebuah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acara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festival yang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diselenggarakan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secara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online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dengan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beberapa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rangkaian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kegiatan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yang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seluruh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kegiatannya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di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dedikasikan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untuk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amal</a:t>
            </a:r>
            <a:r>
              <a:rPr lang="en-US" sz="18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. </a:t>
            </a:r>
            <a:r>
              <a:rPr lang="id-ID" sz="18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Masyarakat bisa beraktifitas secara online, menghibur diri serta mendapatkan pengetahuan dengan berpartisipasi aktif dalam rangkaian kegiatan yang diadakan oleh Fun Charity Festival.</a:t>
            </a:r>
            <a:endParaRPr lang="en-US" sz="18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dobe Arabic" panose="02040503050201020203" pitchFamily="18" charset="-78"/>
            </a:endParaRPr>
          </a:p>
          <a:p>
            <a:pPr>
              <a:lnSpc>
                <a:spcPct val="120000"/>
              </a:lnSpc>
            </a:pPr>
            <a:r>
              <a:rPr lang="id-ID" sz="1800" b="1" u="sng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Penyelenggaraan Acara</a:t>
            </a:r>
            <a:endParaRPr lang="id-ID" sz="1800" b="1" u="sng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dobe Arabic" panose="02040503050201020203" pitchFamily="18" charset="-78"/>
            </a:endParaRPr>
          </a:p>
          <a:p>
            <a:pPr marL="177800" indent="0">
              <a:lnSpc>
                <a:spcPct val="120000"/>
              </a:lnSpc>
              <a:buNone/>
            </a:pPr>
            <a:r>
              <a:rPr lang="id-ID" sz="18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12 April – 9 Mei 2020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6248" y="51593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DESKRIPSI ACARA</a:t>
            </a:r>
            <a:endParaRPr lang="en-US" sz="4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453" y="1552480"/>
            <a:ext cx="1075208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RULES TURNAMEN PUBG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Mobile </a:t>
            </a:r>
            <a:r>
              <a:rPr lang="en-US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Only</a:t>
            </a:r>
            <a:endParaRPr lang="en-US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Tidak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diperbolehkan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menggunakan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emulator,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aplikasi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pihak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3, iPad/Tablet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alat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lainnya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seperti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L1/R1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Semua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anggota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dari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masing-masing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tim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harus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masuk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10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menit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sebelum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match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mulai</a:t>
            </a:r>
            <a:endParaRPr lang="en-US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Diharapkan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menempati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slot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sesuai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sudah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informasikan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panitia</a:t>
            </a:r>
            <a:endParaRPr lang="id-ID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saat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pertandingan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dimulai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apabila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mengalami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masalah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tidak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disebabkan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oleh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server</a:t>
            </a:r>
            <a:r>
              <a:rPr lang="id-ID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maka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menjadi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konsekuensi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sendiri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endParaRPr lang="id-ID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Jika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terjadi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masalah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disebabkan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olehs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server,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maka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panitia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akan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mempertimbangkan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rematchsetelah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mendapat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bukti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cukup</a:t>
            </a:r>
            <a:r>
              <a:rPr lang="en-US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r>
              <a:rPr lang="en-US" sz="20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 </a:t>
            </a:r>
          </a:p>
          <a:p>
            <a:endParaRPr lang="en-US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3160" y="428787"/>
            <a:ext cx="595066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PERATURAN TURNAMEN</a:t>
            </a:r>
            <a:endParaRPr lang="en-US" sz="4000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99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7000" y="360432"/>
            <a:ext cx="595066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PERATURAN TURNAMEN</a:t>
            </a:r>
            <a:endParaRPr lang="en-US" sz="4000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768257"/>
              </p:ext>
            </p:extLst>
          </p:nvPr>
        </p:nvGraphicFramePr>
        <p:xfrm>
          <a:off x="6693497" y="4329370"/>
          <a:ext cx="3527958" cy="169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Worksheet" r:id="rId5" imgW="2790745" imgH="1343058" progId="Excel.Sheet.12">
                  <p:embed/>
                </p:oleObj>
              </mc:Choice>
              <mc:Fallback>
                <p:oleObj name="Worksheet" r:id="rId5" imgW="2790745" imgH="13430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3497" y="4329370"/>
                        <a:ext cx="3527958" cy="1697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342009"/>
              </p:ext>
            </p:extLst>
          </p:nvPr>
        </p:nvGraphicFramePr>
        <p:xfrm>
          <a:off x="6693497" y="2271132"/>
          <a:ext cx="3418776" cy="12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Worksheet" r:id="rId7" imgW="2676716" imgH="962102" progId="Excel.Sheet.12">
                  <p:embed/>
                </p:oleObj>
              </mc:Choice>
              <mc:Fallback>
                <p:oleObj name="Worksheet" r:id="rId7" imgW="2676716" imgH="9621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93497" y="2271132"/>
                        <a:ext cx="3418776" cy="122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11364" y="1690688"/>
            <a:ext cx="1544012" cy="466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Pengeluaran</a:t>
            </a:r>
            <a:endParaRPr lang="en-US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7961" y="1690688"/>
            <a:ext cx="2820003" cy="466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Pendapatan Operasional</a:t>
            </a:r>
            <a:endParaRPr lang="en-US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38905" y="3660742"/>
            <a:ext cx="34724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Pendapatan dan Target Donasi</a:t>
            </a:r>
            <a:endParaRPr lang="en-US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321790"/>
              </p:ext>
            </p:extLst>
          </p:nvPr>
        </p:nvGraphicFramePr>
        <p:xfrm>
          <a:off x="415482" y="2225722"/>
          <a:ext cx="5603180" cy="36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Worksheet" r:id="rId9" imgW="5019632" imgH="3247838" progId="Excel.Sheet.12">
                  <p:embed/>
                </p:oleObj>
              </mc:Choice>
              <mc:Fallback>
                <p:oleObj name="Worksheet" r:id="rId9" imgW="5019632" imgH="32478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5482" y="2225722"/>
                        <a:ext cx="5603180" cy="362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022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7183" y="610981"/>
            <a:ext cx="517160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TIMEPLAN KEGIATAN</a:t>
            </a:r>
            <a:endParaRPr lang="en-US" sz="4000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9" y="1790271"/>
            <a:ext cx="5813425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8" y="2390968"/>
            <a:ext cx="5510675" cy="309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110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7830" y="2732660"/>
            <a:ext cx="7801610" cy="148587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9600" spc="-306" dirty="0">
                <a:solidFill>
                  <a:srgbClr val="FD8D00"/>
                </a:solidFill>
              </a:rPr>
              <a:t>THANK</a:t>
            </a:r>
            <a:r>
              <a:rPr sz="9600" spc="-707" dirty="0">
                <a:solidFill>
                  <a:srgbClr val="FD8D00"/>
                </a:solidFill>
              </a:rPr>
              <a:t> </a:t>
            </a:r>
            <a:r>
              <a:rPr sz="9600" spc="-136" dirty="0">
                <a:solidFill>
                  <a:srgbClr val="FD8D00"/>
                </a:solidFill>
              </a:rPr>
              <a:t>YOU</a:t>
            </a:r>
            <a:endParaRPr sz="9600" dirty="0">
              <a:solidFill>
                <a:srgbClr val="FD8D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1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721B579-C2BE-4007-84AC-3AD6CA731E19}"/>
              </a:ext>
            </a:extLst>
          </p:cNvPr>
          <p:cNvSpPr/>
          <p:nvPr/>
        </p:nvSpPr>
        <p:spPr>
          <a:xfrm rot="5400000">
            <a:off x="5008717" y="-2167260"/>
            <a:ext cx="2183642" cy="10484557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5129" y="1428751"/>
            <a:ext cx="9218114" cy="813754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20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Berikut</a:t>
            </a:r>
            <a:r>
              <a:rPr lang="en-US" sz="20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Konten</a:t>
            </a:r>
            <a:r>
              <a:rPr lang="en-US" sz="20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Acara</a:t>
            </a:r>
            <a:r>
              <a:rPr lang="en-US" sz="20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Dalam</a:t>
            </a:r>
            <a:r>
              <a:rPr lang="en-US" sz="20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Fun Charity Festival  </a:t>
            </a:r>
            <a:r>
              <a:rPr lang="en-US" sz="20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Guna</a:t>
            </a:r>
            <a:r>
              <a:rPr lang="en-US" sz="20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Mendukung</a:t>
            </a:r>
            <a:r>
              <a:rPr lang="en-US" sz="20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Penggalangan</a:t>
            </a:r>
            <a:r>
              <a:rPr lang="en-US" sz="20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Dana :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58260" y="-83739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KONTEN ACARA</a:t>
            </a:r>
            <a:endParaRPr lang="en-US" sz="48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7879386"/>
              </p:ext>
            </p:extLst>
          </p:nvPr>
        </p:nvGraphicFramePr>
        <p:xfrm>
          <a:off x="1120847" y="1955901"/>
          <a:ext cx="9995877" cy="221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375" y="4303502"/>
            <a:ext cx="2638297" cy="1787857"/>
          </a:xfrm>
          <a:prstGeom prst="rect">
            <a:avLst/>
          </a:prstGeom>
        </p:spPr>
      </p:pic>
      <p:pic>
        <p:nvPicPr>
          <p:cNvPr id="4100" name="Picture 4" descr="Lewat Platform TikTok, 5 Lagu Ini Jadi Tren di Media Sosia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" b="5130"/>
          <a:stretch/>
        </p:blipFill>
        <p:spPr bwMode="auto">
          <a:xfrm>
            <a:off x="1274691" y="4303502"/>
            <a:ext cx="2928819" cy="17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apeworld PUBG Competition 2018, Sistem Akumulasi Poin, Bermain ..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r="2897"/>
          <a:stretch/>
        </p:blipFill>
        <p:spPr bwMode="auto">
          <a:xfrm>
            <a:off x="8175008" y="4288083"/>
            <a:ext cx="2934270" cy="17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TUJUAN &amp; TARGET DONASI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679210"/>
            <a:ext cx="11049001" cy="46538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Target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panitia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</a:t>
            </a:r>
            <a:endParaRPr lang="id-ID" sz="2000" dirty="0" smtClean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Rp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250.000/</a:t>
            </a:r>
            <a:r>
              <a:rPr lang="id-ID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rang,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panitia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80 (Total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Rp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20.000.000)	</a:t>
            </a:r>
            <a:endParaRPr lang="en-US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arget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kegiatan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</a:t>
            </a:r>
            <a:endParaRPr lang="id-ID" sz="2000" dirty="0" smtClean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lnSpc>
                <a:spcPct val="100000"/>
              </a:lnSpc>
            </a:pPr>
            <a:endParaRPr lang="id-ID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lnSpc>
                <a:spcPct val="100000"/>
              </a:lnSpc>
            </a:pPr>
            <a:endParaRPr lang="id-ID" sz="2000" dirty="0" smtClean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lnSpc>
                <a:spcPct val="100000"/>
              </a:lnSpc>
            </a:pPr>
            <a:endParaRPr lang="id-ID" sz="2000" dirty="0" smtClean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lnSpc>
                <a:spcPct val="100000"/>
              </a:lnSpc>
            </a:pPr>
            <a:endParaRPr lang="id-ID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id-ID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Target keseluruhan : Rp. 27. 050.000</a:t>
            </a:r>
          </a:p>
          <a:p>
            <a:pPr>
              <a:lnSpc>
                <a:spcPct val="100000"/>
              </a:lnSpc>
            </a:pPr>
            <a:endParaRPr lang="en-US" sz="2000" dirty="0" smtClean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BENTUK DONASI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Tujuan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Fun Charity Fest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membantu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ekonomi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warga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ditengah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pandemic Covid-19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ini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berupa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sembako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ditujukan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khusus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warga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sz="2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rentan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id-ID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terinfeksi 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</a:t>
            </a:r>
            <a:r>
              <a:rPr lang="id-ID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vid-19</a:t>
            </a:r>
            <a:r>
              <a:rPr lang="en-US" sz="2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endParaRPr lang="en-US" sz="20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09266"/>
              </p:ext>
            </p:extLst>
          </p:nvPr>
        </p:nvGraphicFramePr>
        <p:xfrm>
          <a:off x="858260" y="3019427"/>
          <a:ext cx="27908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Worksheet" r:id="rId5" imgW="2790745" imgH="1343058" progId="Excel.Sheet.12">
                  <p:embed/>
                </p:oleObj>
              </mc:Choice>
              <mc:Fallback>
                <p:oleObj name="Worksheet" r:id="rId5" imgW="2790745" imgH="13430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260" y="3019427"/>
                        <a:ext cx="27908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3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20214FD2-57CF-4E9B-A571-D0169478F9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83642" y="3831323"/>
            <a:ext cx="8338781" cy="2390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 Charity Festival</a:t>
            </a:r>
            <a:r>
              <a:rPr lang="id-ID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memilih 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Kitabisa.com </a:t>
            </a:r>
            <a:r>
              <a:rPr lang="id-ID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sebagai platform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menyalurkan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Alasan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penggunaan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id-ID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KI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tabisa.com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penyalur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dikarenakan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kemudahan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layanan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diberikan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Kitabisa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r>
              <a:rPr lang="id-ID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om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kita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menyalurkan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Kitabisa.com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juga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memiliki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reputasi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baik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masarakat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sehingga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masyarakat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akan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lebih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mudah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berdonasi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karena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sudah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percaya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kepada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platform kitabisa.com</a:t>
            </a:r>
            <a:r>
              <a:rPr lang="id-ID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Nantinya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Setelah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Terkumpul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Pengelolaan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Hasil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Sepenuhnya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Akan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dikelola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oleh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Kitabisa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r>
              <a:rPr lang="id-ID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</a:t>
            </a:r>
            <a:r>
              <a:rPr lang="en-US" sz="14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om</a:t>
            </a: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disalurkan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kepada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yang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membutuhkan</a:t>
            </a:r>
            <a:endParaRPr lang="en-US" sz="1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endParaRPr lang="en-US" sz="1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37" y="2259580"/>
            <a:ext cx="2070551" cy="13189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4332345" y="-385927"/>
            <a:ext cx="4041373" cy="8748215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84706" y="-159253"/>
            <a:ext cx="10283011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PENGGUNAAN PENYALUR DONASI</a:t>
            </a:r>
            <a:endParaRPr lang="en-US" sz="32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837882A-6E1B-164C-88B8-8B3A06B2D2EE}"/>
              </a:ext>
            </a:extLst>
          </p:cNvPr>
          <p:cNvSpPr/>
          <p:nvPr/>
        </p:nvSpPr>
        <p:spPr>
          <a:xfrm rot="5400000">
            <a:off x="673515" y="1462989"/>
            <a:ext cx="4654547" cy="5140035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837882A-6E1B-164C-88B8-8B3A06B2D2EE}"/>
              </a:ext>
            </a:extLst>
          </p:cNvPr>
          <p:cNvSpPr/>
          <p:nvPr/>
        </p:nvSpPr>
        <p:spPr>
          <a:xfrm rot="5400000">
            <a:off x="6266550" y="1320777"/>
            <a:ext cx="4654549" cy="5424461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771" y="1870069"/>
            <a:ext cx="5252578" cy="448707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D8D00"/>
                </a:solidFill>
              </a:rPr>
              <a:t>Tahap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Pembuatan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Akun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Penggalangan</a:t>
            </a:r>
            <a:r>
              <a:rPr lang="en-US" sz="2000" b="1" dirty="0">
                <a:solidFill>
                  <a:srgbClr val="FD8D00"/>
                </a:solidFill>
              </a:rPr>
              <a:t> Dana</a:t>
            </a:r>
          </a:p>
          <a:p>
            <a:pPr algn="l"/>
            <a:r>
              <a:rPr lang="en-US" sz="2000" b="1" dirty="0">
                <a:solidFill>
                  <a:srgbClr val="FD8D00"/>
                </a:solidFill>
              </a:rPr>
              <a:t>&gt;</a:t>
            </a:r>
            <a:r>
              <a:rPr lang="en-US" sz="2000" b="1" dirty="0" err="1">
                <a:solidFill>
                  <a:srgbClr val="FD8D00"/>
                </a:solidFill>
              </a:rPr>
              <a:t>Panitia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membuka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situs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Kitabisa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srgbClr val="FD8D00"/>
                </a:solidFill>
              </a:rPr>
              <a:t>&gt;</a:t>
            </a:r>
            <a:r>
              <a:rPr lang="en-US" sz="2000" b="1" dirty="0" err="1">
                <a:solidFill>
                  <a:srgbClr val="FD8D00"/>
                </a:solidFill>
              </a:rPr>
              <a:t>Pilih</a:t>
            </a:r>
            <a:r>
              <a:rPr lang="en-US" sz="2000" b="1" dirty="0">
                <a:solidFill>
                  <a:srgbClr val="FD8D00"/>
                </a:solidFill>
              </a:rPr>
              <a:t> menu </a:t>
            </a:r>
            <a:r>
              <a:rPr lang="en-US" sz="2000" b="1" dirty="0" err="1">
                <a:solidFill>
                  <a:srgbClr val="FD8D00"/>
                </a:solidFill>
              </a:rPr>
              <a:t>Galang</a:t>
            </a:r>
            <a:r>
              <a:rPr lang="en-US" sz="2000" b="1" dirty="0">
                <a:solidFill>
                  <a:srgbClr val="FD8D00"/>
                </a:solidFill>
              </a:rPr>
              <a:t> Dana.</a:t>
            </a:r>
          </a:p>
          <a:p>
            <a:pPr algn="l"/>
            <a:r>
              <a:rPr lang="en-US" sz="2000" b="1" dirty="0">
                <a:solidFill>
                  <a:srgbClr val="FD8D00"/>
                </a:solidFill>
              </a:rPr>
              <a:t>&gt;</a:t>
            </a:r>
            <a:r>
              <a:rPr lang="en-US" sz="2000" b="1" dirty="0" err="1">
                <a:solidFill>
                  <a:srgbClr val="FD8D00"/>
                </a:solidFill>
              </a:rPr>
              <a:t>Panitia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melakukan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pengisian</a:t>
            </a:r>
            <a:r>
              <a:rPr lang="en-US" sz="2000" b="1" dirty="0">
                <a:solidFill>
                  <a:srgbClr val="FD8D00"/>
                </a:solidFill>
              </a:rPr>
              <a:t> form </a:t>
            </a:r>
            <a:r>
              <a:rPr lang="en-US" sz="2000" b="1" dirty="0" err="1">
                <a:solidFill>
                  <a:srgbClr val="FD8D00"/>
                </a:solidFill>
              </a:rPr>
              <a:t>penggalangan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dana</a:t>
            </a:r>
            <a:r>
              <a:rPr lang="en-US" sz="2000" b="1" dirty="0">
                <a:solidFill>
                  <a:srgbClr val="FD8D00"/>
                </a:solidFill>
              </a:rPr>
              <a:t>. </a:t>
            </a:r>
            <a:r>
              <a:rPr lang="en-US" sz="2000" b="1" dirty="0" err="1">
                <a:solidFill>
                  <a:srgbClr val="FD8D00"/>
                </a:solidFill>
              </a:rPr>
              <a:t>Pastikan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untuk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memberikan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informasi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dan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cerita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lengkap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dengan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bahasa</a:t>
            </a:r>
            <a:r>
              <a:rPr lang="en-US" sz="2000" b="1" dirty="0">
                <a:solidFill>
                  <a:srgbClr val="FD8D00"/>
                </a:solidFill>
              </a:rPr>
              <a:t> yang </a:t>
            </a:r>
            <a:r>
              <a:rPr lang="en-US" sz="2000" b="1" dirty="0" err="1">
                <a:solidFill>
                  <a:srgbClr val="FD8D00"/>
                </a:solidFill>
              </a:rPr>
              <a:t>menarik</a:t>
            </a:r>
            <a:r>
              <a:rPr lang="en-US" sz="2000" b="1" dirty="0">
                <a:solidFill>
                  <a:srgbClr val="FD8D00"/>
                </a:solidFill>
              </a:rPr>
              <a:t>.</a:t>
            </a:r>
          </a:p>
          <a:p>
            <a:pPr algn="l"/>
            <a:r>
              <a:rPr lang="en-US" sz="2000" b="1" dirty="0">
                <a:solidFill>
                  <a:srgbClr val="FD8D00"/>
                </a:solidFill>
              </a:rPr>
              <a:t>&gt;</a:t>
            </a:r>
            <a:r>
              <a:rPr lang="en-US" sz="2000" b="1" dirty="0" err="1">
                <a:solidFill>
                  <a:srgbClr val="FD8D00"/>
                </a:solidFill>
              </a:rPr>
              <a:t>Setelah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yakin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telah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mengisi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seluruh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kolom</a:t>
            </a:r>
            <a:r>
              <a:rPr lang="en-US" sz="2000" b="1" dirty="0">
                <a:solidFill>
                  <a:srgbClr val="FD8D00"/>
                </a:solidFill>
              </a:rPr>
              <a:t> yang </a:t>
            </a:r>
            <a:r>
              <a:rPr lang="en-US" sz="2000" b="1" dirty="0" err="1">
                <a:solidFill>
                  <a:srgbClr val="FD8D00"/>
                </a:solidFill>
              </a:rPr>
              <a:t>tersedia</a:t>
            </a:r>
            <a:r>
              <a:rPr lang="en-US" sz="2000" b="1" dirty="0">
                <a:solidFill>
                  <a:srgbClr val="FD8D00"/>
                </a:solidFill>
              </a:rPr>
              <a:t>, </a:t>
            </a:r>
            <a:r>
              <a:rPr lang="en-US" sz="2000" b="1" dirty="0" err="1">
                <a:solidFill>
                  <a:srgbClr val="FD8D00"/>
                </a:solidFill>
              </a:rPr>
              <a:t>klik</a:t>
            </a:r>
            <a:r>
              <a:rPr lang="en-US" sz="2000" b="1" dirty="0">
                <a:solidFill>
                  <a:srgbClr val="FD8D00"/>
                </a:solidFill>
              </a:rPr>
              <a:t> Launch Campaign</a:t>
            </a:r>
          </a:p>
          <a:p>
            <a:pPr algn="l"/>
            <a:r>
              <a:rPr lang="en-US" sz="2000" b="1" dirty="0">
                <a:solidFill>
                  <a:srgbClr val="FD8D00"/>
                </a:solidFill>
              </a:rPr>
              <a:t>&gt;</a:t>
            </a:r>
            <a:r>
              <a:rPr lang="en-US" sz="2000" b="1" dirty="0" err="1">
                <a:solidFill>
                  <a:srgbClr val="FD8D00"/>
                </a:solidFill>
              </a:rPr>
              <a:t>Halaman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galang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dana</a:t>
            </a:r>
            <a:r>
              <a:rPr lang="en-US" sz="2000" b="1" dirty="0">
                <a:solidFill>
                  <a:srgbClr val="FD8D00"/>
                </a:solidFill>
              </a:rPr>
              <a:t> pun </a:t>
            </a:r>
            <a:r>
              <a:rPr lang="en-US" sz="2000" b="1" dirty="0" err="1">
                <a:solidFill>
                  <a:srgbClr val="FD8D00"/>
                </a:solidFill>
              </a:rPr>
              <a:t>siap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digunakan</a:t>
            </a:r>
            <a:r>
              <a:rPr lang="en-US" sz="2000" b="1" dirty="0">
                <a:solidFill>
                  <a:srgbClr val="FD8D00"/>
                </a:solidFill>
              </a:rPr>
              <a:t>.</a:t>
            </a:r>
          </a:p>
          <a:p>
            <a:pPr algn="l"/>
            <a:r>
              <a:rPr lang="en-US" sz="2000" b="1" dirty="0">
                <a:solidFill>
                  <a:srgbClr val="FD8D00"/>
                </a:solidFill>
              </a:rPr>
              <a:t>&gt;</a:t>
            </a:r>
            <a:r>
              <a:rPr lang="en-US" sz="2000" b="1" dirty="0" err="1">
                <a:solidFill>
                  <a:srgbClr val="FD8D00"/>
                </a:solidFill>
              </a:rPr>
              <a:t>Lakukan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promosi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dengan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cara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menyebarkan</a:t>
            </a:r>
            <a:r>
              <a:rPr lang="en-US" sz="2000" b="1" dirty="0">
                <a:solidFill>
                  <a:srgbClr val="FD8D00"/>
                </a:solidFill>
              </a:rPr>
              <a:t> link campaign </a:t>
            </a:r>
            <a:r>
              <a:rPr lang="en-US" sz="2000" b="1" dirty="0" err="1">
                <a:solidFill>
                  <a:srgbClr val="FD8D00"/>
                </a:solidFill>
              </a:rPr>
              <a:t>ke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berbagai</a:t>
            </a:r>
            <a:r>
              <a:rPr lang="en-US" sz="2000" b="1" dirty="0">
                <a:solidFill>
                  <a:srgbClr val="FD8D00"/>
                </a:solidFill>
              </a:rPr>
              <a:t> media </a:t>
            </a:r>
            <a:r>
              <a:rPr lang="en-US" sz="2000" b="1" dirty="0" err="1">
                <a:solidFill>
                  <a:srgbClr val="FD8D00"/>
                </a:solidFill>
              </a:rPr>
              <a:t>sosial</a:t>
            </a:r>
            <a:r>
              <a:rPr lang="en-US" sz="2000" b="1" dirty="0">
                <a:solidFill>
                  <a:srgbClr val="FD8D00"/>
                </a:solidFill>
              </a:rPr>
              <a:t>.</a:t>
            </a:r>
          </a:p>
          <a:p>
            <a:pPr algn="l"/>
            <a:endParaRPr lang="en-US" b="1" dirty="0">
              <a:solidFill>
                <a:srgbClr val="FD8D00"/>
              </a:solidFill>
            </a:endParaRPr>
          </a:p>
          <a:p>
            <a:pPr algn="l"/>
            <a:endParaRPr lang="en-US" b="1" dirty="0">
              <a:solidFill>
                <a:srgbClr val="FD8D00"/>
              </a:solidFill>
            </a:endParaRPr>
          </a:p>
          <a:p>
            <a:pPr algn="l"/>
            <a:endParaRPr lang="en-US" b="1" dirty="0">
              <a:solidFill>
                <a:srgbClr val="FD8D0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53477" y="1976246"/>
            <a:ext cx="5252578" cy="410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>
                <a:solidFill>
                  <a:srgbClr val="FD8D00"/>
                </a:solidFill>
              </a:rPr>
              <a:t>Tahap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Verifikasi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Akun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srgbClr val="FD8D00"/>
                </a:solidFill>
              </a:rPr>
              <a:t>&gt;</a:t>
            </a:r>
            <a:r>
              <a:rPr lang="en-US" sz="2000" b="1" dirty="0" err="1">
                <a:solidFill>
                  <a:srgbClr val="FD8D00"/>
                </a:solidFill>
              </a:rPr>
              <a:t>Masuk</a:t>
            </a:r>
            <a:r>
              <a:rPr lang="en-US" sz="2000" b="1" dirty="0">
                <a:solidFill>
                  <a:srgbClr val="FD8D00"/>
                </a:solidFill>
              </a:rPr>
              <a:t> (login) </a:t>
            </a:r>
            <a:r>
              <a:rPr lang="en-US" sz="2000" b="1" dirty="0" err="1">
                <a:solidFill>
                  <a:srgbClr val="FD8D00"/>
                </a:solidFill>
              </a:rPr>
              <a:t>ke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akun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Anda</a:t>
            </a:r>
            <a:r>
              <a:rPr lang="en-US" sz="2000" b="1" dirty="0">
                <a:solidFill>
                  <a:srgbClr val="FD8D00"/>
                </a:solidFill>
              </a:rPr>
              <a:t>.</a:t>
            </a:r>
          </a:p>
          <a:p>
            <a:pPr algn="l"/>
            <a:r>
              <a:rPr lang="en-US" sz="2000" b="1" dirty="0">
                <a:solidFill>
                  <a:srgbClr val="FD8D00"/>
                </a:solidFill>
              </a:rPr>
              <a:t>&gt;</a:t>
            </a:r>
            <a:r>
              <a:rPr lang="en-US" sz="2000" b="1" dirty="0" err="1">
                <a:solidFill>
                  <a:srgbClr val="FD8D00"/>
                </a:solidFill>
              </a:rPr>
              <a:t>Pilih</a:t>
            </a:r>
            <a:r>
              <a:rPr lang="en-US" sz="2000" b="1" dirty="0">
                <a:solidFill>
                  <a:srgbClr val="FD8D00"/>
                </a:solidFill>
              </a:rPr>
              <a:t> setting.</a:t>
            </a:r>
          </a:p>
          <a:p>
            <a:pPr algn="l"/>
            <a:r>
              <a:rPr lang="en-US" sz="2000" b="1" dirty="0">
                <a:solidFill>
                  <a:srgbClr val="FD8D00"/>
                </a:solidFill>
              </a:rPr>
              <a:t>&gt;</a:t>
            </a:r>
            <a:r>
              <a:rPr lang="en-US" sz="2000" b="1" dirty="0" err="1">
                <a:solidFill>
                  <a:srgbClr val="FD8D00"/>
                </a:solidFill>
              </a:rPr>
              <a:t>Klik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verifikasi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akun</a:t>
            </a:r>
            <a:r>
              <a:rPr lang="en-US" sz="2000" b="1" dirty="0">
                <a:solidFill>
                  <a:srgbClr val="FD8D00"/>
                </a:solidFill>
              </a:rPr>
              <a:t>.</a:t>
            </a:r>
          </a:p>
          <a:p>
            <a:pPr algn="l"/>
            <a:r>
              <a:rPr lang="en-US" sz="2000" b="1" dirty="0">
                <a:solidFill>
                  <a:srgbClr val="FD8D00"/>
                </a:solidFill>
              </a:rPr>
              <a:t>&gt;</a:t>
            </a:r>
            <a:r>
              <a:rPr lang="en-US" sz="2000" b="1" dirty="0" err="1">
                <a:solidFill>
                  <a:srgbClr val="FD8D00"/>
                </a:solidFill>
              </a:rPr>
              <a:t>Unggah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foto</a:t>
            </a:r>
            <a:r>
              <a:rPr lang="en-US" sz="2000" b="1" dirty="0">
                <a:solidFill>
                  <a:srgbClr val="FD8D00"/>
                </a:solidFill>
              </a:rPr>
              <a:t> KTP </a:t>
            </a:r>
            <a:r>
              <a:rPr lang="en-US" sz="2000" b="1" dirty="0" err="1">
                <a:solidFill>
                  <a:srgbClr val="FD8D00"/>
                </a:solidFill>
              </a:rPr>
              <a:t>dan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foto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diri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sesuai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dengan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contoh</a:t>
            </a:r>
            <a:r>
              <a:rPr lang="en-US" sz="2000" b="1" dirty="0">
                <a:solidFill>
                  <a:srgbClr val="FD8D00"/>
                </a:solidFill>
              </a:rPr>
              <a:t> yang </a:t>
            </a:r>
            <a:r>
              <a:rPr lang="en-US" sz="2000" b="1" dirty="0" err="1">
                <a:solidFill>
                  <a:srgbClr val="FD8D00"/>
                </a:solidFill>
              </a:rPr>
              <a:t>ditampilkan</a:t>
            </a:r>
            <a:r>
              <a:rPr lang="en-US" sz="2000" b="1" dirty="0">
                <a:solidFill>
                  <a:srgbClr val="FD8D00"/>
                </a:solidFill>
              </a:rPr>
              <a:t> di </a:t>
            </a:r>
            <a:r>
              <a:rPr lang="en-US" sz="2000" b="1" dirty="0" err="1">
                <a:solidFill>
                  <a:srgbClr val="FD8D00"/>
                </a:solidFill>
              </a:rPr>
              <a:t>halaman</a:t>
            </a:r>
            <a:r>
              <a:rPr lang="en-US" sz="2000" b="1" dirty="0">
                <a:solidFill>
                  <a:srgbClr val="FD8D00"/>
                </a:solidFill>
              </a:rPr>
              <a:t> </a:t>
            </a:r>
            <a:r>
              <a:rPr lang="en-US" sz="2000" b="1" dirty="0" err="1">
                <a:solidFill>
                  <a:srgbClr val="FD8D00"/>
                </a:solidFill>
              </a:rPr>
              <a:t>verifikasi</a:t>
            </a:r>
            <a:r>
              <a:rPr lang="en-US" sz="2000" b="1" dirty="0">
                <a:solidFill>
                  <a:srgbClr val="FD8D00"/>
                </a:solidFill>
              </a:rPr>
              <a:t>.</a:t>
            </a:r>
          </a:p>
          <a:p>
            <a:pPr algn="l"/>
            <a:endParaRPr lang="en-US" b="1" dirty="0">
              <a:solidFill>
                <a:srgbClr val="FD8D00"/>
              </a:solidFill>
            </a:endParaRPr>
          </a:p>
          <a:p>
            <a:pPr algn="l"/>
            <a:endParaRPr lang="en-US" b="1" dirty="0">
              <a:solidFill>
                <a:srgbClr val="FD8D00"/>
              </a:solidFill>
            </a:endParaRPr>
          </a:p>
          <a:p>
            <a:pPr algn="l"/>
            <a:endParaRPr lang="en-US" b="1" dirty="0">
              <a:solidFill>
                <a:srgbClr val="FD8D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90455" y="104757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MEKANISME VIA </a:t>
            </a:r>
          </a:p>
          <a:p>
            <a:r>
              <a:rPr lang="en-US" sz="3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KITABISA.COM</a:t>
            </a:r>
            <a:endParaRPr lang="en-US" sz="36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692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C4871AD5-9F22-4F16-A603-3B5979C88757}"/>
              </a:ext>
            </a:extLst>
          </p:cNvPr>
          <p:cNvSpPr txBox="1"/>
          <p:nvPr/>
        </p:nvSpPr>
        <p:spPr>
          <a:xfrm>
            <a:off x="5569515" y="1207849"/>
            <a:ext cx="5035400" cy="49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Menentukan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Deadline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Penggalangan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Dana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636" t="28175" r="796" b="33745"/>
          <a:stretch/>
        </p:blipFill>
        <p:spPr>
          <a:xfrm>
            <a:off x="926498" y="1889807"/>
            <a:ext cx="4266167" cy="990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0289" t="21840" r="16637" b="32449"/>
          <a:stretch/>
        </p:blipFill>
        <p:spPr>
          <a:xfrm>
            <a:off x="926497" y="4439804"/>
            <a:ext cx="4266167" cy="1738311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="" xmlns:a16="http://schemas.microsoft.com/office/drawing/2014/main" id="{C4871AD5-9F22-4F16-A603-3B5979C88757}"/>
              </a:ext>
            </a:extLst>
          </p:cNvPr>
          <p:cNvSpPr txBox="1"/>
          <p:nvPr/>
        </p:nvSpPr>
        <p:spPr>
          <a:xfrm>
            <a:off x="-194361" y="1177464"/>
            <a:ext cx="5318787" cy="502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Contoh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Data Yang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Harus</a:t>
            </a:r>
            <a:r>
              <a:rPr lang="en-US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Diisi</a:t>
            </a:r>
            <a:endParaRPr lang="en-US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4067" t="28132" r="38816" b="16995"/>
          <a:stretch/>
        </p:blipFill>
        <p:spPr>
          <a:xfrm>
            <a:off x="5809763" y="1910360"/>
            <a:ext cx="5078856" cy="3747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9912" t="29218" r="27333" b="39365"/>
          <a:stretch/>
        </p:blipFill>
        <p:spPr>
          <a:xfrm>
            <a:off x="926498" y="3113283"/>
            <a:ext cx="4266167" cy="1093325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88441" y="-461056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MEKANISME VIA KITABISA.COM</a:t>
            </a:r>
            <a:endParaRPr lang="en-US" sz="32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="" xmlns:a16="http://schemas.microsoft.com/office/drawing/2014/main" id="{20214FD2-57CF-4E9B-A571-D0169478F956}"/>
              </a:ext>
            </a:extLst>
          </p:cNvPr>
          <p:cNvSpPr txBox="1"/>
          <p:nvPr/>
        </p:nvSpPr>
        <p:spPr>
          <a:xfrm>
            <a:off x="-190513" y="1690687"/>
            <a:ext cx="4541573" cy="49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Metode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Pembayaran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Donasi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Instan</a:t>
            </a:r>
            <a:endParaRPr lang="en-US" sz="1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9929" t="16200" r="31944" b="34070"/>
          <a:stretch/>
        </p:blipFill>
        <p:spPr>
          <a:xfrm>
            <a:off x="386866" y="2537337"/>
            <a:ext cx="3414349" cy="2843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1430" t="17441" r="32854" b="51518"/>
          <a:stretch/>
        </p:blipFill>
        <p:spPr>
          <a:xfrm>
            <a:off x="4351060" y="2527676"/>
            <a:ext cx="3625900" cy="2774964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20214FD2-57CF-4E9B-A571-D0169478F956}"/>
              </a:ext>
            </a:extLst>
          </p:cNvPr>
          <p:cNvSpPr txBox="1"/>
          <p:nvPr/>
        </p:nvSpPr>
        <p:spPr>
          <a:xfrm>
            <a:off x="3856596" y="1690688"/>
            <a:ext cx="4541573" cy="49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Metode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4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Pembayaran</a:t>
            </a:r>
            <a:r>
              <a:rPr lang="en-US" sz="1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Virtual Account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1525" t="27738" r="32451" b="11651"/>
          <a:stretch/>
        </p:blipFill>
        <p:spPr>
          <a:xfrm>
            <a:off x="8715071" y="2488243"/>
            <a:ext cx="2975220" cy="2814397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="" xmlns:a16="http://schemas.microsoft.com/office/drawing/2014/main" id="{20214FD2-57CF-4E9B-A571-D0169478F956}"/>
              </a:ext>
            </a:extLst>
          </p:cNvPr>
          <p:cNvSpPr txBox="1"/>
          <p:nvPr/>
        </p:nvSpPr>
        <p:spPr>
          <a:xfrm>
            <a:off x="8398169" y="1664042"/>
            <a:ext cx="3609023" cy="474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12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Metode</a:t>
            </a:r>
            <a:r>
              <a:rPr lang="en-US" sz="12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2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Pembayaran</a:t>
            </a:r>
            <a:r>
              <a:rPr lang="en-US" sz="12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Transfer &amp; </a:t>
            </a:r>
            <a:r>
              <a:rPr lang="en-US" sz="12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Kartu</a:t>
            </a:r>
            <a:r>
              <a:rPr lang="en-US" sz="12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200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Kredit</a:t>
            </a:r>
            <a:endParaRPr lang="en-US" sz="12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88441" y="-461056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MEKANISME VIA KITABISA.COM</a:t>
            </a:r>
            <a:endParaRPr lang="en-US" sz="32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8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1522</Words>
  <Application>Microsoft Office PowerPoint</Application>
  <PresentationFormat>Widescreen</PresentationFormat>
  <Paragraphs>223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Adobe Gothic Std B</vt:lpstr>
      <vt:lpstr>Adobe Arabic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1_Office Theme</vt:lpstr>
      <vt:lpstr>Worksheet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TUJUAN &amp; TARGET DONASI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arkanfaruqy@gmail.com</cp:lastModifiedBy>
  <cp:revision>88</cp:revision>
  <dcterms:created xsi:type="dcterms:W3CDTF">2020-04-02T11:07:34Z</dcterms:created>
  <dcterms:modified xsi:type="dcterms:W3CDTF">2020-04-14T02:22:22Z</dcterms:modified>
</cp:coreProperties>
</file>