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56" r:id="rId11"/>
    <p:sldId id="260" r:id="rId12"/>
    <p:sldId id="262" r:id="rId13"/>
    <p:sldId id="257" r:id="rId14"/>
    <p:sldId id="25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>
        <p:scale>
          <a:sx n="60" d="100"/>
          <a:sy n="60" d="100"/>
        </p:scale>
        <p:origin x="-144" y="-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9A70-CD59-48A4-B648-056AA572C22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C07BA-F347-416C-B303-E801D779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25036-AA20-40AB-A66C-960203C5D1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2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2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1DAD948-6707-714E-9E8F-26A36F4AE20E}"/>
              </a:ext>
            </a:extLst>
          </p:cNvPr>
          <p:cNvSpPr/>
          <p:nvPr userDrawn="1"/>
        </p:nvSpPr>
        <p:spPr>
          <a:xfrm>
            <a:off x="7822043" y="360727"/>
            <a:ext cx="776894" cy="10358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5F81511-AC79-6748-869A-9982CD568B16}"/>
              </a:ext>
            </a:extLst>
          </p:cNvPr>
          <p:cNvSpPr/>
          <p:nvPr userDrawn="1"/>
        </p:nvSpPr>
        <p:spPr>
          <a:xfrm>
            <a:off x="7753247" y="4398630"/>
            <a:ext cx="1275369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6F72D4E-9F4D-6341-9F9E-63E01AF59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0810" y="265113"/>
            <a:ext cx="4567238" cy="6089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2322729"/>
            <a:ext cx="3108072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CB8633A-7C70-3C48-8FEE-69941AF2B466}"/>
              </a:ext>
            </a:extLst>
          </p:cNvPr>
          <p:cNvSpPr/>
          <p:nvPr userDrawn="1"/>
        </p:nvSpPr>
        <p:spPr>
          <a:xfrm>
            <a:off x="4151600" y="5600936"/>
            <a:ext cx="482561" cy="643415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3B967D9-597D-E14A-AE80-4C3877655FB2}"/>
              </a:ext>
            </a:extLst>
          </p:cNvPr>
          <p:cNvSpPr/>
          <p:nvPr userDrawn="1"/>
        </p:nvSpPr>
        <p:spPr>
          <a:xfrm>
            <a:off x="4248427" y="541206"/>
            <a:ext cx="212555" cy="28340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7114435-8CC0-E744-B541-8EF28B774ECF}"/>
              </a:ext>
            </a:extLst>
          </p:cNvPr>
          <p:cNvSpPr/>
          <p:nvPr userDrawn="1"/>
        </p:nvSpPr>
        <p:spPr>
          <a:xfrm flipV="1">
            <a:off x="8914187" y="3453319"/>
            <a:ext cx="125504" cy="16733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B844B6D-9772-1D4A-A22A-19F6A1250CD6}"/>
              </a:ext>
            </a:extLst>
          </p:cNvPr>
          <p:cNvGrpSpPr/>
          <p:nvPr userDrawn="1"/>
        </p:nvGrpSpPr>
        <p:grpSpPr>
          <a:xfrm rot="5400000">
            <a:off x="-129976" y="1100829"/>
            <a:ext cx="910099" cy="74258"/>
            <a:chOff x="622418" y="280927"/>
            <a:chExt cx="2335705" cy="2541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4834FA13-7139-8546-99A9-CF39B5EDFDF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746C656-7A16-8445-80B5-88C23703E69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1E0A223A-22AD-6D40-9B6F-62F488036D5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1DB8FD84-D022-E842-9B56-88F0574EBD3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42F4DC0E-4CC4-374D-BE14-132577B95A7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A4E00522-1D16-F244-89FE-668EEBD08F2B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C4C5AC59-B537-D54C-9B5C-55B75E911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1" y="421817"/>
            <a:ext cx="3108071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4039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960" y="2160509"/>
            <a:ext cx="2189560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4390" y="2160509"/>
            <a:ext cx="2189560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5820" y="2160509"/>
            <a:ext cx="2189560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2960" y="5486968"/>
            <a:ext cx="2189560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500080" y="5486968"/>
            <a:ext cx="2189560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xmlns="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177200" y="5486968"/>
            <a:ext cx="2189560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2D7EDB7-7C02-0245-8A1F-553F094A4429}"/>
              </a:ext>
            </a:extLst>
          </p:cNvPr>
          <p:cNvGrpSpPr/>
          <p:nvPr userDrawn="1"/>
        </p:nvGrpSpPr>
        <p:grpSpPr>
          <a:xfrm rot="5400000">
            <a:off x="-129976" y="1100829"/>
            <a:ext cx="910099" cy="74258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421817"/>
            <a:ext cx="75438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9336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C09A16-A6B6-E04E-A40A-F482C0A95C0A}"/>
              </a:ext>
            </a:extLst>
          </p:cNvPr>
          <p:cNvGrpSpPr/>
          <p:nvPr userDrawn="1"/>
        </p:nvGrpSpPr>
        <p:grpSpPr>
          <a:xfrm rot="5400000">
            <a:off x="-129976" y="1100829"/>
            <a:ext cx="910099" cy="74258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421817"/>
            <a:ext cx="4313542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1231" y="1"/>
            <a:ext cx="320277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2322729"/>
            <a:ext cx="4313542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7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8E70-2A47-41B0-A578-5FB6961214A5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032E-8136-4303-BBE3-F678F158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2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3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916" y="1596018"/>
            <a:ext cx="6858000" cy="17907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Adhikara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8937"/>
            <a:ext cx="6858000" cy="12418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Founder &amp; Project Director </a:t>
            </a:r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udamudi.JKT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2457052" cy="30048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589670" y="3518551"/>
            <a:ext cx="3964660" cy="9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20761" r="22343" b="21107"/>
          <a:stretch/>
        </p:blipFill>
        <p:spPr>
          <a:xfrm>
            <a:off x="8164818" y="511494"/>
            <a:ext cx="823196" cy="84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13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</a:t>
            </a:r>
            <a:r>
              <a:rPr lang="en-US" b="1" dirty="0" err="1" smtClean="0">
                <a:solidFill>
                  <a:schemeClr val="bg1"/>
                </a:solidFill>
              </a:rPr>
              <a:t>udamudi.jkt</a:t>
            </a:r>
            <a:r>
              <a:rPr lang="en-US" sz="1650" dirty="0">
                <a:solidFill>
                  <a:schemeClr val="bg1"/>
                </a:solidFill>
              </a:rPr>
              <a:t/>
            </a:r>
            <a:br>
              <a:rPr lang="en-US" sz="1650" dirty="0">
                <a:solidFill>
                  <a:schemeClr val="bg1"/>
                </a:solidFill>
              </a:rPr>
            </a:br>
            <a:endParaRPr lang="en-US" sz="165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50" y="2036293"/>
            <a:ext cx="2226909" cy="3964457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239730" y="1847937"/>
            <a:ext cx="3964660" cy="9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47" y="2039541"/>
            <a:ext cx="2245512" cy="399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20761" r="22343" b="21107"/>
          <a:stretch/>
        </p:blipFill>
        <p:spPr>
          <a:xfrm>
            <a:off x="8212944" y="973162"/>
            <a:ext cx="823196" cy="84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02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02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40" y="17338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</a:t>
            </a:r>
            <a:r>
              <a:rPr lang="en-US" b="1" dirty="0" err="1" smtClean="0">
                <a:solidFill>
                  <a:schemeClr val="bg1"/>
                </a:solidFill>
              </a:rPr>
              <a:t>udamudi.jkt</a:t>
            </a:r>
            <a:endParaRPr lang="en-US" sz="165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77" y="1281628"/>
            <a:ext cx="3075150" cy="4351338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239730" y="1847937"/>
            <a:ext cx="3964660" cy="9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47" y="1555753"/>
            <a:ext cx="2245512" cy="399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4" y="1281629"/>
            <a:ext cx="2818235" cy="2112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52" y="3451789"/>
            <a:ext cx="1962125" cy="3493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20761" r="22343" b="21107"/>
          <a:stretch/>
        </p:blipFill>
        <p:spPr>
          <a:xfrm>
            <a:off x="8006479" y="230190"/>
            <a:ext cx="823196" cy="84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900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56" y="0"/>
            <a:ext cx="91858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Adhikara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650" dirty="0">
                <a:solidFill>
                  <a:schemeClr val="bg1"/>
                </a:solidFill>
              </a:rPr>
              <a:t>Founder &amp; Project Director </a:t>
            </a:r>
            <a:r>
              <a:rPr lang="en-US" sz="1650" dirty="0" err="1">
                <a:solidFill>
                  <a:schemeClr val="bg1"/>
                </a:solidFill>
              </a:rPr>
              <a:t>m</a:t>
            </a:r>
            <a:r>
              <a:rPr lang="en-US" sz="1650">
                <a:solidFill>
                  <a:schemeClr val="bg1"/>
                </a:solidFill>
              </a:rPr>
              <a:t>udamudi.JKT</a:t>
            </a:r>
            <a:r>
              <a:rPr lang="en-US" sz="1650" dirty="0">
                <a:solidFill>
                  <a:schemeClr val="bg1"/>
                </a:solidFill>
              </a:rPr>
              <a:t/>
            </a:r>
            <a:br>
              <a:rPr lang="en-US" sz="1650" dirty="0">
                <a:solidFill>
                  <a:schemeClr val="bg1"/>
                </a:solidFill>
              </a:rPr>
            </a:b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4" y="2280611"/>
            <a:ext cx="7886700" cy="2754606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Hal yang </a:t>
            </a:r>
            <a:r>
              <a:rPr lang="en-US" sz="1500" dirty="0" err="1">
                <a:solidFill>
                  <a:schemeClr val="bg1"/>
                </a:solidFill>
              </a:rPr>
              <a:t>harus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dapat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dilakukan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Eo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untuk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dipercaya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oleh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klien</a:t>
            </a:r>
            <a:r>
              <a:rPr lang="en-US" sz="1500" dirty="0">
                <a:solidFill>
                  <a:schemeClr val="bg1"/>
                </a:solidFill>
              </a:rPr>
              <a:t> :</a:t>
            </a:r>
          </a:p>
          <a:p>
            <a:pPr marL="728663" lvl="1" indent="-385763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komunikasi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marL="728663" lvl="1" indent="-385763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Harus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bisa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memenuhi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keinginanya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klien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marL="728663" lvl="1" indent="-385763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Memberikan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Pengertian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kepada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klain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jika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suatu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hal</a:t>
            </a: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Cara </a:t>
            </a:r>
            <a:r>
              <a:rPr lang="en-US" sz="1500" dirty="0" err="1">
                <a:solidFill>
                  <a:schemeClr val="bg1"/>
                </a:solidFill>
              </a:rPr>
              <a:t>Eo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menghadapi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masalah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dalam</a:t>
            </a:r>
            <a:r>
              <a:rPr lang="en-US" sz="1500" dirty="0">
                <a:solidFill>
                  <a:schemeClr val="bg1"/>
                </a:solidFill>
              </a:rPr>
              <a:t> event :</a:t>
            </a:r>
          </a:p>
          <a:p>
            <a:pPr marL="728663" lvl="1" indent="-385763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Harus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Profesional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marL="728663" lvl="1" indent="-385763"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Back up plan</a:t>
            </a:r>
          </a:p>
          <a:p>
            <a:pPr marL="728663" lvl="1" indent="-385763"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Let them judge by it’s cover</a:t>
            </a:r>
          </a:p>
          <a:p>
            <a:r>
              <a:rPr lang="en-US" sz="1500" dirty="0">
                <a:solidFill>
                  <a:schemeClr val="bg1"/>
                </a:solidFill>
              </a:rPr>
              <a:t>Cara </a:t>
            </a:r>
            <a:r>
              <a:rPr lang="en-US" sz="1500" dirty="0" err="1">
                <a:solidFill>
                  <a:schemeClr val="bg1"/>
                </a:solidFill>
              </a:rPr>
              <a:t>Eo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megurus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keuangan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dalam</a:t>
            </a:r>
            <a:r>
              <a:rPr lang="en-US" sz="1500" dirty="0">
                <a:solidFill>
                  <a:schemeClr val="bg1"/>
                </a:solidFill>
              </a:rPr>
              <a:t> event :</a:t>
            </a:r>
          </a:p>
          <a:p>
            <a:pPr marL="600075" lvl="1" indent="-257175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Setiap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divisi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membuat</a:t>
            </a:r>
            <a:r>
              <a:rPr lang="en-US" sz="1500" dirty="0">
                <a:solidFill>
                  <a:schemeClr val="bg1"/>
                </a:solidFill>
              </a:rPr>
              <a:t> budget proposal </a:t>
            </a:r>
            <a:r>
              <a:rPr lang="en-US" sz="1500" dirty="0" err="1">
                <a:solidFill>
                  <a:schemeClr val="bg1"/>
                </a:solidFill>
              </a:rPr>
              <a:t>pengeluaran</a:t>
            </a:r>
            <a:endParaRPr lang="en-US" sz="1500" dirty="0">
              <a:solidFill>
                <a:schemeClr val="bg1"/>
              </a:solidFill>
            </a:endParaRPr>
          </a:p>
          <a:p>
            <a:pPr marL="600075" lvl="1" indent="-257175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Membuat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rangkuman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anggaran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dari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setiap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divisi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marL="342900" lvl="1" indent="0">
              <a:buNone/>
            </a:pPr>
            <a:endParaRPr lang="en-US" sz="15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5485" y="1890780"/>
            <a:ext cx="3964660" cy="9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20761" r="22343" b="21107"/>
          <a:stretch/>
        </p:blipFill>
        <p:spPr>
          <a:xfrm>
            <a:off x="8212944" y="973162"/>
            <a:ext cx="823196" cy="84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74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75" b="1" dirty="0" err="1">
                <a:solidFill>
                  <a:schemeClr val="bg1"/>
                </a:solidFill>
              </a:rPr>
              <a:t>Dama</a:t>
            </a:r>
            <a:r>
              <a:rPr lang="en-US" sz="3675" b="1" dirty="0">
                <a:solidFill>
                  <a:schemeClr val="bg1"/>
                </a:solidFill>
              </a:rPr>
              <a:t> </a:t>
            </a:r>
            <a:r>
              <a:rPr lang="en-US" sz="3675" b="1" dirty="0" err="1">
                <a:solidFill>
                  <a:schemeClr val="bg1"/>
                </a:solidFill>
              </a:rPr>
              <a:t>Adhikara</a:t>
            </a:r>
            <a:r>
              <a:rPr lang="en-US" sz="3675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650" dirty="0">
                <a:solidFill>
                  <a:schemeClr val="bg1"/>
                </a:solidFill>
              </a:rPr>
              <a:t>Founder &amp; Project Director </a:t>
            </a:r>
            <a:r>
              <a:rPr lang="en-US" sz="1650" dirty="0" err="1">
                <a:solidFill>
                  <a:schemeClr val="bg1"/>
                </a:solidFill>
              </a:rPr>
              <a:t>mudamudi.JKT</a:t>
            </a:r>
            <a:r>
              <a:rPr lang="en-US" sz="2325" dirty="0">
                <a:solidFill>
                  <a:schemeClr val="bg1"/>
                </a:solidFill>
              </a:rPr>
              <a:t/>
            </a:r>
            <a:br>
              <a:rPr lang="en-US" sz="2325" dirty="0">
                <a:solidFill>
                  <a:schemeClr val="bg1"/>
                </a:solidFill>
              </a:rPr>
            </a:br>
            <a:endParaRPr lang="en-US" sz="2325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93807"/>
          </a:xfrm>
        </p:spPr>
        <p:txBody>
          <a:bodyPr>
            <a:normAutofit/>
          </a:bodyPr>
          <a:lstStyle/>
          <a:p>
            <a:r>
              <a:rPr lang="en-US" sz="1500" dirty="0" err="1">
                <a:solidFill>
                  <a:schemeClr val="bg1"/>
                </a:solidFill>
              </a:rPr>
              <a:t>Melihat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acara</a:t>
            </a:r>
            <a:r>
              <a:rPr lang="en-US" sz="1500" dirty="0">
                <a:solidFill>
                  <a:schemeClr val="bg1"/>
                </a:solidFill>
              </a:rPr>
              <a:t>/ event </a:t>
            </a:r>
            <a:r>
              <a:rPr lang="en-US" sz="1500" dirty="0" err="1">
                <a:solidFill>
                  <a:schemeClr val="bg1"/>
                </a:solidFill>
              </a:rPr>
              <a:t>sukses</a:t>
            </a:r>
            <a:r>
              <a:rPr lang="en-US" sz="1500" dirty="0">
                <a:solidFill>
                  <a:schemeClr val="bg1"/>
                </a:solidFill>
              </a:rPr>
              <a:t> : </a:t>
            </a:r>
          </a:p>
          <a:p>
            <a:pPr marL="600075" lvl="1" indent="-257175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dari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berjalannya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acara</a:t>
            </a:r>
            <a:endParaRPr lang="en-US" sz="1500" dirty="0">
              <a:solidFill>
                <a:schemeClr val="bg1"/>
              </a:solidFill>
            </a:endParaRPr>
          </a:p>
          <a:p>
            <a:pPr marL="600075" lvl="1" indent="-257175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Acara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tidak</a:t>
            </a:r>
            <a:r>
              <a:rPr lang="en-US" sz="1500" dirty="0">
                <a:solidFill>
                  <a:schemeClr val="bg1"/>
                </a:solidFill>
              </a:rPr>
              <a:t> di cancel </a:t>
            </a:r>
          </a:p>
          <a:p>
            <a:pPr marL="600075" lvl="1" indent="-257175"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Acara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tidak</a:t>
            </a:r>
            <a:r>
              <a:rPr lang="en-US" sz="1500" dirty="0">
                <a:solidFill>
                  <a:schemeClr val="bg1"/>
                </a:solidFill>
              </a:rPr>
              <a:t> chaos</a:t>
            </a:r>
          </a:p>
          <a:p>
            <a:r>
              <a:rPr lang="en-US" sz="1500" dirty="0" err="1">
                <a:solidFill>
                  <a:schemeClr val="bg1"/>
                </a:solidFill>
              </a:rPr>
              <a:t>Tindakan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jika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kendala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masalah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dengan</a:t>
            </a:r>
            <a:r>
              <a:rPr lang="en-US" sz="1500" dirty="0">
                <a:solidFill>
                  <a:schemeClr val="bg1"/>
                </a:solidFill>
              </a:rPr>
              <a:t> vendor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Tanggung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jawab</a:t>
            </a:r>
            <a:r>
              <a:rPr lang="en-US" sz="1500" dirty="0">
                <a:solidFill>
                  <a:schemeClr val="bg1"/>
                </a:solidFill>
              </a:rPr>
              <a:t> ( vendor </a:t>
            </a:r>
            <a:r>
              <a:rPr lang="en-US" sz="1500" dirty="0" err="1">
                <a:solidFill>
                  <a:schemeClr val="bg1"/>
                </a:solidFill>
              </a:rPr>
              <a:t>mengkomunikasikan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Eo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ganti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rugi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dan</a:t>
            </a:r>
            <a:r>
              <a:rPr lang="en-US" sz="1500" dirty="0">
                <a:solidFill>
                  <a:schemeClr val="bg1"/>
                </a:solidFill>
              </a:rPr>
              <a:t> vendor </a:t>
            </a:r>
            <a:r>
              <a:rPr lang="en-US" sz="1500" dirty="0" err="1">
                <a:solidFill>
                  <a:schemeClr val="bg1"/>
                </a:solidFill>
              </a:rPr>
              <a:t>mengakui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kesalahannya</a:t>
            </a:r>
            <a:r>
              <a:rPr lang="en-US" sz="1500" dirty="0">
                <a:solidFill>
                  <a:schemeClr val="bg1"/>
                </a:solidFill>
              </a:rPr>
              <a:t>) </a:t>
            </a:r>
          </a:p>
          <a:p>
            <a:r>
              <a:rPr lang="en-US" sz="1500" dirty="0" err="1">
                <a:solidFill>
                  <a:schemeClr val="bg1"/>
                </a:solidFill>
              </a:rPr>
              <a:t>Konsep</a:t>
            </a:r>
            <a:r>
              <a:rPr lang="en-US" sz="1500" dirty="0">
                <a:solidFill>
                  <a:schemeClr val="bg1"/>
                </a:solidFill>
              </a:rPr>
              <a:t> yang </a:t>
            </a:r>
            <a:r>
              <a:rPr lang="en-US" sz="1500" dirty="0" err="1">
                <a:solidFill>
                  <a:schemeClr val="bg1"/>
                </a:solidFill>
              </a:rPr>
              <a:t>diberikan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Eo</a:t>
            </a:r>
            <a:endParaRPr lang="en-US" sz="1500" dirty="0">
              <a:solidFill>
                <a:schemeClr val="bg1"/>
              </a:solidFill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Tidak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hanya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eksekusi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tetapi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juga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memberikan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opini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atau</a:t>
            </a:r>
            <a:r>
              <a:rPr lang="en-US" sz="1500" dirty="0">
                <a:solidFill>
                  <a:schemeClr val="bg1"/>
                </a:solidFill>
              </a:rPr>
              <a:t> ide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err="1">
                <a:solidFill>
                  <a:schemeClr val="bg1"/>
                </a:solidFill>
              </a:rPr>
              <a:t>Memberikan</a:t>
            </a:r>
            <a:r>
              <a:rPr lang="en-US" sz="1500" dirty="0">
                <a:solidFill>
                  <a:schemeClr val="bg1"/>
                </a:solidFill>
              </a:rPr>
              <a:t> saran </a:t>
            </a:r>
            <a:r>
              <a:rPr lang="en-US" sz="1500" dirty="0" err="1">
                <a:solidFill>
                  <a:schemeClr val="bg1"/>
                </a:solidFill>
              </a:rPr>
              <a:t>atau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pengertian</a:t>
            </a:r>
            <a:endParaRPr lang="en-US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5485" y="1890780"/>
            <a:ext cx="3964660" cy="9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t="20761" r="22343" b="21107"/>
          <a:stretch/>
        </p:blipFill>
        <p:spPr>
          <a:xfrm>
            <a:off x="8212944" y="973162"/>
            <a:ext cx="823196" cy="840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8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9200" y="-1066800"/>
            <a:ext cx="67056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MANAJEMEN EVENT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3657600"/>
            <a:ext cx="5029200" cy="12192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Operation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9200" y="-1066800"/>
            <a:ext cx="67056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Nur</a:t>
            </a:r>
            <a:r>
              <a:rPr lang="en-US" b="1" dirty="0" smtClean="0"/>
              <a:t> </a:t>
            </a:r>
            <a:r>
              <a:rPr lang="en-US" b="1" dirty="0" err="1" smtClean="0"/>
              <a:t>Dede</a:t>
            </a:r>
            <a:r>
              <a:rPr lang="en-US" b="1" dirty="0" smtClean="0"/>
              <a:t> </a:t>
            </a:r>
            <a:r>
              <a:rPr lang="en-US" b="1" dirty="0" err="1" smtClean="0"/>
              <a:t>Irawan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(</a:t>
            </a:r>
            <a:r>
              <a:rPr lang="en-US" sz="3100" b="1" dirty="0" err="1" smtClean="0"/>
              <a:t>Dunia</a:t>
            </a:r>
            <a:r>
              <a:rPr lang="en-US" sz="3100" b="1" dirty="0" smtClean="0"/>
              <a:t> Games)</a:t>
            </a:r>
            <a:endParaRPr 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6096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9200" y="-1066800"/>
            <a:ext cx="6705600" cy="9144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199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PMCO</a:t>
            </a:r>
          </a:p>
          <a:p>
            <a:r>
              <a:rPr lang="en-US" sz="3100" b="1" dirty="0" smtClean="0"/>
              <a:t>(</a:t>
            </a:r>
            <a:r>
              <a:rPr lang="en-US" sz="3100" b="1" dirty="0" err="1" smtClean="0"/>
              <a:t>Pubg</a:t>
            </a:r>
            <a:r>
              <a:rPr lang="en-US" sz="3100" b="1" dirty="0" smtClean="0"/>
              <a:t> Mobile Club Open 2019)</a:t>
            </a:r>
            <a:endParaRPr lang="en-US" sz="31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784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/>
              <a:t>Biggest  SEA E-Sport Event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408250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9200" y="-1066800"/>
            <a:ext cx="67056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399"/>
            <a:ext cx="7162800" cy="5032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Kesulitan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5715000" cy="3687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event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kesulitannya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PMCO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event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skala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Asia Tenggara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persiapan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komplit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matang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visual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material di venue,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kebetulan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visual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Esport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visual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membangkitkan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semangat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audiens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didukung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efek-efek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turut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memeriahkan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stage.</a:t>
            </a:r>
          </a:p>
          <a:p>
            <a:pPr marL="0" indent="0"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6400" y="-609600"/>
            <a:ext cx="57912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457200"/>
            <a:ext cx="5181600" cy="228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Engangement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audiens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438400"/>
            <a:ext cx="5181600" cy="3154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tertarik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menghadiri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sukai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intinya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berikan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audiens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datang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/ event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apalagi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game mobile,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user di Indonesia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memainkan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game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41" y="2249904"/>
            <a:ext cx="2502569" cy="2502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11" y="921914"/>
            <a:ext cx="6015789" cy="22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6400" y="-609600"/>
            <a:ext cx="57912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Saran </a:t>
            </a:r>
            <a:r>
              <a:rPr lang="en-US" b="1" dirty="0" err="1" smtClean="0"/>
              <a:t>Untuk</a:t>
            </a:r>
            <a:r>
              <a:rPr lang="en-US" b="1" dirty="0" smtClean="0"/>
              <a:t> Para </a:t>
            </a:r>
            <a:r>
              <a:rPr lang="en-US" b="1" dirty="0" err="1" smtClean="0"/>
              <a:t>Pekerja</a:t>
            </a:r>
            <a:r>
              <a:rPr lang="en-US" b="1" dirty="0" smtClean="0"/>
              <a:t> Event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6705600" cy="3382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dikerjakan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kolaborasi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team,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Kerjasama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tanggung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memunculkan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dicapai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kesuksesan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tau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kerjaan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lancar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terkontrol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3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6400" y="-609600"/>
            <a:ext cx="57912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2514600"/>
            <a:ext cx="5638800" cy="3230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Tahap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 event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PMCO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kilas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/>
              <a:t>saat</a:t>
            </a:r>
            <a:r>
              <a:rPr lang="en-US" sz="2400" b="1" dirty="0" smtClean="0"/>
              <a:t> </a:t>
            </a:r>
            <a:r>
              <a:rPr lang="en-US" sz="2400" b="1" dirty="0" err="1"/>
              <a:t>acara</a:t>
            </a:r>
            <a:r>
              <a:rPr lang="en-US" sz="2400" b="1" dirty="0"/>
              <a:t> </a:t>
            </a:r>
            <a:r>
              <a:rPr lang="en-US" sz="2400" b="1" dirty="0" err="1"/>
              <a:t>hal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kurang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hal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acara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 </a:t>
            </a:r>
            <a:r>
              <a:rPr lang="en-US" sz="2400" b="1" dirty="0" err="1"/>
              <a:t>sedang</a:t>
            </a:r>
            <a:r>
              <a:rPr lang="en-US" sz="2400" b="1" dirty="0"/>
              <a:t> </a:t>
            </a:r>
            <a:r>
              <a:rPr lang="en-US" sz="2400" b="1" dirty="0" err="1"/>
              <a:t>berlangsung</a:t>
            </a:r>
            <a:r>
              <a:rPr lang="en-US" sz="2400" b="1" dirty="0"/>
              <a:t> </a:t>
            </a:r>
            <a:r>
              <a:rPr lang="en-US" sz="2400" b="1" dirty="0" err="1"/>
              <a:t>jadi</a:t>
            </a:r>
            <a:r>
              <a:rPr lang="en-US" sz="2400" b="1" dirty="0"/>
              <a:t> </a:t>
            </a:r>
            <a:r>
              <a:rPr lang="en-US" sz="2400" b="1" dirty="0" err="1" smtClean="0"/>
              <a:t>hal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poin</a:t>
            </a:r>
            <a:r>
              <a:rPr lang="en-US" sz="2400" b="1" dirty="0"/>
              <a:t> yang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diperbaiki</a:t>
            </a:r>
            <a:r>
              <a:rPr lang="en-US" sz="2400" b="1" dirty="0" smtClean="0"/>
              <a:t> </a:t>
            </a:r>
            <a:r>
              <a:rPr lang="en-US" sz="2400" b="1" dirty="0" err="1"/>
              <a:t>kedepannya</a:t>
            </a:r>
            <a:r>
              <a:rPr lang="en-US" sz="2400" b="1" dirty="0"/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448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Hasil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wawancara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praktisi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event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Divisi business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development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3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Profile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narasumber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Natasya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menjabat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Sponsorship Relation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Ismaya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Group yang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membawahi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Ismaya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Live dan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Ismaya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Outlet.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menjalankan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event Djakarta Warehouse Project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kali.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Ismaya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Live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 The Fest, Djakarta Warehouse Project, Jakarta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Kuliner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Festival, dan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sebagainya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Sementara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Ismaya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Outlet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mengerjakan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branding,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colab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58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Ismaya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group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8600" cy="21202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38600" cy="21202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3995936" cy="25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0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DESCJOB sponsorship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proposal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perusahaan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Jobdesc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keuntungan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sembarangan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sponsor,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objective branding, campaign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Ismaya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menjunjung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ekslusifitas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sponsorship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Gojek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top of sponsorship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branding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Gojek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mengeluarkan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budget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Gojek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CIMB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Niaga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43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 YANG HARUS DILAKUKAN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brainstorming proposal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Budgeting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diajak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bekerja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64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internal 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keuntungan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perizinan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cancel.</a:t>
            </a:r>
          </a:p>
        </p:txBody>
      </p:sp>
    </p:spTree>
    <p:extLst>
      <p:ext uri="{BB962C8B-B14F-4D97-AF65-F5344CB8AC3E}">
        <p14:creationId xmlns:p14="http://schemas.microsoft.com/office/powerpoint/2010/main" val="3086497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gagal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Jakarta Culinary Festival (JCF)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Event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fokusnya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musik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seharusnya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fokus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all about food and beverages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gagal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event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profit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86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target market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riset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matang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budgeting yang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jelas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Mematangkan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Menjalin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relasi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8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scontent.fcgk7-1.fna.fbcdn.net/v/t31.0-0/p370x247/13392187_1795583537341102_903192761555523168_o.jpg?_nc_cat=100&amp;_nc_eui2=AeHGmo3DKZG56e1BZdM7Lmw1J8c2TCKC-WdZlMMpJBFxZgS3CQrFRFhwWtKUhQaKmJOCcpVvus2xOJR14JqfZj9ovsKxBFaOK9MZc03AmIubLg&amp;_nc_ohc=xHbEm85BeakAX-a9ifG&amp;_nc_ht=scontent.fcgk7-1.fna&amp;_nc_tp=6&amp;oh=3c0a38b139b227f05556a8f3498f1502&amp;oe=5EB68D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8" y="1552073"/>
            <a:ext cx="4006515" cy="40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79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SOUND PROJECT </a:t>
            </a:r>
          </a:p>
        </p:txBody>
      </p:sp>
      <p:pic>
        <p:nvPicPr>
          <p:cNvPr id="3" name="Picture 2" descr="soun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2209799"/>
            <a:ext cx="3131766" cy="3674605"/>
          </a:xfrm>
          <a:prstGeom prst="rect">
            <a:avLst/>
          </a:prstGeom>
        </p:spPr>
      </p:pic>
      <p:pic>
        <p:nvPicPr>
          <p:cNvPr id="4" name="Picture 3" descr="sound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2209801"/>
            <a:ext cx="3131766" cy="34658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33563" y="5957664"/>
            <a:ext cx="762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97782" y="5957664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58381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238" y="548680"/>
            <a:ext cx="8193234" cy="79068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PROFILE NARASUMBER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8193234" cy="3870920"/>
          </a:xfrm>
        </p:spPr>
        <p:txBody>
          <a:bodyPr>
            <a:normAutofit/>
          </a:bodyPr>
          <a:lstStyle/>
          <a:p>
            <a:r>
              <a:rPr lang="en-US" dirty="0" err="1"/>
              <a:t>Sahna</a:t>
            </a:r>
            <a:r>
              <a:rPr lang="en-US" dirty="0"/>
              <a:t> </a:t>
            </a:r>
            <a:r>
              <a:rPr lang="en-US" dirty="0" err="1"/>
              <a:t>Yanita</a:t>
            </a:r>
            <a:r>
              <a:rPr lang="en-US" dirty="0"/>
              <a:t>,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marketing and promotion </a:t>
            </a:r>
            <a:r>
              <a:rPr lang="en-US" dirty="0" err="1"/>
              <a:t>event,yang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kerjakan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the </a:t>
            </a:r>
            <a:r>
              <a:rPr lang="en-US" dirty="0" err="1"/>
              <a:t>soundsproject</a:t>
            </a:r>
            <a:r>
              <a:rPr lang="en-US" dirty="0"/>
              <a:t> volume five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4 </a:t>
            </a:r>
            <a:r>
              <a:rPr lang="en-US" dirty="0" err="1"/>
              <a:t>sama</a:t>
            </a:r>
            <a:r>
              <a:rPr lang="en-US" dirty="0"/>
              <a:t> 5 April 2020 di </a:t>
            </a:r>
            <a:r>
              <a:rPr lang="en-US" dirty="0" err="1"/>
              <a:t>bendepark</a:t>
            </a:r>
            <a:r>
              <a:rPr lang="en-US" dirty="0"/>
              <a:t> </a:t>
            </a:r>
            <a:r>
              <a:rPr lang="en-US" dirty="0" err="1"/>
              <a:t>Ancol</a:t>
            </a:r>
            <a:r>
              <a:rPr lang="en-US" dirty="0"/>
              <a:t> Jakarta.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nanganin</a:t>
            </a:r>
            <a:r>
              <a:rPr lang="en-US" dirty="0"/>
              <a:t> event </a:t>
            </a:r>
            <a:r>
              <a:rPr lang="en-US" dirty="0" err="1"/>
              <a:t>musik,event</a:t>
            </a:r>
            <a:r>
              <a:rPr lang="en-US" dirty="0"/>
              <a:t> festival, festival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sih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tepatnya</a:t>
            </a:r>
            <a:r>
              <a:rPr lang="en-US" dirty="0"/>
              <a:t>.</a:t>
            </a:r>
          </a:p>
          <a:p>
            <a:r>
              <a:rPr lang="en-US" dirty="0"/>
              <a:t>Event </a:t>
            </a:r>
            <a:r>
              <a:rPr lang="en-US" dirty="0" err="1"/>
              <a:t>terbesar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synchronize festival kali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2019 di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Oktober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21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138285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komponen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tahapan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dalam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perencanaan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3066" y="1988840"/>
            <a:ext cx="8413389" cy="3960440"/>
          </a:xfrm>
        </p:spPr>
        <p:txBody>
          <a:bodyPr>
            <a:normAutofit/>
          </a:bodyPr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yang </a:t>
            </a:r>
            <a:r>
              <a:rPr lang="en-US" dirty="0" err="1"/>
              <a:t>dipikirkan</a:t>
            </a:r>
            <a:r>
              <a:rPr lang="en-US" dirty="0"/>
              <a:t> 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kelewat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venue, flow, </a:t>
            </a:r>
            <a:r>
              <a:rPr lang="en-US" dirty="0" err="1"/>
              <a:t>tiket</a:t>
            </a:r>
            <a:r>
              <a:rPr lang="en-US" dirty="0"/>
              <a:t>, line up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festival.</a:t>
            </a:r>
          </a:p>
          <a:p>
            <a:r>
              <a:rPr lang="en-US" dirty="0"/>
              <a:t>Target digital strategy </a:t>
            </a:r>
          </a:p>
          <a:p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agar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pengunjung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acara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dan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15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28625"/>
            <a:ext cx="7467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Riset</a:t>
            </a:r>
            <a:r>
              <a:rPr lang="en-US" sz="4000" b="1" dirty="0">
                <a:solidFill>
                  <a:schemeClr val="tx1"/>
                </a:solidFill>
              </a:rPr>
              <a:t> yang </a:t>
            </a:r>
            <a:r>
              <a:rPr lang="en-US" sz="4000" b="1" dirty="0" err="1">
                <a:solidFill>
                  <a:schemeClr val="tx1"/>
                </a:solidFill>
              </a:rPr>
              <a:t>dilakukan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sebelum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membuat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acara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603" y="2060848"/>
            <a:ext cx="7467600" cy="3655314"/>
          </a:xfrm>
        </p:spPr>
        <p:txBody>
          <a:bodyPr/>
          <a:lstStyle/>
          <a:p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: A, B, C </a:t>
            </a:r>
            <a:r>
              <a:rPr lang="en-US" sz="2800" dirty="0" err="1"/>
              <a:t>atau</a:t>
            </a:r>
            <a:r>
              <a:rPr lang="en-US" sz="2800" dirty="0"/>
              <a:t> D agar </a:t>
            </a:r>
            <a:r>
              <a:rPr lang="en-US" sz="2800" dirty="0" err="1"/>
              <a:t>mempermudah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di </a:t>
            </a:r>
            <a:r>
              <a:rPr lang="en-US" sz="2800" dirty="0" err="1"/>
              <a:t>selenggarakan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kapasitas</a:t>
            </a:r>
            <a:r>
              <a:rPr lang="en-US" sz="2800" dirty="0"/>
              <a:t> venue </a:t>
            </a:r>
            <a:r>
              <a:rPr lang="en-US" sz="2800" dirty="0" err="1"/>
              <a:t>dan</a:t>
            </a:r>
            <a:r>
              <a:rPr lang="en-US" sz="2800" dirty="0"/>
              <a:t> flow.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20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672"/>
            <a:ext cx="7467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Membuat</a:t>
            </a:r>
            <a:r>
              <a:rPr lang="en-US" sz="4000" b="1" dirty="0">
                <a:solidFill>
                  <a:schemeClr val="tx1"/>
                </a:solidFill>
              </a:rPr>
              <a:t> event </a:t>
            </a:r>
            <a:r>
              <a:rPr lang="en-US" sz="4000" b="1" dirty="0" err="1">
                <a:solidFill>
                  <a:schemeClr val="tx1"/>
                </a:solidFill>
              </a:rPr>
              <a:t>bagus</a:t>
            </a:r>
            <a:r>
              <a:rPr lang="en-US" sz="4000" b="1" dirty="0">
                <a:solidFill>
                  <a:schemeClr val="tx1"/>
                </a:solidFill>
              </a:rPr>
              <a:t> di </a:t>
            </a:r>
            <a:r>
              <a:rPr lang="en-US" sz="4000" b="1" dirty="0" err="1">
                <a:solidFill>
                  <a:schemeClr val="tx1"/>
                </a:solidFill>
              </a:rPr>
              <a:t>mata</a:t>
            </a:r>
            <a:r>
              <a:rPr lang="en-US" sz="4000" b="1" dirty="0">
                <a:solidFill>
                  <a:schemeClr val="tx1"/>
                </a:solidFill>
              </a:rPr>
              <a:t> orang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7467600" cy="3655314"/>
          </a:xfrm>
        </p:spPr>
        <p:txBody>
          <a:bodyPr>
            <a:normAutofit/>
          </a:bodyPr>
          <a:lstStyle/>
          <a:p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rundown (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Untuk</a:t>
            </a:r>
            <a:r>
              <a:rPr lang="en-US" sz="3200" dirty="0"/>
              <a:t> event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penampilan</a:t>
            </a:r>
            <a:r>
              <a:rPr lang="en-US" sz="3200" dirty="0"/>
              <a:t> </a:t>
            </a:r>
            <a:r>
              <a:rPr lang="en-US" sz="3200" dirty="0" err="1"/>
              <a:t>artis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hal</a:t>
            </a:r>
            <a:r>
              <a:rPr lang="en-US" sz="3200" dirty="0"/>
              <a:t> yang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penting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0545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476672"/>
            <a:ext cx="7756263" cy="12025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Faktor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kesuksesan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kegagalan</a:t>
            </a:r>
            <a:r>
              <a:rPr lang="en-US" sz="3600" b="1" dirty="0">
                <a:solidFill>
                  <a:schemeClr val="tx1"/>
                </a:solidFill>
              </a:rPr>
              <a:t> event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199" y="2348880"/>
            <a:ext cx="7467600" cy="3655314"/>
          </a:xfrm>
        </p:spPr>
        <p:txBody>
          <a:bodyPr/>
          <a:lstStyle/>
          <a:p>
            <a:r>
              <a:rPr lang="en-US" sz="3200" dirty="0" err="1"/>
              <a:t>Faktor</a:t>
            </a:r>
            <a:r>
              <a:rPr lang="en-US" sz="3200" dirty="0"/>
              <a:t> internal </a:t>
            </a:r>
          </a:p>
          <a:p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visi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misi</a:t>
            </a:r>
            <a:r>
              <a:rPr lang="en-US" sz="3200" dirty="0"/>
              <a:t> yang </a:t>
            </a:r>
            <a:r>
              <a:rPr lang="en-US" sz="3200" dirty="0" err="1"/>
              <a:t>sama</a:t>
            </a:r>
            <a:endParaRPr lang="en-US" sz="3200" dirty="0"/>
          </a:p>
          <a:p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kegagalan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misscom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anggota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1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Saran </a:t>
            </a:r>
            <a:r>
              <a:rPr lang="en-US" b="1" dirty="0" err="1">
                <a:solidFill>
                  <a:schemeClr val="tx1"/>
                </a:solidFill>
              </a:rPr>
              <a:t>jika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terjadi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konflik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1844824"/>
            <a:ext cx="7467600" cy="3655314"/>
          </a:xfrm>
        </p:spPr>
        <p:txBody>
          <a:bodyPr/>
          <a:lstStyle/>
          <a:p>
            <a:r>
              <a:rPr lang="en-US" sz="2800" dirty="0" err="1"/>
              <a:t>Menerima</a:t>
            </a:r>
            <a:r>
              <a:rPr lang="en-US" sz="2800" dirty="0"/>
              <a:t> </a:t>
            </a:r>
            <a:r>
              <a:rPr lang="en-US" sz="2800" dirty="0" err="1"/>
              <a:t>kritikan</a:t>
            </a:r>
            <a:r>
              <a:rPr lang="en-US" sz="2800" dirty="0"/>
              <a:t> </a:t>
            </a:r>
            <a:r>
              <a:rPr lang="en-US" sz="2800" dirty="0" err="1"/>
              <a:t>karna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masukan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saran </a:t>
            </a:r>
            <a:r>
              <a:rPr lang="en-US" sz="2800" dirty="0" err="1"/>
              <a:t>untuk</a:t>
            </a:r>
            <a:r>
              <a:rPr lang="en-US" sz="2800" dirty="0"/>
              <a:t> event</a:t>
            </a:r>
          </a:p>
          <a:p>
            <a:r>
              <a:rPr lang="en-US" sz="2800" dirty="0" err="1"/>
              <a:t>Kritikan</a:t>
            </a:r>
            <a:r>
              <a:rPr lang="en-US" sz="2800" dirty="0"/>
              <a:t> juga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penyelenggara</a:t>
            </a:r>
            <a:r>
              <a:rPr lang="en-US" sz="2800" dirty="0"/>
              <a:t> agar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3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Menarik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perhatian</a:t>
            </a:r>
            <a:r>
              <a:rPr lang="en-US" b="1" dirty="0">
                <a:solidFill>
                  <a:schemeClr val="tx1"/>
                </a:solidFill>
              </a:rPr>
              <a:t> sponsor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event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selenggarakan</a:t>
            </a:r>
            <a:endParaRPr lang="en-US" dirty="0"/>
          </a:p>
          <a:p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sponsor </a:t>
            </a:r>
            <a:r>
              <a:rPr lang="en-US" dirty="0" err="1"/>
              <a:t>bahwa</a:t>
            </a:r>
            <a:r>
              <a:rPr lang="en-US" dirty="0"/>
              <a:t> event yang </a:t>
            </a:r>
            <a:r>
              <a:rPr lang="en-US" dirty="0" err="1"/>
              <a:t>diseleggarakan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menghadirkan</a:t>
            </a:r>
            <a:r>
              <a:rPr lang="en-US" dirty="0"/>
              <a:t> </a:t>
            </a:r>
            <a:r>
              <a:rPr lang="en-US" dirty="0" err="1"/>
              <a:t>partisipan</a:t>
            </a:r>
            <a:r>
              <a:rPr lang="en-US" dirty="0"/>
              <a:t> yang </a:t>
            </a:r>
            <a:r>
              <a:rPr lang="en-US" dirty="0" err="1"/>
              <a:t>banyak</a:t>
            </a:r>
            <a:endParaRPr lang="en-US" dirty="0"/>
          </a:p>
          <a:p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portofolio</a:t>
            </a:r>
            <a:endParaRPr lang="en-US" dirty="0"/>
          </a:p>
          <a:p>
            <a:r>
              <a:rPr lang="en-US" dirty="0" err="1"/>
              <a:t>Acara</a:t>
            </a:r>
            <a:r>
              <a:rPr lang="en-US" dirty="0"/>
              <a:t> yang </a:t>
            </a:r>
            <a:r>
              <a:rPr lang="en-US" dirty="0" err="1"/>
              <a:t>dijlankan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mulus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40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Saran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1916832"/>
            <a:ext cx="7467600" cy="3655314"/>
          </a:xfrm>
        </p:spPr>
        <p:txBody>
          <a:bodyPr>
            <a:normAutofit/>
          </a:bodyPr>
          <a:lstStyle/>
          <a:p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berfikir</a:t>
            </a:r>
            <a:r>
              <a:rPr lang="en-US" sz="2800" dirty="0"/>
              <a:t> </a:t>
            </a:r>
            <a:r>
              <a:rPr lang="en-US" sz="2800" dirty="0" err="1"/>
              <a:t>matang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endParaRPr lang="en-US" sz="2800" dirty="0"/>
          </a:p>
          <a:p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tim</a:t>
            </a:r>
            <a:r>
              <a:rPr lang="en-US" sz="2800" dirty="0"/>
              <a:t> yang </a:t>
            </a:r>
            <a:r>
              <a:rPr lang="en-US" sz="2800" dirty="0" err="1"/>
              <a:t>kompak</a:t>
            </a:r>
            <a:endParaRPr lang="en-US" sz="2800" dirty="0"/>
          </a:p>
          <a:p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acara agar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terlaksanakan</a:t>
            </a:r>
            <a:r>
              <a:rPr lang="en-US" sz="2800" dirty="0"/>
              <a:t> dan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kesalahan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5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MASALAH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345436"/>
            <a:ext cx="7467600" cy="3655314"/>
          </a:xfrm>
        </p:spPr>
        <p:txBody>
          <a:bodyPr/>
          <a:lstStyle/>
          <a:p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hari</a:t>
            </a:r>
            <a:r>
              <a:rPr lang="en-US" sz="2800" dirty="0"/>
              <a:t> H miss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Surat</a:t>
            </a:r>
            <a:r>
              <a:rPr lang="en-US" sz="2800" dirty="0"/>
              <a:t> </a:t>
            </a:r>
            <a:r>
              <a:rPr lang="en-US" sz="2800" dirty="0" err="1"/>
              <a:t>perjanjiam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</a:t>
            </a:r>
            <a:r>
              <a:rPr lang="en-US" sz="2800" dirty="0"/>
              <a:t> riders </a:t>
            </a:r>
          </a:p>
          <a:p>
            <a:r>
              <a:rPr lang="en-US" sz="2800" dirty="0" err="1"/>
              <a:t>Solusi</a:t>
            </a:r>
            <a:r>
              <a:rPr lang="en-US" sz="2800" dirty="0"/>
              <a:t> : </a:t>
            </a:r>
            <a:r>
              <a:rPr lang="en-US" sz="2800" dirty="0" err="1"/>
              <a:t>Pintar</a:t>
            </a:r>
            <a:r>
              <a:rPr lang="en-US" sz="2800" dirty="0"/>
              <a:t> </a:t>
            </a:r>
            <a:r>
              <a:rPr lang="en-US" sz="2800" dirty="0" err="1"/>
              <a:t>nya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menegoisasi</a:t>
            </a:r>
            <a:r>
              <a:rPr lang="en-US" sz="28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6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82"/>
            <a:ext cx="9236242" cy="6927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30" y="1731210"/>
            <a:ext cx="4476743" cy="2227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1" y="4108307"/>
            <a:ext cx="3673319" cy="25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5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Solusi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 yang </a:t>
            </a:r>
            <a:r>
              <a:rPr lang="en-US" sz="3200" dirty="0" err="1"/>
              <a:t>kuat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lain</a:t>
            </a:r>
          </a:p>
          <a:p>
            <a:r>
              <a:rPr lang="en-US" sz="3200" dirty="0" err="1"/>
              <a:t>Membuat</a:t>
            </a:r>
            <a:r>
              <a:rPr lang="en-US" sz="3200" dirty="0"/>
              <a:t> list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lain agar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kesalahan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Google Shape;148;p1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r="36659"/>
          <a:stretch>
            <a:fillRect/>
          </a:stretch>
        </p:blipFill>
        <p:spPr>
          <a:xfrm>
            <a:off x="5810250" y="0"/>
            <a:ext cx="333375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5400000">
            <a:off x="4048124" y="1762124"/>
            <a:ext cx="6858000" cy="3333752"/>
          </a:xfrm>
          <a:prstGeom prst="rect">
            <a:avLst/>
          </a:prstGeom>
          <a:gradFill flip="none" rotWithShape="1">
            <a:gsLst>
              <a:gs pos="0">
                <a:srgbClr val="7833AB">
                  <a:alpha val="55000"/>
                </a:srgbClr>
              </a:gs>
              <a:gs pos="61000">
                <a:srgbClr val="3E78AC">
                  <a:alpha val="42000"/>
                </a:srgbClr>
              </a:gs>
              <a:gs pos="100000">
                <a:srgbClr val="77B1E5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FB88EF-497B-48EC-B305-5CD4B6423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" y="-7690"/>
            <a:ext cx="795704" cy="10609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594D78-C723-4204-B7F5-31F48022D242}"/>
              </a:ext>
            </a:extLst>
          </p:cNvPr>
          <p:cNvSpPr txBox="1"/>
          <p:nvPr/>
        </p:nvSpPr>
        <p:spPr>
          <a:xfrm>
            <a:off x="544771" y="2516653"/>
            <a:ext cx="4835008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COMMUNICATION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E6E8127-1F2F-4055-950F-47A955685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58" y="54442"/>
            <a:ext cx="567751" cy="12601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E4F8D1-CD8E-42BF-87B8-35FF86F0FD23}"/>
              </a:ext>
            </a:extLst>
          </p:cNvPr>
          <p:cNvSpPr/>
          <p:nvPr/>
        </p:nvSpPr>
        <p:spPr>
          <a:xfrm rot="5400000">
            <a:off x="2126627" y="778672"/>
            <a:ext cx="1569657" cy="4936648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72CB67-A103-486A-A450-D81974562AA3}"/>
              </a:ext>
            </a:extLst>
          </p:cNvPr>
          <p:cNvSpPr/>
          <p:nvPr/>
        </p:nvSpPr>
        <p:spPr>
          <a:xfrm rot="5400000">
            <a:off x="2240927" y="931072"/>
            <a:ext cx="1569657" cy="4936648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70989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3168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lowchart: Process 91"/>
          <p:cNvSpPr/>
          <p:nvPr/>
        </p:nvSpPr>
        <p:spPr>
          <a:xfrm>
            <a:off x="101113" y="190944"/>
            <a:ext cx="8835389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527D3C-F477-47FB-9E6F-51B60FC30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190944"/>
            <a:ext cx="795704" cy="1060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8A6421-BC97-40A5-B2D3-D4CE003BF93E}"/>
              </a:ext>
            </a:extLst>
          </p:cNvPr>
          <p:cNvSpPr txBox="1"/>
          <p:nvPr/>
        </p:nvSpPr>
        <p:spPr>
          <a:xfrm>
            <a:off x="5992531" y="2593275"/>
            <a:ext cx="3151469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ZIKRI ADYAS</a:t>
            </a:r>
          </a:p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 Operating Officer of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Eye Group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329D0A-3528-468F-9C2A-A2323E54D136}"/>
              </a:ext>
            </a:extLst>
          </p:cNvPr>
          <p:cNvSpPr/>
          <p:nvPr/>
        </p:nvSpPr>
        <p:spPr>
          <a:xfrm rot="5400000">
            <a:off x="6928468" y="1850867"/>
            <a:ext cx="1281426" cy="2604049"/>
          </a:xfrm>
          <a:prstGeom prst="rect">
            <a:avLst/>
          </a:prstGeom>
          <a:noFill/>
          <a:ln w="28575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80938C-EA65-4E8F-A67D-D44BA4BA3D30}"/>
              </a:ext>
            </a:extLst>
          </p:cNvPr>
          <p:cNvSpPr/>
          <p:nvPr/>
        </p:nvSpPr>
        <p:spPr>
          <a:xfrm rot="5400000">
            <a:off x="752070" y="832960"/>
            <a:ext cx="4746961" cy="5966695"/>
          </a:xfrm>
          <a:prstGeom prst="rect">
            <a:avLst/>
          </a:prstGeom>
          <a:noFill/>
          <a:ln w="5715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BE2D4-DF59-466D-ACC0-FA35364A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264965"/>
            <a:ext cx="567751" cy="12601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3043DB6-5B83-4A47-969F-EB94324A9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99" y="1614523"/>
            <a:ext cx="5810880" cy="43581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C92DC00-7337-4C0F-8003-E115EE468C76}"/>
              </a:ext>
            </a:extLst>
          </p:cNvPr>
          <p:cNvCxnSpPr/>
          <p:nvPr/>
        </p:nvCxnSpPr>
        <p:spPr>
          <a:xfrm>
            <a:off x="6826348" y="2926080"/>
            <a:ext cx="14771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37870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lowchart: Process 91"/>
          <p:cNvSpPr/>
          <p:nvPr/>
        </p:nvSpPr>
        <p:spPr>
          <a:xfrm>
            <a:off x="101113" y="190944"/>
            <a:ext cx="8835389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 rot="5400000">
            <a:off x="1994680" y="2199645"/>
            <a:ext cx="868904" cy="445419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207499" y="4075513"/>
            <a:ext cx="5044985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Maker Fest 2018 (Chief in Production)</a:t>
            </a:r>
          </a:p>
          <a:p>
            <a:pPr marL="342900" indent="-342900">
              <a:buFontTx/>
              <a:buChar char="-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Maker Fest Big Bang 2018</a:t>
            </a: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527D3C-F477-47FB-9E6F-51B60FC30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190944"/>
            <a:ext cx="795704" cy="1060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8A6421-BC97-40A5-B2D3-D4CE003BF93E}"/>
              </a:ext>
            </a:extLst>
          </p:cNvPr>
          <p:cNvSpPr txBox="1"/>
          <p:nvPr/>
        </p:nvSpPr>
        <p:spPr>
          <a:xfrm>
            <a:off x="4656229" y="3992290"/>
            <a:ext cx="319255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Masker Run 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80938C-EA65-4E8F-A67D-D44BA4BA3D30}"/>
              </a:ext>
            </a:extLst>
          </p:cNvPr>
          <p:cNvSpPr/>
          <p:nvPr/>
        </p:nvSpPr>
        <p:spPr>
          <a:xfrm rot="5400000">
            <a:off x="4214995" y="164735"/>
            <a:ext cx="523218" cy="1197767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8FFDA0-81A0-4A15-B259-76C23A44D728}"/>
              </a:ext>
            </a:extLst>
          </p:cNvPr>
          <p:cNvSpPr txBox="1"/>
          <p:nvPr/>
        </p:nvSpPr>
        <p:spPr>
          <a:xfrm>
            <a:off x="3858609" y="495960"/>
            <a:ext cx="119776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BE2D4-DF59-466D-ACC0-FA35364A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264965"/>
            <a:ext cx="567751" cy="1260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F8024F-152F-422F-B9CA-E9553435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1" y="1868701"/>
            <a:ext cx="2903528" cy="1978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011715-F291-41BC-8AE1-2F7FA2B1D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62" y="1648401"/>
            <a:ext cx="2475424" cy="21990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55FD3C-4C37-464A-972E-6ADBE47A26A4}"/>
              </a:ext>
            </a:extLst>
          </p:cNvPr>
          <p:cNvSpPr/>
          <p:nvPr/>
        </p:nvSpPr>
        <p:spPr>
          <a:xfrm rot="5400000">
            <a:off x="5998447" y="3441647"/>
            <a:ext cx="526870" cy="1593166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AF9E8B1-BE4E-4D46-94D6-D4A60EF8FEBF}"/>
              </a:ext>
            </a:extLst>
          </p:cNvPr>
          <p:cNvSpPr/>
          <p:nvPr/>
        </p:nvSpPr>
        <p:spPr>
          <a:xfrm rot="5400000">
            <a:off x="2171161" y="3349870"/>
            <a:ext cx="526871" cy="445419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43B550-F929-460B-B03E-37D1F2BDC16B}"/>
              </a:ext>
            </a:extLst>
          </p:cNvPr>
          <p:cNvSpPr txBox="1"/>
          <p:nvPr/>
        </p:nvSpPr>
        <p:spPr>
          <a:xfrm>
            <a:off x="225253" y="5371470"/>
            <a:ext cx="479947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Marathon 135 Roadshow Sumatera</a:t>
            </a: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605245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3168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lowchart: Process 91"/>
          <p:cNvSpPr/>
          <p:nvPr/>
        </p:nvSpPr>
        <p:spPr>
          <a:xfrm>
            <a:off x="101113" y="190944"/>
            <a:ext cx="8835389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527D3C-F477-47FB-9E6F-51B60FC30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190944"/>
            <a:ext cx="795704" cy="1060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8FFDA0-81A0-4A15-B259-76C23A44D728}"/>
              </a:ext>
            </a:extLst>
          </p:cNvPr>
          <p:cNvSpPr txBox="1"/>
          <p:nvPr/>
        </p:nvSpPr>
        <p:spPr>
          <a:xfrm>
            <a:off x="1592752" y="2752180"/>
            <a:ext cx="115673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BE2D4-DF59-466D-ACC0-FA35364A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264965"/>
            <a:ext cx="567751" cy="12601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EF0FFC9-D0A2-4B85-B53C-64DBFEAB506F}"/>
              </a:ext>
            </a:extLst>
          </p:cNvPr>
          <p:cNvSpPr/>
          <p:nvPr/>
        </p:nvSpPr>
        <p:spPr>
          <a:xfrm rot="5400000">
            <a:off x="1930697" y="2357669"/>
            <a:ext cx="523218" cy="1197767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94912A1-8DD4-4BD0-9478-698C6855DE81}"/>
              </a:ext>
            </a:extLst>
          </p:cNvPr>
          <p:cNvSpPr/>
          <p:nvPr/>
        </p:nvSpPr>
        <p:spPr>
          <a:xfrm>
            <a:off x="2953813" y="2196246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A4CCA0-63F2-46A3-AAFB-16F1B7F070E4}"/>
              </a:ext>
            </a:extLst>
          </p:cNvPr>
          <p:cNvSpPr txBox="1"/>
          <p:nvPr/>
        </p:nvSpPr>
        <p:spPr>
          <a:xfrm>
            <a:off x="2909265" y="2780625"/>
            <a:ext cx="140689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Keuangan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5E3F99-E679-4F32-88B4-19F067E72C23}"/>
              </a:ext>
            </a:extLst>
          </p:cNvPr>
          <p:cNvSpPr txBox="1"/>
          <p:nvPr/>
        </p:nvSpPr>
        <p:spPr>
          <a:xfrm>
            <a:off x="1420355" y="1634120"/>
            <a:ext cx="164758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Persetujuan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4CBE7D-EA5A-4467-BB37-8419D449EED2}"/>
              </a:ext>
            </a:extLst>
          </p:cNvPr>
          <p:cNvSpPr txBox="1"/>
          <p:nvPr/>
        </p:nvSpPr>
        <p:spPr>
          <a:xfrm>
            <a:off x="231691" y="2752180"/>
            <a:ext cx="115673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Konten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68EACA-3AF6-4B32-9DDB-8C8E225D25FB}"/>
              </a:ext>
            </a:extLst>
          </p:cNvPr>
          <p:cNvSpPr txBox="1"/>
          <p:nvPr/>
        </p:nvSpPr>
        <p:spPr>
          <a:xfrm>
            <a:off x="1368515" y="3875196"/>
            <a:ext cx="164758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Perencanaan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Waktu </a:t>
            </a:r>
          </a:p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Singkat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202D8E6-DBCA-4B21-8E6E-B5D39113801B}"/>
              </a:ext>
            </a:extLst>
          </p:cNvPr>
          <p:cNvSpPr txBox="1"/>
          <p:nvPr/>
        </p:nvSpPr>
        <p:spPr>
          <a:xfrm>
            <a:off x="1580020" y="5420735"/>
            <a:ext cx="115673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Seleksi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UMKM dan Vendor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A4754A4-F1CC-4CAD-A93B-B93A4C5F64E9}"/>
              </a:ext>
            </a:extLst>
          </p:cNvPr>
          <p:cNvSpPr/>
          <p:nvPr/>
        </p:nvSpPr>
        <p:spPr>
          <a:xfrm>
            <a:off x="1531123" y="976643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6606C83-70ED-4CEA-AE14-791B08D028BE}"/>
              </a:ext>
            </a:extLst>
          </p:cNvPr>
          <p:cNvSpPr/>
          <p:nvPr/>
        </p:nvSpPr>
        <p:spPr>
          <a:xfrm>
            <a:off x="1506272" y="3431072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DE95FC5-31E1-4EF2-9D3B-40F8E237052F}"/>
              </a:ext>
            </a:extLst>
          </p:cNvPr>
          <p:cNvSpPr/>
          <p:nvPr/>
        </p:nvSpPr>
        <p:spPr>
          <a:xfrm>
            <a:off x="1525028" y="5052025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62AD0FD-EFD3-4984-A7DC-A24DCC5E4CE8}"/>
              </a:ext>
            </a:extLst>
          </p:cNvPr>
          <p:cNvSpPr/>
          <p:nvPr/>
        </p:nvSpPr>
        <p:spPr>
          <a:xfrm>
            <a:off x="160415" y="2196246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145A4B8-B902-42E0-81A6-740CF0F69601}"/>
              </a:ext>
            </a:extLst>
          </p:cNvPr>
          <p:cNvSpPr/>
          <p:nvPr/>
        </p:nvSpPr>
        <p:spPr>
          <a:xfrm>
            <a:off x="6076065" y="3550183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C3A753B-6714-4502-B279-D31CD3FE85D2}"/>
              </a:ext>
            </a:extLst>
          </p:cNvPr>
          <p:cNvSpPr/>
          <p:nvPr/>
        </p:nvSpPr>
        <p:spPr>
          <a:xfrm>
            <a:off x="6076065" y="976643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0B00105-0EC6-45C2-9B61-A8EA4AD49ABB}"/>
              </a:ext>
            </a:extLst>
          </p:cNvPr>
          <p:cNvSpPr/>
          <p:nvPr/>
        </p:nvSpPr>
        <p:spPr>
          <a:xfrm rot="5400000">
            <a:off x="6479300" y="2163348"/>
            <a:ext cx="523218" cy="1713716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1A1732-5D7D-4556-BA42-768B5201C873}"/>
              </a:ext>
            </a:extLst>
          </p:cNvPr>
          <p:cNvSpPr txBox="1"/>
          <p:nvPr/>
        </p:nvSpPr>
        <p:spPr>
          <a:xfrm>
            <a:off x="5853228" y="2837581"/>
            <a:ext cx="17137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Solve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5B9F5A-0737-46A5-B22B-7BACC98AEF80}"/>
              </a:ext>
            </a:extLst>
          </p:cNvPr>
          <p:cNvSpPr txBox="1"/>
          <p:nvPr/>
        </p:nvSpPr>
        <p:spPr>
          <a:xfrm>
            <a:off x="6037460" y="3998306"/>
            <a:ext cx="140689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Kerja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Cepat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B3BE794-580E-46FF-8A81-2AD9AD763F25}"/>
              </a:ext>
            </a:extLst>
          </p:cNvPr>
          <p:cNvSpPr txBox="1"/>
          <p:nvPr/>
        </p:nvSpPr>
        <p:spPr>
          <a:xfrm>
            <a:off x="6076064" y="1429899"/>
            <a:ext cx="140689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 yang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Solid   </a:t>
            </a:r>
          </a:p>
        </p:txBody>
      </p:sp>
    </p:spTree>
    <p:extLst>
      <p:ext uri="{BB962C8B-B14F-4D97-AF65-F5344CB8AC3E}">
        <p14:creationId xmlns:p14="http://schemas.microsoft.com/office/powerpoint/2010/main" val="164027204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3168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lowchart: Process 91"/>
          <p:cNvSpPr/>
          <p:nvPr/>
        </p:nvSpPr>
        <p:spPr>
          <a:xfrm>
            <a:off x="101113" y="190944"/>
            <a:ext cx="8835389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527D3C-F477-47FB-9E6F-51B60FC30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190944"/>
            <a:ext cx="795704" cy="10609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8A6421-BC97-40A5-B2D3-D4CE003BF93E}"/>
              </a:ext>
            </a:extLst>
          </p:cNvPr>
          <p:cNvSpPr txBox="1"/>
          <p:nvPr/>
        </p:nvSpPr>
        <p:spPr>
          <a:xfrm>
            <a:off x="5801871" y="2593276"/>
            <a:ext cx="310722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Nurlindra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Communication of 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Sinar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Land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329D0A-3528-468F-9C2A-A2323E54D136}"/>
              </a:ext>
            </a:extLst>
          </p:cNvPr>
          <p:cNvSpPr/>
          <p:nvPr/>
        </p:nvSpPr>
        <p:spPr>
          <a:xfrm rot="5400000">
            <a:off x="6676883" y="1599281"/>
            <a:ext cx="1281426" cy="3107220"/>
          </a:xfrm>
          <a:prstGeom prst="rect">
            <a:avLst/>
          </a:prstGeom>
          <a:noFill/>
          <a:ln w="28575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80938C-EA65-4E8F-A67D-D44BA4BA3D30}"/>
              </a:ext>
            </a:extLst>
          </p:cNvPr>
          <p:cNvSpPr/>
          <p:nvPr/>
        </p:nvSpPr>
        <p:spPr>
          <a:xfrm rot="5400000">
            <a:off x="351013" y="1234016"/>
            <a:ext cx="4746961" cy="5164583"/>
          </a:xfrm>
          <a:prstGeom prst="rect">
            <a:avLst/>
          </a:prstGeom>
          <a:noFill/>
          <a:ln w="5715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BE2D4-DF59-466D-ACC0-FA35364A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264965"/>
            <a:ext cx="567751" cy="126018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C92DC00-7337-4C0F-8003-E115EE468C76}"/>
              </a:ext>
            </a:extLst>
          </p:cNvPr>
          <p:cNvCxnSpPr/>
          <p:nvPr/>
        </p:nvCxnSpPr>
        <p:spPr>
          <a:xfrm>
            <a:off x="6616927" y="2926080"/>
            <a:ext cx="14771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712248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lowchart: Process 91"/>
          <p:cNvSpPr/>
          <p:nvPr/>
        </p:nvSpPr>
        <p:spPr>
          <a:xfrm>
            <a:off x="101113" y="190944"/>
            <a:ext cx="8835389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 rot="5400000">
            <a:off x="4072024" y="2836750"/>
            <a:ext cx="868904" cy="445419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2429132" y="4686877"/>
            <a:ext cx="504498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Buka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Puasa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Bersama (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Dihadiri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1000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Karyawan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300 Anak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yatim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piatu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527D3C-F477-47FB-9E6F-51B60FC30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190944"/>
            <a:ext cx="795704" cy="10609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80938C-EA65-4E8F-A67D-D44BA4BA3D30}"/>
              </a:ext>
            </a:extLst>
          </p:cNvPr>
          <p:cNvSpPr/>
          <p:nvPr/>
        </p:nvSpPr>
        <p:spPr>
          <a:xfrm rot="5400000">
            <a:off x="4214995" y="164735"/>
            <a:ext cx="523218" cy="1197767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8FFDA0-81A0-4A15-B259-76C23A44D728}"/>
              </a:ext>
            </a:extLst>
          </p:cNvPr>
          <p:cNvSpPr txBox="1"/>
          <p:nvPr/>
        </p:nvSpPr>
        <p:spPr>
          <a:xfrm>
            <a:off x="3858609" y="495960"/>
            <a:ext cx="119776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BE2D4-DF59-466D-ACC0-FA35364A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264965"/>
            <a:ext cx="567751" cy="12601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AF9E8B1-BE4E-4D46-94D6-D4A60EF8FEBF}"/>
              </a:ext>
            </a:extLst>
          </p:cNvPr>
          <p:cNvSpPr/>
          <p:nvPr/>
        </p:nvSpPr>
        <p:spPr>
          <a:xfrm rot="5400000">
            <a:off x="4146141" y="2235643"/>
            <a:ext cx="526871" cy="2705015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43B550-F929-460B-B03E-37D1F2BDC16B}"/>
              </a:ext>
            </a:extLst>
          </p:cNvPr>
          <p:cNvSpPr txBox="1"/>
          <p:nvPr/>
        </p:nvSpPr>
        <p:spPr>
          <a:xfrm>
            <a:off x="3360778" y="2158593"/>
            <a:ext cx="395486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Workshop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B67552-371A-4438-ACE9-B3B973121A1D}"/>
              </a:ext>
            </a:extLst>
          </p:cNvPr>
          <p:cNvSpPr/>
          <p:nvPr/>
        </p:nvSpPr>
        <p:spPr>
          <a:xfrm rot="5400000">
            <a:off x="4194056" y="1218434"/>
            <a:ext cx="526871" cy="2280431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FEE28B-6EC1-4025-BA0D-A589CB36851B}"/>
              </a:ext>
            </a:extLst>
          </p:cNvPr>
          <p:cNvSpPr txBox="1"/>
          <p:nvPr/>
        </p:nvSpPr>
        <p:spPr>
          <a:xfrm>
            <a:off x="3107957" y="3393994"/>
            <a:ext cx="395486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Photo Contest</a:t>
            </a:r>
          </a:p>
        </p:txBody>
      </p:sp>
    </p:spTree>
    <p:extLst>
      <p:ext uri="{BB962C8B-B14F-4D97-AF65-F5344CB8AC3E}">
        <p14:creationId xmlns:p14="http://schemas.microsoft.com/office/powerpoint/2010/main" val="424468636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-3168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lowchart: Process 91"/>
          <p:cNvSpPr/>
          <p:nvPr/>
        </p:nvSpPr>
        <p:spPr>
          <a:xfrm>
            <a:off x="101113" y="190944"/>
            <a:ext cx="8835389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527D3C-F477-47FB-9E6F-51B60FC30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190944"/>
            <a:ext cx="795704" cy="1060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8FFDA0-81A0-4A15-B259-76C23A44D728}"/>
              </a:ext>
            </a:extLst>
          </p:cNvPr>
          <p:cNvSpPr txBox="1"/>
          <p:nvPr/>
        </p:nvSpPr>
        <p:spPr>
          <a:xfrm>
            <a:off x="2066280" y="2773949"/>
            <a:ext cx="144392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BE2D4-DF59-466D-ACC0-FA35364A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264965"/>
            <a:ext cx="567751" cy="12601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EF0FFC9-D0A2-4B85-B53C-64DBFEAB506F}"/>
              </a:ext>
            </a:extLst>
          </p:cNvPr>
          <p:cNvSpPr/>
          <p:nvPr/>
        </p:nvSpPr>
        <p:spPr>
          <a:xfrm rot="5400000">
            <a:off x="2526630" y="2298247"/>
            <a:ext cx="523220" cy="1443923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94912A1-8DD4-4BD0-9478-698C6855DE81}"/>
              </a:ext>
            </a:extLst>
          </p:cNvPr>
          <p:cNvSpPr/>
          <p:nvPr/>
        </p:nvSpPr>
        <p:spPr>
          <a:xfrm>
            <a:off x="2007281" y="3457977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A4CCA0-63F2-46A3-AAFB-16F1B7F070E4}"/>
              </a:ext>
            </a:extLst>
          </p:cNvPr>
          <p:cNvSpPr txBox="1"/>
          <p:nvPr/>
        </p:nvSpPr>
        <p:spPr>
          <a:xfrm>
            <a:off x="1927443" y="3802977"/>
            <a:ext cx="140689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Kordinasi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Susah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5E3F99-E679-4F32-88B4-19F067E72C23}"/>
              </a:ext>
            </a:extLst>
          </p:cNvPr>
          <p:cNvSpPr txBox="1"/>
          <p:nvPr/>
        </p:nvSpPr>
        <p:spPr>
          <a:xfrm>
            <a:off x="1862619" y="1351364"/>
            <a:ext cx="164758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Mengatur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karyawan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se- Indonesia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4CBE7D-EA5A-4467-BB37-8419D449EED2}"/>
              </a:ext>
            </a:extLst>
          </p:cNvPr>
          <p:cNvSpPr txBox="1"/>
          <p:nvPr/>
        </p:nvSpPr>
        <p:spPr>
          <a:xfrm>
            <a:off x="705889" y="2613400"/>
            <a:ext cx="115673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Perbedaan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Usia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Organisasi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A4754A4-F1CC-4CAD-A93B-B93A4C5F64E9}"/>
              </a:ext>
            </a:extLst>
          </p:cNvPr>
          <p:cNvSpPr/>
          <p:nvPr/>
        </p:nvSpPr>
        <p:spPr>
          <a:xfrm>
            <a:off x="2004651" y="998413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62AD0FD-EFD3-4984-A7DC-A24DCC5E4CE8}"/>
              </a:ext>
            </a:extLst>
          </p:cNvPr>
          <p:cNvSpPr/>
          <p:nvPr/>
        </p:nvSpPr>
        <p:spPr>
          <a:xfrm>
            <a:off x="633943" y="2218016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145A4B8-B902-42E0-81A6-740CF0F69601}"/>
              </a:ext>
            </a:extLst>
          </p:cNvPr>
          <p:cNvSpPr/>
          <p:nvPr/>
        </p:nvSpPr>
        <p:spPr>
          <a:xfrm>
            <a:off x="6076065" y="3550183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C3A753B-6714-4502-B279-D31CD3FE85D2}"/>
              </a:ext>
            </a:extLst>
          </p:cNvPr>
          <p:cNvSpPr/>
          <p:nvPr/>
        </p:nvSpPr>
        <p:spPr>
          <a:xfrm>
            <a:off x="6076065" y="976643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0B00105-0EC6-45C2-9B61-A8EA4AD49ABB}"/>
              </a:ext>
            </a:extLst>
          </p:cNvPr>
          <p:cNvSpPr/>
          <p:nvPr/>
        </p:nvSpPr>
        <p:spPr>
          <a:xfrm rot="5400000">
            <a:off x="6352767" y="2289881"/>
            <a:ext cx="776284" cy="1713716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1A1732-5D7D-4556-BA42-768B5201C873}"/>
              </a:ext>
            </a:extLst>
          </p:cNvPr>
          <p:cNvSpPr txBox="1"/>
          <p:nvPr/>
        </p:nvSpPr>
        <p:spPr>
          <a:xfrm>
            <a:off x="5853228" y="2837581"/>
            <a:ext cx="17137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Solve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5B9F5A-0737-46A5-B22B-7BACC98AEF80}"/>
              </a:ext>
            </a:extLst>
          </p:cNvPr>
          <p:cNvSpPr txBox="1"/>
          <p:nvPr/>
        </p:nvSpPr>
        <p:spPr>
          <a:xfrm>
            <a:off x="6037460" y="3836443"/>
            <a:ext cx="140689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Komunikasi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Kerja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B3BE794-580E-46FF-8A81-2AD9AD763F25}"/>
              </a:ext>
            </a:extLst>
          </p:cNvPr>
          <p:cNvSpPr txBox="1"/>
          <p:nvPr/>
        </p:nvSpPr>
        <p:spPr>
          <a:xfrm>
            <a:off x="5997392" y="1424766"/>
            <a:ext cx="140689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5BC37FD-7955-4D41-B7C1-77FF09761D00}"/>
              </a:ext>
            </a:extLst>
          </p:cNvPr>
          <p:cNvSpPr txBox="1"/>
          <p:nvPr/>
        </p:nvSpPr>
        <p:spPr>
          <a:xfrm>
            <a:off x="4430251" y="2457663"/>
            <a:ext cx="1406897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Pelatihan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Manager 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DF7EC1F-C540-4973-B665-DDB2244A2758}"/>
              </a:ext>
            </a:extLst>
          </p:cNvPr>
          <p:cNvSpPr/>
          <p:nvPr/>
        </p:nvSpPr>
        <p:spPr>
          <a:xfrm>
            <a:off x="4428482" y="2196246"/>
            <a:ext cx="1329689" cy="1481020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1739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Flowchart: Process 91"/>
          <p:cNvSpPr/>
          <p:nvPr/>
        </p:nvSpPr>
        <p:spPr>
          <a:xfrm>
            <a:off x="101113" y="190944"/>
            <a:ext cx="8835389" cy="6398688"/>
          </a:xfrm>
          <a:prstGeom prst="flowChartProcess">
            <a:avLst/>
          </a:prstGeom>
          <a:noFill/>
          <a:ln w="38100">
            <a:gradFill>
              <a:gsLst>
                <a:gs pos="0">
                  <a:srgbClr val="65A6E1"/>
                </a:gs>
                <a:gs pos="100000">
                  <a:srgbClr val="FB8353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1527D3C-F477-47FB-9E6F-51B60FC30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9" y="190944"/>
            <a:ext cx="795704" cy="1060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8FFDA0-81A0-4A15-B259-76C23A44D728}"/>
              </a:ext>
            </a:extLst>
          </p:cNvPr>
          <p:cNvSpPr txBox="1"/>
          <p:nvPr/>
        </p:nvSpPr>
        <p:spPr>
          <a:xfrm>
            <a:off x="3858609" y="495960"/>
            <a:ext cx="119776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EBE2D4-DF59-466D-ACC0-FA35364A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5" y="264965"/>
            <a:ext cx="567751" cy="1260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43B550-F929-460B-B03E-37D1F2BDC16B}"/>
              </a:ext>
            </a:extLst>
          </p:cNvPr>
          <p:cNvSpPr txBox="1"/>
          <p:nvPr/>
        </p:nvSpPr>
        <p:spPr>
          <a:xfrm>
            <a:off x="2279379" y="2930230"/>
            <a:ext cx="460756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Tips and Trick for Managing an Event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B67552-371A-4438-ACE9-B3B973121A1D}"/>
              </a:ext>
            </a:extLst>
          </p:cNvPr>
          <p:cNvSpPr/>
          <p:nvPr/>
        </p:nvSpPr>
        <p:spPr>
          <a:xfrm rot="5400000">
            <a:off x="4084818" y="1057979"/>
            <a:ext cx="526871" cy="4137749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D8F06F-9ACC-4040-A957-4AA5153EA0CB}"/>
              </a:ext>
            </a:extLst>
          </p:cNvPr>
          <p:cNvSpPr txBox="1"/>
          <p:nvPr/>
        </p:nvSpPr>
        <p:spPr>
          <a:xfrm>
            <a:off x="6751544" y="2834465"/>
            <a:ext cx="156946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Pick Trusted Vendor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DFA6711-8368-4D41-8995-09483711DC01}"/>
              </a:ext>
            </a:extLst>
          </p:cNvPr>
          <p:cNvSpPr txBox="1"/>
          <p:nvPr/>
        </p:nvSpPr>
        <p:spPr>
          <a:xfrm>
            <a:off x="4004795" y="3941022"/>
            <a:ext cx="115673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at Team Work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6DD032C-C4CC-4AF9-81FA-556B15DD2D4F}"/>
              </a:ext>
            </a:extLst>
          </p:cNvPr>
          <p:cNvSpPr txBox="1"/>
          <p:nvPr/>
        </p:nvSpPr>
        <p:spPr>
          <a:xfrm>
            <a:off x="3685304" y="1889191"/>
            <a:ext cx="15443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AF219A4-095F-48B4-A3D3-618EB3DDF2F9}"/>
              </a:ext>
            </a:extLst>
          </p:cNvPr>
          <p:cNvSpPr/>
          <p:nvPr/>
        </p:nvSpPr>
        <p:spPr>
          <a:xfrm>
            <a:off x="242385" y="2656974"/>
            <a:ext cx="1797105" cy="97418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E99FEEC-B8E0-4B9B-ABF9-70CD11842650}"/>
              </a:ext>
            </a:extLst>
          </p:cNvPr>
          <p:cNvSpPr txBox="1"/>
          <p:nvPr/>
        </p:nvSpPr>
        <p:spPr>
          <a:xfrm>
            <a:off x="544283" y="2844226"/>
            <a:ext cx="115673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Sense of </a:t>
            </a:r>
          </a:p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Belonging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72FAC39-0BF6-4855-BDB4-252A6D6FB7FC}"/>
              </a:ext>
            </a:extLst>
          </p:cNvPr>
          <p:cNvSpPr/>
          <p:nvPr/>
        </p:nvSpPr>
        <p:spPr>
          <a:xfrm>
            <a:off x="3586634" y="1677550"/>
            <a:ext cx="1797105" cy="97418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79B58C2-2A8A-4ED9-AF47-60BCF492226A}"/>
              </a:ext>
            </a:extLst>
          </p:cNvPr>
          <p:cNvSpPr/>
          <p:nvPr/>
        </p:nvSpPr>
        <p:spPr>
          <a:xfrm>
            <a:off x="6622647" y="2596114"/>
            <a:ext cx="1797105" cy="97418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23E5B05-6931-41B0-A1FD-AAD010EAFFBA}"/>
              </a:ext>
            </a:extLst>
          </p:cNvPr>
          <p:cNvSpPr/>
          <p:nvPr/>
        </p:nvSpPr>
        <p:spPr>
          <a:xfrm>
            <a:off x="3673448" y="3709815"/>
            <a:ext cx="1797105" cy="97418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9FD555A-3683-4623-830F-845530E6AC4C}"/>
              </a:ext>
            </a:extLst>
          </p:cNvPr>
          <p:cNvSpPr txBox="1"/>
          <p:nvPr/>
        </p:nvSpPr>
        <p:spPr>
          <a:xfrm>
            <a:off x="3836665" y="5246055"/>
            <a:ext cx="156946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 Good Time Planning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25FB05EF-486E-4117-B2F4-15141EB601F7}"/>
              </a:ext>
            </a:extLst>
          </p:cNvPr>
          <p:cNvSpPr/>
          <p:nvPr/>
        </p:nvSpPr>
        <p:spPr>
          <a:xfrm>
            <a:off x="3707768" y="5007704"/>
            <a:ext cx="1797105" cy="97418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5728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3">
            <a:noAutofit/>
          </a:bodyPr>
          <a:lstStyle/>
          <a:p>
            <a:r>
              <a:rPr lang="en-US" sz="1050" dirty="0"/>
              <a:t>Anisa </a:t>
            </a:r>
            <a:r>
              <a:rPr lang="en-US" sz="1050" dirty="0" err="1"/>
              <a:t>Dhamayanti</a:t>
            </a:r>
            <a:endParaRPr lang="en-US" sz="1050" dirty="0"/>
          </a:p>
          <a:p>
            <a:r>
              <a:rPr lang="en-US" sz="1050" dirty="0" err="1"/>
              <a:t>Annisa</a:t>
            </a:r>
            <a:r>
              <a:rPr lang="en-US" sz="1050" dirty="0"/>
              <a:t> Nur A</a:t>
            </a:r>
          </a:p>
          <a:p>
            <a:r>
              <a:rPr lang="en-US" sz="1050" dirty="0" err="1"/>
              <a:t>Annisa</a:t>
            </a:r>
            <a:r>
              <a:rPr lang="en-US" sz="1050" dirty="0"/>
              <a:t> </a:t>
            </a:r>
            <a:r>
              <a:rPr lang="en-US" sz="1050" dirty="0" err="1"/>
              <a:t>Ristifani</a:t>
            </a:r>
            <a:endParaRPr lang="en-US" sz="1050" dirty="0"/>
          </a:p>
          <a:p>
            <a:r>
              <a:rPr lang="en-US" sz="1050" dirty="0" err="1"/>
              <a:t>Anysa</a:t>
            </a:r>
            <a:r>
              <a:rPr lang="en-US" sz="1050" dirty="0"/>
              <a:t> </a:t>
            </a:r>
            <a:r>
              <a:rPr lang="en-US" sz="1050" dirty="0" err="1"/>
              <a:t>Tyara</a:t>
            </a:r>
            <a:r>
              <a:rPr lang="en-US" sz="1050" dirty="0"/>
              <a:t> </a:t>
            </a:r>
            <a:r>
              <a:rPr lang="en-US" sz="1050" dirty="0" err="1"/>
              <a:t>Oktaviana</a:t>
            </a:r>
            <a:endParaRPr lang="en-US" sz="1050" dirty="0"/>
          </a:p>
          <a:p>
            <a:r>
              <a:rPr lang="en-US" sz="1050" dirty="0" err="1"/>
              <a:t>Ardhatama</a:t>
            </a:r>
            <a:endParaRPr lang="en-US" sz="1050" dirty="0"/>
          </a:p>
          <a:p>
            <a:r>
              <a:rPr lang="en-US" sz="1050" dirty="0" err="1"/>
              <a:t>Avifah</a:t>
            </a:r>
            <a:r>
              <a:rPr lang="en-US" sz="1050" dirty="0"/>
              <a:t> </a:t>
            </a:r>
            <a:r>
              <a:rPr lang="en-US" sz="1050" dirty="0" err="1"/>
              <a:t>Yuthika</a:t>
            </a:r>
            <a:endParaRPr lang="en-US" sz="1050" dirty="0"/>
          </a:p>
          <a:p>
            <a:r>
              <a:rPr lang="en-US" sz="1050" dirty="0" err="1"/>
              <a:t>Gufron</a:t>
            </a:r>
            <a:r>
              <a:rPr lang="en-US" sz="1050" dirty="0"/>
              <a:t> G. </a:t>
            </a:r>
            <a:r>
              <a:rPr lang="en-US" sz="1050" dirty="0" err="1"/>
              <a:t>Latuconsina</a:t>
            </a:r>
            <a:endParaRPr lang="en-US" sz="1050" dirty="0"/>
          </a:p>
          <a:p>
            <a:r>
              <a:rPr lang="en-US" sz="1050" dirty="0"/>
              <a:t>Ivana</a:t>
            </a:r>
          </a:p>
          <a:p>
            <a:r>
              <a:rPr lang="en-US" sz="1050" dirty="0" err="1"/>
              <a:t>Lutfhi</a:t>
            </a:r>
            <a:endParaRPr lang="en-US" sz="1050" dirty="0"/>
          </a:p>
          <a:p>
            <a:r>
              <a:rPr lang="en-US" sz="1050" dirty="0"/>
              <a:t>Lystra E. </a:t>
            </a:r>
            <a:r>
              <a:rPr lang="en-US" sz="1050" dirty="0" err="1"/>
              <a:t>Theofilus</a:t>
            </a:r>
            <a:endParaRPr lang="en-US" sz="1050" dirty="0"/>
          </a:p>
          <a:p>
            <a:r>
              <a:rPr lang="en-US" sz="1050" dirty="0" err="1"/>
              <a:t>Rizky</a:t>
            </a:r>
            <a:endParaRPr lang="en-US" sz="1050" dirty="0"/>
          </a:p>
          <a:p>
            <a:r>
              <a:rPr lang="en-US" sz="1050" dirty="0"/>
              <a:t>Salsa</a:t>
            </a:r>
          </a:p>
          <a:p>
            <a:r>
              <a:rPr lang="en-US" sz="1050" dirty="0"/>
              <a:t>Wahyu Nur I</a:t>
            </a:r>
          </a:p>
        </p:txBody>
      </p:sp>
    </p:spTree>
    <p:extLst>
      <p:ext uri="{BB962C8B-B14F-4D97-AF65-F5344CB8AC3E}">
        <p14:creationId xmlns:p14="http://schemas.microsoft.com/office/powerpoint/2010/main" val="171947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43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9B206E8-59BD-1B4C-8912-9A0443F9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Bodoni SvtyTwo ITC TT-Book"/>
              </a:rPr>
              <a:t>1</a:t>
            </a:r>
            <a:r>
              <a:rPr lang="en-US" baseline="30000" dirty="0">
                <a:sym typeface="Bodoni SvtyTwo ITC TT-Book"/>
              </a:rPr>
              <a:t>st</a:t>
            </a:r>
            <a:r>
              <a:rPr lang="en-US" dirty="0">
                <a:sym typeface="Bodoni SvtyTwo ITC TT-Book"/>
              </a:rPr>
              <a:t> interviewees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FE0DE713-F688-489B-8DB7-BFAECE774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78"/>
          <a:stretch/>
        </p:blipFill>
        <p:spPr>
          <a:xfrm>
            <a:off x="446146" y="2687700"/>
            <a:ext cx="4961088" cy="3598589"/>
          </a:xfrm>
          <a:prstGeom prst="rect">
            <a:avLst/>
          </a:prstGeom>
        </p:spPr>
      </p:pic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0D12BD74-512A-4F47-8A4B-2A1B0E779F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809" b="37854"/>
          <a:stretch/>
        </p:blipFill>
        <p:spPr>
          <a:xfrm>
            <a:off x="5106572" y="571712"/>
            <a:ext cx="3461571" cy="3747070"/>
          </a:xfrm>
        </p:spPr>
      </p:pic>
    </p:spTree>
    <p:extLst>
      <p:ext uri="{BB962C8B-B14F-4D97-AF65-F5344CB8AC3E}">
        <p14:creationId xmlns:p14="http://schemas.microsoft.com/office/powerpoint/2010/main" val="1053102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F41F9-7D13-4D21-A010-46E29F1F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Kreasi</a:t>
            </a:r>
            <a:r>
              <a:rPr lang="en-US" dirty="0"/>
              <a:t> </a:t>
            </a:r>
            <a:r>
              <a:rPr lang="en-US" dirty="0" err="1"/>
              <a:t>imaji</a:t>
            </a:r>
            <a:r>
              <a:rPr lang="en-US" dirty="0"/>
              <a:t> </a:t>
            </a:r>
            <a:r>
              <a:rPr lang="en-US" dirty="0" err="1"/>
              <a:t>mahesa</a:t>
            </a:r>
            <a:r>
              <a:rPr lang="en-US" dirty="0"/>
              <a:t> (</a:t>
            </a:r>
            <a:r>
              <a:rPr lang="en-US" dirty="0" err="1"/>
              <a:t>kim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5BAC78-2C2C-4F10-B08E-BB140501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2927352"/>
            <a:ext cx="4471988" cy="3760891"/>
          </a:xfrm>
        </p:spPr>
        <p:txBody>
          <a:bodyPr/>
          <a:lstStyle/>
          <a:p>
            <a:pPr>
              <a:buClr>
                <a:srgbClr val="282828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Kreasi</a:t>
            </a:r>
            <a:r>
              <a:rPr lang="en-US" dirty="0"/>
              <a:t>  </a:t>
            </a:r>
            <a:r>
              <a:rPr lang="en-US" dirty="0" err="1"/>
              <a:t>Imaji</a:t>
            </a:r>
            <a:r>
              <a:rPr lang="en-US" dirty="0"/>
              <a:t> </a:t>
            </a:r>
            <a:r>
              <a:rPr lang="en-US" dirty="0" err="1"/>
              <a:t>Mahesa</a:t>
            </a:r>
            <a:r>
              <a:rPr lang="en-US" dirty="0"/>
              <a:t> (KIM)</a:t>
            </a:r>
          </a:p>
          <a:p>
            <a:pPr>
              <a:buClr>
                <a:srgbClr val="282828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2016</a:t>
            </a:r>
          </a:p>
          <a:p>
            <a:pPr>
              <a:buClr>
                <a:srgbClr val="282828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event </a:t>
            </a:r>
          </a:p>
          <a:p>
            <a:pPr>
              <a:buClr>
                <a:srgbClr val="282828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70A642D-C393-4E51-AA98-9F93D0B0F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837" y="1917702"/>
            <a:ext cx="3871720" cy="39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24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42B2560-FAA9-124F-AD83-8C8D48E0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163" y="5486968"/>
            <a:ext cx="2871787" cy="583534"/>
          </a:xfrm>
        </p:spPr>
        <p:txBody>
          <a:bodyPr>
            <a:noAutofit/>
          </a:bodyPr>
          <a:lstStyle/>
          <a:p>
            <a:r>
              <a:rPr lang="en-US" sz="1700" dirty="0"/>
              <a:t>The Largest Politics Lesson - LSI by Denny JA | Guinness World Records (2018)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2B0FE939-6135-8846-B579-79F696C454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143251" y="5391718"/>
            <a:ext cx="2988233" cy="94921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BREAKING THE WORLD RECORD: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GREAT RAHWANA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(2019)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996C3DD2-045C-6945-B783-8067FCC3CDF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50651" y="5391717"/>
            <a:ext cx="2189560" cy="583534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HUT PDI (2019)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Handled events</a:t>
            </a:r>
          </a:p>
        </p:txBody>
      </p:sp>
      <p:pic>
        <p:nvPicPr>
          <p:cNvPr id="17" name="Picture 16" descr="A crowd of people in a room&#10;&#10;Description automatically generated">
            <a:extLst>
              <a:ext uri="{FF2B5EF4-FFF2-40B4-BE49-F238E27FC236}">
                <a16:creationId xmlns:a16="http://schemas.microsoft.com/office/drawing/2014/main" xmlns="" id="{5E8C986C-6331-4507-9A8D-52C81601B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24384" r="-1175" b="25620"/>
          <a:stretch/>
        </p:blipFill>
        <p:spPr>
          <a:xfrm>
            <a:off x="3378398" y="2082891"/>
            <a:ext cx="2271747" cy="2692219"/>
          </a:xfrm>
          <a:prstGeom prst="rect">
            <a:avLst/>
          </a:prstGeom>
        </p:spPr>
      </p:pic>
      <p:pic>
        <p:nvPicPr>
          <p:cNvPr id="20" name="Picture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87D21AA-DF5C-4B9E-A9DD-5FDBBFD6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62" y="2089687"/>
            <a:ext cx="2178128" cy="2904171"/>
          </a:xfrm>
          <a:prstGeom prst="rect">
            <a:avLst/>
          </a:prstGeom>
        </p:spPr>
      </p:pic>
      <p:pic>
        <p:nvPicPr>
          <p:cNvPr id="22" name="Picture 2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1FC7FD15-FB85-4962-A3C4-FAC713A3F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65" y="1900699"/>
            <a:ext cx="2271747" cy="30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01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97D95-D925-3641-A715-DB7630E983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 err="1"/>
              <a:t>Masalah</a:t>
            </a:r>
            <a:r>
              <a:rPr lang="en-US" dirty="0"/>
              <a:t> pre-event: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EO </a:t>
            </a:r>
            <a:r>
              <a:rPr lang="en-US" dirty="0" err="1"/>
              <a:t>dengan</a:t>
            </a:r>
            <a:r>
              <a:rPr lang="en-US" dirty="0"/>
              <a:t> Client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event: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, </a:t>
            </a:r>
            <a:r>
              <a:rPr lang="en-US" dirty="0" err="1"/>
              <a:t>anggota</a:t>
            </a:r>
            <a:r>
              <a:rPr lang="en-US" dirty="0"/>
              <a:t> yang </a:t>
            </a:r>
            <a:r>
              <a:rPr lang="en-US" dirty="0" err="1"/>
              <a:t>misscom</a:t>
            </a:r>
            <a:r>
              <a:rPr lang="en-US" dirty="0"/>
              <a:t> 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 err="1"/>
              <a:t>Evaluasi</a:t>
            </a:r>
            <a:r>
              <a:rPr lang="en-US" dirty="0"/>
              <a:t> </a:t>
            </a:r>
          </a:p>
        </p:txBody>
      </p:sp>
      <p:pic>
        <p:nvPicPr>
          <p:cNvPr id="7" name="Picture Placeholder 6" descr="A close up of a person in glasses looking at her computer">
            <a:extLst>
              <a:ext uri="{FF2B5EF4-FFF2-40B4-BE49-F238E27FC236}">
                <a16:creationId xmlns:a16="http://schemas.microsoft.com/office/drawing/2014/main" xmlns="" id="{63AE1BE0-28BE-404C-BA2F-6FF3CF46A2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C5F1E-F26E-4EBD-911F-0EB54729B629}"/>
              </a:ext>
            </a:extLst>
          </p:cNvPr>
          <p:cNvSpPr txBox="1"/>
          <p:nvPr/>
        </p:nvSpPr>
        <p:spPr>
          <a:xfrm>
            <a:off x="822958" y="4271375"/>
            <a:ext cx="4109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Kesimpulan </a:t>
            </a:r>
          </a:p>
          <a:p>
            <a:endParaRPr lang="en-US" dirty="0"/>
          </a:p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mematangkan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serinci</a:t>
            </a:r>
            <a:r>
              <a:rPr lang="en-US" dirty="0"/>
              <a:t> </a:t>
            </a:r>
            <a:r>
              <a:rPr lang="en-US" dirty="0" err="1"/>
              <a:t>mungkin,selalu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cadangan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emosional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81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9B206E8-59BD-1B4C-8912-9A0443F9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Bodoni SvtyTwo ITC TT-Book"/>
              </a:rPr>
              <a:t>2</a:t>
            </a:r>
            <a:r>
              <a:rPr lang="en-US" baseline="30000" dirty="0">
                <a:sym typeface="Bodoni SvtyTwo ITC TT-Book"/>
              </a:rPr>
              <a:t>nd</a:t>
            </a:r>
            <a:r>
              <a:rPr lang="en-US" dirty="0">
                <a:sym typeface="Bodoni SvtyTwo ITC TT-Book"/>
              </a:rPr>
              <a:t>  interviewees</a:t>
            </a:r>
          </a:p>
        </p:txBody>
      </p:sp>
      <p:pic>
        <p:nvPicPr>
          <p:cNvPr id="9" name="Gambar 9">
            <a:extLst>
              <a:ext uri="{FF2B5EF4-FFF2-40B4-BE49-F238E27FC236}">
                <a16:creationId xmlns:a16="http://schemas.microsoft.com/office/drawing/2014/main" xmlns="" id="{A1015CBE-4B96-6649-95F3-61022EC092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5008" y="786190"/>
            <a:ext cx="3470072" cy="3074558"/>
          </a:xfrm>
        </p:spPr>
      </p:pic>
      <p:pic>
        <p:nvPicPr>
          <p:cNvPr id="12" name="Gambar 12">
            <a:extLst>
              <a:ext uri="{FF2B5EF4-FFF2-40B4-BE49-F238E27FC236}">
                <a16:creationId xmlns:a16="http://schemas.microsoft.com/office/drawing/2014/main" xmlns="" id="{6A40BBFC-C9B3-7648-BCAD-709B6420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3" y="3031209"/>
            <a:ext cx="3700862" cy="34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5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F41F9-7D13-4D21-A010-46E29F1F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Danoi</a:t>
            </a:r>
            <a:r>
              <a:rPr lang="en-US" dirty="0"/>
              <a:t> kids BIRTHDAY PARTY ORGANIZER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5BAC78-2C2C-4F10-B08E-BB140501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DANOI KIDS BIRTHDAY PARTY ORGANIZER</a:t>
            </a:r>
          </a:p>
          <a:p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2004 </a:t>
            </a:r>
          </a:p>
          <a:p>
            <a:r>
              <a:rPr lang="en-US" dirty="0" err="1"/>
              <a:t>Bergerak</a:t>
            </a:r>
            <a:r>
              <a:rPr lang="en-US" dirty="0"/>
              <a:t> pada kids birthday party dan juga  </a:t>
            </a:r>
          </a:p>
          <a:p>
            <a:endParaRPr lang="en-US" dirty="0"/>
          </a:p>
        </p:txBody>
      </p:sp>
      <p:pic>
        <p:nvPicPr>
          <p:cNvPr id="3" name="Gambar 3">
            <a:extLst>
              <a:ext uri="{FF2B5EF4-FFF2-40B4-BE49-F238E27FC236}">
                <a16:creationId xmlns:a16="http://schemas.microsoft.com/office/drawing/2014/main" xmlns="" id="{2F5D44E2-3DE3-5D47-85E6-31B80B6C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09" y="2265439"/>
            <a:ext cx="2768516" cy="20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58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42B2560-FAA9-124F-AD83-8C8D48E0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192" y="5486968"/>
            <a:ext cx="2538509" cy="583534"/>
          </a:xfrm>
        </p:spPr>
        <p:txBody>
          <a:bodyPr>
            <a:noAutofit/>
          </a:bodyPr>
          <a:lstStyle/>
          <a:p>
            <a:r>
              <a:rPr lang="en-US" dirty="0"/>
              <a:t>Castle princess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2B0FE939-6135-8846-B579-79F696C454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546171" y="5486968"/>
            <a:ext cx="2189560" cy="583534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Bionicle heroes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996C3DD2-045C-6945-B783-8067FCC3CDF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 before time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Handled events</a:t>
            </a:r>
          </a:p>
        </p:txBody>
      </p:sp>
      <p:pic>
        <p:nvPicPr>
          <p:cNvPr id="3" name="Picture 2" descr="A group of people riding on the back of a church&#10;&#10;Description automatically generated">
            <a:extLst>
              <a:ext uri="{FF2B5EF4-FFF2-40B4-BE49-F238E27FC236}">
                <a16:creationId xmlns:a16="http://schemas.microsoft.com/office/drawing/2014/main" xmlns="" id="{43472066-C3A7-4A1A-B255-491B2DB3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11" y="2216944"/>
            <a:ext cx="2722873" cy="2424113"/>
          </a:xfrm>
          <a:prstGeom prst="rect">
            <a:avLst/>
          </a:prstGeom>
        </p:spPr>
      </p:pic>
      <p:pic>
        <p:nvPicPr>
          <p:cNvPr id="5" name="Picture 4" descr="A picture containing child, sitting, table, young&#10;&#10;Description automatically generated">
            <a:extLst>
              <a:ext uri="{FF2B5EF4-FFF2-40B4-BE49-F238E27FC236}">
                <a16:creationId xmlns:a16="http://schemas.microsoft.com/office/drawing/2014/main" xmlns="" id="{F20A1A1D-1D7F-41E4-812E-76D15446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803" y="2216944"/>
            <a:ext cx="2424113" cy="2424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6532EB-54A9-454F-A210-93B0C710F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119" y="2068143"/>
            <a:ext cx="2903161" cy="272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97D95-D925-3641-A715-DB7630E98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1924531"/>
            <a:ext cx="4313542" cy="403222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event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?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event?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client? </a:t>
            </a:r>
          </a:p>
        </p:txBody>
      </p:sp>
      <p:pic>
        <p:nvPicPr>
          <p:cNvPr id="7" name="Picture Placeholder 6" descr="A close up of a person in glasses looking at her computer">
            <a:extLst>
              <a:ext uri="{FF2B5EF4-FFF2-40B4-BE49-F238E27FC236}">
                <a16:creationId xmlns:a16="http://schemas.microsoft.com/office/drawing/2014/main" xmlns="" id="{63AE1BE0-28BE-404C-BA2F-6FF3CF46A2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3888" y="-29028"/>
            <a:ext cx="3202770" cy="685800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C5F1E-F26E-4EBD-911F-0EB54729B629}"/>
              </a:ext>
            </a:extLst>
          </p:cNvPr>
          <p:cNvSpPr txBox="1"/>
          <p:nvPr/>
        </p:nvSpPr>
        <p:spPr>
          <a:xfrm>
            <a:off x="221226" y="3710952"/>
            <a:ext cx="58624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Kesimpulan 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Kesepakatan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client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agar event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mengecewakan</a:t>
            </a:r>
            <a:r>
              <a:rPr lang="en-US" dirty="0"/>
              <a:t> client.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EO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berkomitmen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event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manapun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,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bermasalah</a:t>
            </a:r>
            <a:r>
              <a:rPr lang="en-US" dirty="0"/>
              <a:t>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keluhn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client,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mediasi</a:t>
            </a:r>
            <a:r>
              <a:rPr lang="en-US" dirty="0"/>
              <a:t> </a:t>
            </a:r>
            <a:r>
              <a:rPr lang="en-US" dirty="0" err="1"/>
              <a:t>sebaik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746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B4966-9D35-4E4F-AA9C-F415250D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Rfe</a:t>
            </a:r>
            <a:r>
              <a:rPr lang="en-US" dirty="0"/>
              <a:t> 2020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4F1175-7EBE-4C73-816C-CE09EEA9FE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D9389B-96F9-4707-8B17-210AE080D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2322729"/>
            <a:ext cx="4762993" cy="4032225"/>
          </a:xfrm>
        </p:spPr>
        <p:txBody>
          <a:bodyPr>
            <a:normAutofit/>
          </a:bodyPr>
          <a:lstStyle/>
          <a:p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r>
              <a:rPr lang="en-US" sz="2400" dirty="0"/>
              <a:t> agar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RFE 2020?</a:t>
            </a:r>
          </a:p>
          <a:p>
            <a:endParaRPr lang="en-US" sz="2400" dirty="0"/>
          </a:p>
          <a:p>
            <a:r>
              <a:rPr lang="en-US" sz="2400" dirty="0" err="1"/>
              <a:t>Menambahkan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keagamaan</a:t>
            </a:r>
            <a:r>
              <a:rPr lang="en-US" sz="2400" dirty="0"/>
              <a:t> (</a:t>
            </a:r>
            <a:r>
              <a:rPr lang="en-US" sz="2400" dirty="0" err="1"/>
              <a:t>nuansa</a:t>
            </a:r>
            <a:r>
              <a:rPr lang="en-US" sz="2400" dirty="0"/>
              <a:t> </a:t>
            </a:r>
            <a:r>
              <a:rPr lang="en-US" sz="2400" dirty="0" err="1"/>
              <a:t>puasa</a:t>
            </a:r>
            <a:r>
              <a:rPr lang="en-US" sz="2400" dirty="0"/>
              <a:t>)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konten</a:t>
            </a:r>
            <a:r>
              <a:rPr lang="en-US" sz="2400" dirty="0"/>
              <a:t> </a:t>
            </a:r>
            <a:r>
              <a:rPr lang="en-US" sz="2400" dirty="0" err="1"/>
              <a:t>promosinya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785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3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4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4893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87220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5671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0290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87928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6298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93718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4862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498264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96" y="0"/>
            <a:ext cx="9240591" cy="6930444"/>
          </a:xfrm>
        </p:spPr>
      </p:pic>
    </p:spTree>
    <p:extLst>
      <p:ext uri="{BB962C8B-B14F-4D97-AF65-F5344CB8AC3E}">
        <p14:creationId xmlns:p14="http://schemas.microsoft.com/office/powerpoint/2010/main" val="319624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1244</Words>
  <Application>Microsoft Office PowerPoint</Application>
  <PresentationFormat>On-screen Show (4:3)</PresentationFormat>
  <Paragraphs>217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Dama Adhikara</vt:lpstr>
      <vt:lpstr>mudamudi.jkt </vt:lpstr>
      <vt:lpstr>mudamudi.jkt</vt:lpstr>
      <vt:lpstr>Dama Adhikara  Founder &amp; Project Director mudamudi.JKT </vt:lpstr>
      <vt:lpstr>Dama Adhikara  Founder &amp; Project Director mudamudi.JKT </vt:lpstr>
      <vt:lpstr>MANAJEMEN EVENT</vt:lpstr>
      <vt:lpstr>Nur Dede Irawan (Dunia Games)</vt:lpstr>
      <vt:lpstr>PowerPoint Presentation</vt:lpstr>
      <vt:lpstr>Tantangan / Kesulitan </vt:lpstr>
      <vt:lpstr>Cara Menarik Engangement audiens</vt:lpstr>
      <vt:lpstr>Saran Untuk Para Pekerja Event</vt:lpstr>
      <vt:lpstr>Tahap Evaluasi Dalam Event</vt:lpstr>
      <vt:lpstr>Divisi business  development</vt:lpstr>
      <vt:lpstr>Profile narasumber</vt:lpstr>
      <vt:lpstr>Ismaya group</vt:lpstr>
      <vt:lpstr>DESCJOB sponsorship</vt:lpstr>
      <vt:lpstr>HAL YANG HARUS DILAKUKAN</vt:lpstr>
      <vt:lpstr>Masalah </vt:lpstr>
      <vt:lpstr>Event gagal</vt:lpstr>
      <vt:lpstr>saran</vt:lpstr>
      <vt:lpstr>SOUND PROJECT </vt:lpstr>
      <vt:lpstr>PROFILE NARASUMBER</vt:lpstr>
      <vt:lpstr>komponen tahapan dalam perencanaan</vt:lpstr>
      <vt:lpstr>Riset yang dilakukan sebelum membuat acara</vt:lpstr>
      <vt:lpstr>Membuat event bagus di mata orang</vt:lpstr>
      <vt:lpstr>Faktor kesuksesan dan kegagalan event  </vt:lpstr>
      <vt:lpstr>Saran jika terjadi konflik </vt:lpstr>
      <vt:lpstr>Menarik perhatian sponsor</vt:lpstr>
      <vt:lpstr>Saran</vt:lpstr>
      <vt:lpstr>MASALAH</vt:lpstr>
      <vt:lpstr>Solusi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Events</vt:lpstr>
      <vt:lpstr>1st interviewees</vt:lpstr>
      <vt:lpstr>Kreasi imaji mahesa (kim)</vt:lpstr>
      <vt:lpstr>Handled events</vt:lpstr>
      <vt:lpstr>Problems and conclusion </vt:lpstr>
      <vt:lpstr>2nd  interviewees</vt:lpstr>
      <vt:lpstr>Danoi kids BIRTHDAY PARTY ORGANIZER</vt:lpstr>
      <vt:lpstr>Handled events</vt:lpstr>
      <vt:lpstr>Problems and conclusion </vt:lpstr>
      <vt:lpstr>Rfe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Eo</dc:title>
  <dc:creator>ASUS</dc:creator>
  <cp:lastModifiedBy>user</cp:lastModifiedBy>
  <cp:revision>22</cp:revision>
  <dcterms:created xsi:type="dcterms:W3CDTF">2020-02-11T03:20:55Z</dcterms:created>
  <dcterms:modified xsi:type="dcterms:W3CDTF">2020-06-05T12:24:52Z</dcterms:modified>
</cp:coreProperties>
</file>