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32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38278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9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5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4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403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1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7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9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167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617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85F5873-1483-3243-B5EB-D1D058982A0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C08EB2B-AA6E-6741-AFD5-90B7EC6CA5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255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C2D49-2326-7148-B915-A597FAFB3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538083"/>
            <a:ext cx="8361229" cy="2098226"/>
          </a:xfrm>
        </p:spPr>
        <p:txBody>
          <a:bodyPr/>
          <a:lstStyle/>
          <a:p>
            <a:pPr algn="ctr"/>
            <a:r>
              <a:rPr lang="en-US" dirty="0"/>
              <a:t>Pitching and brief</a:t>
            </a:r>
          </a:p>
        </p:txBody>
      </p:sp>
    </p:spTree>
    <p:extLst>
      <p:ext uri="{BB962C8B-B14F-4D97-AF65-F5344CB8AC3E}">
        <p14:creationId xmlns:p14="http://schemas.microsoft.com/office/powerpoint/2010/main" val="2911852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A3C7C5B-1F3F-8A4A-81FA-7EBA71B15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3509" y="1132114"/>
            <a:ext cx="41504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dirty="0">
                <a:latin typeface="Lucida Grande" panose="020B0600040502020204" pitchFamily="34" charset="0"/>
              </a:rPr>
              <a:t>Background/facts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9F5C75D-B8EB-9F44-9147-D21F98CD3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256" y="2873829"/>
            <a:ext cx="5715000" cy="168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situasi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terkini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berkenaan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dengan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produk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terjadi</a:t>
            </a:r>
            <a:r>
              <a:rPr lang="en-US" altLang="en-US" sz="2400" dirty="0">
                <a:latin typeface="Lucida Grande" panose="020B0600040502020204" pitchFamily="34" charset="0"/>
              </a:rPr>
              <a:t> di pasar (market)</a:t>
            </a:r>
          </a:p>
        </p:txBody>
      </p:sp>
    </p:spTree>
    <p:extLst>
      <p:ext uri="{BB962C8B-B14F-4D97-AF65-F5344CB8AC3E}">
        <p14:creationId xmlns:p14="http://schemas.microsoft.com/office/powerpoint/2010/main" val="453049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E623E10-80C1-E64E-A1D3-1130013AF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830" y="1240972"/>
            <a:ext cx="27863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dirty="0">
                <a:latin typeface="Lucida Grande" panose="020B0600040502020204" pitchFamily="34" charset="0"/>
              </a:rPr>
              <a:t>What to Say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99DEF2B1-E50E-6E40-82C7-1AE8BCE62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502807"/>
            <a:ext cx="8077200" cy="2235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Apa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ingin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kita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komunikasikan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kepada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konsumen</a:t>
            </a:r>
            <a:r>
              <a:rPr lang="en-US" altLang="en-US" sz="2400" dirty="0">
                <a:latin typeface="Lucida Grande" panose="020B0600040502020204" pitchFamily="34" charset="0"/>
              </a:rPr>
              <a:t>. </a:t>
            </a:r>
            <a:r>
              <a:rPr lang="en-US" altLang="en-US" sz="2400" dirty="0" err="1">
                <a:latin typeface="Lucida Grande" panose="020B0600040502020204" pitchFamily="34" charset="0"/>
              </a:rPr>
              <a:t>Biasanya</a:t>
            </a:r>
            <a:r>
              <a:rPr lang="en-US" altLang="en-US" sz="2400" dirty="0">
                <a:latin typeface="Lucida Grande" panose="020B0600040502020204" pitchFamily="34" charset="0"/>
              </a:rPr>
              <a:t> di </a:t>
            </a:r>
            <a:r>
              <a:rPr lang="en-US" altLang="en-US" sz="2400" dirty="0" err="1">
                <a:latin typeface="Lucida Grande" panose="020B0600040502020204" pitchFamily="34" charset="0"/>
              </a:rPr>
              <a:t>ekspresikan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dalam</a:t>
            </a:r>
            <a:r>
              <a:rPr lang="en-US" altLang="en-US" sz="2400" dirty="0">
                <a:latin typeface="Lucida Grande" panose="020B0600040502020204" pitchFamily="34" charset="0"/>
              </a:rPr>
              <a:t> 1-2 kata </a:t>
            </a:r>
            <a:r>
              <a:rPr lang="en-US" altLang="en-US" sz="2400" dirty="0" err="1">
                <a:latin typeface="Lucida Grande" panose="020B0600040502020204" pitchFamily="34" charset="0"/>
              </a:rPr>
              <a:t>atau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berupa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kalimat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pendek</a:t>
            </a:r>
            <a:endParaRPr lang="en-US" altLang="en-US" sz="2400" dirty="0">
              <a:latin typeface="Lucida Grande" panose="020B0600040502020204" pitchFamily="34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Disebut</a:t>
            </a:r>
            <a:r>
              <a:rPr lang="en-US" altLang="en-US" sz="2400" dirty="0">
                <a:latin typeface="Lucida Grande" panose="020B0600040502020204" pitchFamily="34" charset="0"/>
              </a:rPr>
              <a:t> juga </a:t>
            </a:r>
            <a:r>
              <a:rPr lang="en-US" altLang="en-US" sz="2400" b="1" dirty="0">
                <a:latin typeface="Lucida Grande" panose="020B0600040502020204" pitchFamily="34" charset="0"/>
              </a:rPr>
              <a:t>big idea</a:t>
            </a:r>
            <a:endParaRPr lang="en-US" altLang="en-US" sz="2400" dirty="0">
              <a:latin typeface="Lucida Grande" panose="020B06000405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477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3601BD-998B-354B-A44F-6EFE59700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0789" y="1687286"/>
            <a:ext cx="41104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dirty="0">
                <a:latin typeface="Lucida Grande" panose="020B0600040502020204" pitchFamily="34" charset="0"/>
              </a:rPr>
              <a:t>Brand Positioning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62AD76-D94E-4748-B84E-3A7C31B89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6578" y="3135086"/>
            <a:ext cx="8077200" cy="112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Apa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membedakan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kita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dengan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produk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lainnya</a:t>
            </a:r>
            <a:r>
              <a:rPr lang="en-US" altLang="en-US" sz="2400" dirty="0">
                <a:latin typeface="Lucida Grande" panose="020B0600040502020204" pitchFamily="34" charset="0"/>
              </a:rPr>
              <a:t>?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Bagaimana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posisi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kita</a:t>
            </a:r>
            <a:r>
              <a:rPr lang="en-US" altLang="en-US" sz="2400" dirty="0">
                <a:latin typeface="Lucida Grande" panose="020B0600040502020204" pitchFamily="34" charset="0"/>
              </a:rPr>
              <a:t> di market?</a:t>
            </a:r>
          </a:p>
        </p:txBody>
      </p:sp>
    </p:spTree>
    <p:extLst>
      <p:ext uri="{BB962C8B-B14F-4D97-AF65-F5344CB8AC3E}">
        <p14:creationId xmlns:p14="http://schemas.microsoft.com/office/powerpoint/2010/main" val="2288651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9DD84E1-3108-884D-B590-2852B19D0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537" y="1600200"/>
            <a:ext cx="41649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dirty="0">
                <a:latin typeface="Lucida Grande" panose="020B0600040502020204" pitchFamily="34" charset="0"/>
              </a:rPr>
              <a:t>Brand Proposition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970CED3-E7AD-0D4C-85AD-B78D43B37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399" y="3037115"/>
            <a:ext cx="8077200" cy="168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Apa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harus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kita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janjikan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ke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konsumen</a:t>
            </a:r>
            <a:r>
              <a:rPr lang="en-US" altLang="en-US" sz="2400" dirty="0">
                <a:latin typeface="Lucida Grande" panose="020B0600040502020204" pitchFamily="34" charset="0"/>
              </a:rPr>
              <a:t> agar </a:t>
            </a:r>
            <a:r>
              <a:rPr lang="en-US" altLang="en-US" sz="2400" dirty="0" err="1">
                <a:latin typeface="Lucida Grande" panose="020B0600040502020204" pitchFamily="34" charset="0"/>
              </a:rPr>
              <a:t>dapat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memancing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mereka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merespon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seperti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apa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yg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kita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inginkan</a:t>
            </a:r>
            <a:endParaRPr lang="en-US" altLang="en-US" sz="2400" dirty="0">
              <a:latin typeface="Lucida Grande" panose="020B06000405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46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5EF2B3DB-7FF7-F84B-A1C6-0A6FCC15E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5972" y="1251858"/>
            <a:ext cx="36218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dirty="0"/>
              <a:t>Target Audience</a:t>
            </a: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4521F306-1C45-224E-A23B-748AE8A34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172" y="2318658"/>
            <a:ext cx="6172200" cy="278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Siapakah</a:t>
            </a:r>
            <a:r>
              <a:rPr lang="en-US" altLang="en-US" sz="2400" dirty="0">
                <a:latin typeface="Lucida Grande" panose="020B0600040502020204" pitchFamily="34" charset="0"/>
              </a:rPr>
              <a:t> target </a:t>
            </a:r>
            <a:r>
              <a:rPr lang="en-US" altLang="en-US" sz="2400" dirty="0" err="1">
                <a:latin typeface="Lucida Grande" panose="020B0600040502020204" pitchFamily="34" charset="0"/>
              </a:rPr>
              <a:t>audiens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kita</a:t>
            </a:r>
            <a:r>
              <a:rPr lang="en-US" altLang="en-US" sz="2400" dirty="0">
                <a:latin typeface="Lucida Grande" panose="020B0600040502020204" pitchFamily="34" charset="0"/>
              </a:rPr>
              <a:t>?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Seperti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apa</a:t>
            </a:r>
            <a:r>
              <a:rPr lang="en-US" altLang="en-US" sz="2400" dirty="0">
                <a:latin typeface="Lucida Grande" panose="020B0600040502020204" pitchFamily="34" charset="0"/>
              </a:rPr>
              <a:t> profile </a:t>
            </a:r>
            <a:r>
              <a:rPr lang="en-US" altLang="en-US" sz="2400" dirty="0" err="1">
                <a:latin typeface="Lucida Grande" panose="020B0600040502020204" pitchFamily="34" charset="0"/>
              </a:rPr>
              <a:t>mereka</a:t>
            </a:r>
            <a:r>
              <a:rPr lang="en-US" altLang="en-US" sz="2400" dirty="0">
                <a:latin typeface="Lucida Grande" panose="020B0600040502020204" pitchFamily="34" charset="0"/>
              </a:rPr>
              <a:t>?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Bagaimana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karakteristik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mereka</a:t>
            </a:r>
            <a:r>
              <a:rPr lang="en-US" altLang="en-US" sz="2400" dirty="0">
                <a:latin typeface="Lucida Grande" panose="020B0600040502020204" pitchFamily="34" charset="0"/>
              </a:rPr>
              <a:t>?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Faktor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demografis</a:t>
            </a:r>
            <a:r>
              <a:rPr lang="en-US" altLang="en-US" sz="2400" dirty="0">
                <a:latin typeface="Lucida Grande" panose="020B0600040502020204" pitchFamily="34" charset="0"/>
              </a:rPr>
              <a:t>?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Faktor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psikografis</a:t>
            </a:r>
            <a:r>
              <a:rPr lang="en-US" altLang="en-US" sz="2400" dirty="0">
                <a:latin typeface="Lucida Grande" panose="020B06000405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75913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F40770F7-623E-C04A-82FC-A85C7D237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4985" y="3226253"/>
            <a:ext cx="9807623" cy="168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en-US" altLang="en-US" sz="2400">
                <a:latin typeface="Lucida Grande" panose="020B0600040502020204" pitchFamily="34" charset="0"/>
              </a:rPr>
              <a:t>Keunikan apa yang dimiliki oleh produk tersebut.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>
                <a:latin typeface="Lucida Grande" panose="020B0600040502020204" pitchFamily="34" charset="0"/>
              </a:rPr>
              <a:t>Product Benefit apa saja yang diberikan kepada konsumen.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>
                <a:latin typeface="Lucida Grande" panose="020B0600040502020204" pitchFamily="34" charset="0"/>
              </a:rPr>
              <a:t>Apa alasan konsumen untuk memilih produk tersebut?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75B41FD3-F98C-DD43-B9BA-318DFEF14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6886" y="1578428"/>
            <a:ext cx="52033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dirty="0">
                <a:latin typeface="Lucida Grande" panose="020B0600040502020204" pitchFamily="34" charset="0"/>
              </a:rPr>
              <a:t>USP/Reason to Believe</a:t>
            </a:r>
          </a:p>
        </p:txBody>
      </p:sp>
    </p:spTree>
    <p:extLst>
      <p:ext uri="{BB962C8B-B14F-4D97-AF65-F5344CB8AC3E}">
        <p14:creationId xmlns:p14="http://schemas.microsoft.com/office/powerpoint/2010/main" val="416398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1AC211E-F5E7-EE45-A616-925814E2C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4728" y="3025322"/>
            <a:ext cx="83058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Biasanya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ditulis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dalam</a:t>
            </a:r>
            <a:r>
              <a:rPr lang="en-US" altLang="en-US" sz="2400" dirty="0">
                <a:latin typeface="Lucida Grande" panose="020B0600040502020204" pitchFamily="34" charset="0"/>
              </a:rPr>
              <a:t> kata </a:t>
            </a:r>
            <a:r>
              <a:rPr lang="en-US" altLang="en-US" sz="2400" dirty="0" err="1">
                <a:latin typeface="Lucida Grande" panose="020B0600040502020204" pitchFamily="34" charset="0"/>
              </a:rPr>
              <a:t>sifat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seperti</a:t>
            </a:r>
            <a:r>
              <a:rPr lang="en-US" altLang="en-US" sz="2400" dirty="0">
                <a:latin typeface="Lucida Grande" panose="020B0600040502020204" pitchFamily="34" charset="0"/>
              </a:rPr>
              <a:t>:</a:t>
            </a:r>
          </a:p>
          <a:p>
            <a:pPr algn="l" eaLnBrk="1" hangingPunct="1"/>
            <a:r>
              <a:rPr lang="en-US" altLang="en-US" sz="2400" dirty="0">
                <a:latin typeface="Lucida Grande" panose="020B0600040502020204" pitchFamily="34" charset="0"/>
              </a:rPr>
              <a:t>Smart, Fun, Persistence</a:t>
            </a:r>
          </a:p>
          <a:p>
            <a:pPr algn="l" eaLnBrk="1" hangingPunct="1"/>
            <a:endParaRPr lang="en-US" altLang="en-US" sz="2400" dirty="0">
              <a:latin typeface="Lucida Grande" panose="020B0600040502020204" pitchFamily="34" charset="0"/>
            </a:endParaRPr>
          </a:p>
          <a:p>
            <a:pPr algn="l" eaLnBrk="1" hangingPunct="1"/>
            <a:r>
              <a:rPr lang="en-US" altLang="en-US" sz="2400" dirty="0" err="1">
                <a:latin typeface="Lucida Grande" panose="020B0600040502020204" pitchFamily="34" charset="0"/>
              </a:rPr>
              <a:t>Bagaimana</a:t>
            </a:r>
            <a:r>
              <a:rPr lang="en-US" altLang="en-US" sz="2400" dirty="0">
                <a:latin typeface="Lucida Grande" panose="020B0600040502020204" pitchFamily="34" charset="0"/>
              </a:rPr>
              <a:t> Gaya dan Nada </a:t>
            </a:r>
            <a:r>
              <a:rPr lang="en-US" altLang="en-US" sz="2400" dirty="0"/>
              <a:t>“</a:t>
            </a:r>
            <a:r>
              <a:rPr lang="en-US" altLang="en-US" sz="2400" dirty="0" err="1">
                <a:latin typeface="Lucida Grande" panose="020B0600040502020204" pitchFamily="34" charset="0"/>
              </a:rPr>
              <a:t>bicara</a:t>
            </a:r>
            <a:r>
              <a:rPr lang="en-US" altLang="en-US" sz="2400" dirty="0"/>
              <a:t>”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kita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dalam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iklan</a:t>
            </a:r>
            <a:endParaRPr lang="en-US" altLang="en-US" sz="2400" dirty="0">
              <a:latin typeface="Lucida Grande" panose="020B0600040502020204" pitchFamily="34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858D8BF2-4572-9942-973A-D7B884AC2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628" y="1698172"/>
            <a:ext cx="35894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dirty="0">
                <a:latin typeface="Lucida Grande" panose="020B0600040502020204" pitchFamily="34" charset="0"/>
              </a:rPr>
              <a:t>Tone &amp; Manner</a:t>
            </a:r>
          </a:p>
        </p:txBody>
      </p:sp>
    </p:spTree>
    <p:extLst>
      <p:ext uri="{BB962C8B-B14F-4D97-AF65-F5344CB8AC3E}">
        <p14:creationId xmlns:p14="http://schemas.microsoft.com/office/powerpoint/2010/main" val="3605930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EE04E7-4E33-A940-A1E6-12D4081DE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3581400"/>
            <a:ext cx="9867900" cy="112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Ketentuan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harus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ada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dalam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semua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materi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komunikasi</a:t>
            </a:r>
            <a:r>
              <a:rPr lang="en-US" altLang="en-US" sz="2400" dirty="0">
                <a:latin typeface="Lucida Grande" panose="020B0600040502020204" pitchFamily="34" charset="0"/>
              </a:rPr>
              <a:t>/</a:t>
            </a:r>
            <a:r>
              <a:rPr lang="en-US" altLang="en-US" sz="2400" dirty="0" err="1">
                <a:latin typeface="Lucida Grande" panose="020B0600040502020204" pitchFamily="34" charset="0"/>
              </a:rPr>
              <a:t>iklan</a:t>
            </a:r>
            <a:endParaRPr lang="en-US" altLang="en-US" sz="2400" dirty="0">
              <a:latin typeface="Lucida Grande" panose="020B0600040502020204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Contoh</a:t>
            </a:r>
            <a:r>
              <a:rPr lang="en-US" altLang="en-US" sz="2400" dirty="0">
                <a:latin typeface="Lucida Grande" panose="020B0600040502020204" pitchFamily="34" charset="0"/>
              </a:rPr>
              <a:t>: logo, Hotline number </a:t>
            </a:r>
            <a:r>
              <a:rPr lang="en-US" altLang="en-US" sz="2400" dirty="0" err="1">
                <a:latin typeface="Lucida Grande" panose="020B0600040502020204" pitchFamily="34" charset="0"/>
              </a:rPr>
              <a:t>dst</a:t>
            </a:r>
            <a:endParaRPr lang="en-US" altLang="en-US" sz="2400" dirty="0">
              <a:latin typeface="Lucida Grande" panose="020B060004050202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5673639-A4C8-D74E-AC27-CF5418AB4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254250"/>
            <a:ext cx="346093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>
                <a:latin typeface="Lucida Grande" panose="020B0600040502020204" pitchFamily="34" charset="0"/>
              </a:rPr>
              <a:t>Mandatories</a:t>
            </a:r>
          </a:p>
        </p:txBody>
      </p:sp>
    </p:spTree>
    <p:extLst>
      <p:ext uri="{BB962C8B-B14F-4D97-AF65-F5344CB8AC3E}">
        <p14:creationId xmlns:p14="http://schemas.microsoft.com/office/powerpoint/2010/main" val="707377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42FC3DC-8E87-6045-BD2A-9DC7E8424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186" y="3646713"/>
            <a:ext cx="8305800" cy="112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Ketentuan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mengenai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jenis</a:t>
            </a:r>
            <a:r>
              <a:rPr lang="en-US" altLang="en-US" sz="2400" dirty="0">
                <a:latin typeface="Lucida Grande" panose="020B0600040502020204" pitchFamily="34" charset="0"/>
              </a:rPr>
              <a:t> media </a:t>
            </a:r>
            <a:r>
              <a:rPr lang="en-US" altLang="en-US" sz="2400" dirty="0" err="1">
                <a:latin typeface="Lucida Grande" panose="020B0600040502020204" pitchFamily="34" charset="0"/>
              </a:rPr>
              <a:t>komunikasi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akan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digunakan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untuk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kampanye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iklan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tersebut</a:t>
            </a:r>
            <a:r>
              <a:rPr lang="en-US" altLang="en-US" sz="2400" dirty="0">
                <a:latin typeface="Lucida Grande" panose="020B0600040502020204" pitchFamily="34" charset="0"/>
              </a:rPr>
              <a:t>.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A111A56-2F16-C24B-9DD5-0416F25F5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086" y="2319563"/>
            <a:ext cx="3313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dirty="0">
                <a:latin typeface="Lucida Grande" panose="020B0600040502020204" pitchFamily="34" charset="0"/>
              </a:rPr>
              <a:t>Type of Media</a:t>
            </a:r>
          </a:p>
        </p:txBody>
      </p:sp>
    </p:spTree>
    <p:extLst>
      <p:ext uri="{BB962C8B-B14F-4D97-AF65-F5344CB8AC3E}">
        <p14:creationId xmlns:p14="http://schemas.microsoft.com/office/powerpoint/2010/main" val="3131184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786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extLst>
              <a:ext uri="{FF2B5EF4-FFF2-40B4-BE49-F238E27FC236}">
                <a16:creationId xmlns:a16="http://schemas.microsoft.com/office/drawing/2014/main" id="{0124A535-43DD-7440-BDFD-596883EF1573}"/>
              </a:ext>
            </a:extLst>
          </p:cNvPr>
          <p:cNvSpPr txBox="1">
            <a:spLocks noChangeArrowheads="1"/>
          </p:cNvSpPr>
          <p:nvPr/>
        </p:nvSpPr>
        <p:spPr>
          <a:xfrm>
            <a:off x="4891994" y="1379298"/>
            <a:ext cx="2989262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Lucida Grande" panose="020B0600040502020204" pitchFamily="34" charset="0"/>
              </a:rPr>
              <a:t>Creative </a:t>
            </a:r>
            <a:r>
              <a:rPr lang="en-US" altLang="en-US" sz="2800" b="1" dirty="0">
                <a:latin typeface="Lucida Grande" panose="020B0600040502020204" pitchFamily="34" charset="0"/>
              </a:rPr>
              <a:t>Brief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DE46307-13FF-BE40-9632-BEBA35EA8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911" y="2688771"/>
            <a:ext cx="8817429" cy="278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Dokumen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tertulis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berisi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tujuan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bisnis</a:t>
            </a:r>
            <a:r>
              <a:rPr lang="en-US" altLang="en-US" sz="2400" dirty="0">
                <a:latin typeface="Lucida Grande" panose="020B0600040502020204" pitchFamily="34" charset="0"/>
              </a:rPr>
              <a:t> dan </a:t>
            </a:r>
            <a:r>
              <a:rPr lang="en-US" altLang="en-US" sz="2400" dirty="0" err="1">
                <a:latin typeface="Lucida Grande" panose="020B0600040502020204" pitchFamily="34" charset="0"/>
              </a:rPr>
              <a:t>kebutuhan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kreatif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suatu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kampanye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iklan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secara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ringkas</a:t>
            </a:r>
            <a:r>
              <a:rPr lang="en-US" altLang="en-US" sz="2400" dirty="0">
                <a:latin typeface="Lucida Grande" panose="020B0600040502020204" pitchFamily="34" charset="0"/>
              </a:rPr>
              <a:t>. 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Objektifnya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adalah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untuk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memberikan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arahan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sudah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disepakati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klien</a:t>
            </a:r>
            <a:r>
              <a:rPr lang="en-US" altLang="en-US" sz="2400" dirty="0">
                <a:latin typeface="Lucida Grande" panose="020B0600040502020204" pitchFamily="34" charset="0"/>
              </a:rPr>
              <a:t> dan agency </a:t>
            </a:r>
            <a:r>
              <a:rPr lang="en-US" altLang="en-US" sz="2400" dirty="0" err="1">
                <a:latin typeface="Lucida Grande" panose="020B0600040502020204" pitchFamily="34" charset="0"/>
              </a:rPr>
              <a:t>kepada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tim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kreatif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mengenai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komunikasi</a:t>
            </a:r>
            <a:r>
              <a:rPr lang="en-US" altLang="en-US" sz="2400" dirty="0">
                <a:latin typeface="Lucida Grande" panose="020B0600040502020204" pitchFamily="34" charset="0"/>
              </a:rPr>
              <a:t>/</a:t>
            </a:r>
            <a:r>
              <a:rPr lang="en-US" altLang="en-US" sz="2400" dirty="0" err="1">
                <a:latin typeface="Lucida Grande" panose="020B0600040502020204" pitchFamily="34" charset="0"/>
              </a:rPr>
              <a:t>iklan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akan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dibuat</a:t>
            </a:r>
            <a:r>
              <a:rPr lang="en-US" altLang="en-US" sz="2400" dirty="0">
                <a:latin typeface="Lucida Grande" panose="020B06000405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257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3082D05-7CD6-7742-AB59-885B902B8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090" y="519339"/>
            <a:ext cx="31434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DE6422"/>
                </a:solidFill>
                <a:latin typeface="Lucida Grande" panose="020B0600040502020204" pitchFamily="34" charset="0"/>
              </a:rPr>
              <a:t>Good Brief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CE7B7E9-7254-0E4F-9810-296AD52B4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8229" y="1987097"/>
            <a:ext cx="682534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 err="1">
                <a:latin typeface="Lucida Grande" panose="020B0600040502020204" pitchFamily="34" charset="0"/>
              </a:rPr>
              <a:t>Tertulis</a:t>
            </a:r>
            <a:endParaRPr lang="en-US" altLang="en-US" sz="2400" dirty="0">
              <a:latin typeface="Lucida Grande" panose="020B0600040502020204" pitchFamily="34" charset="0"/>
            </a:endParaRPr>
          </a:p>
          <a:p>
            <a:pPr algn="l" eaLnBrk="1" hangingPunct="1"/>
            <a:endParaRPr lang="en-US" altLang="en-US" sz="2400" dirty="0">
              <a:latin typeface="Lucida Grande" panose="020B0600040502020204" pitchFamily="34" charset="0"/>
            </a:endParaRPr>
          </a:p>
          <a:p>
            <a:pPr algn="l" eaLnBrk="1" hangingPunct="1"/>
            <a:r>
              <a:rPr lang="en-US" altLang="en-US" sz="2400" dirty="0" err="1">
                <a:latin typeface="Lucida Grande" panose="020B0600040502020204" pitchFamily="34" charset="0"/>
              </a:rPr>
              <a:t>Simpel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singkat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tidak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bertele</a:t>
            </a:r>
            <a:r>
              <a:rPr lang="en-US" altLang="en-US" sz="2400" dirty="0">
                <a:latin typeface="Lucida Grande" panose="020B0600040502020204" pitchFamily="34" charset="0"/>
              </a:rPr>
              <a:t>-tele</a:t>
            </a:r>
          </a:p>
          <a:p>
            <a:pPr algn="l" eaLnBrk="1" hangingPunct="1"/>
            <a:endParaRPr lang="en-US" altLang="en-US" sz="2400" dirty="0">
              <a:latin typeface="Lucida Grande" panose="020B0600040502020204" pitchFamily="34" charset="0"/>
            </a:endParaRPr>
          </a:p>
          <a:p>
            <a:pPr algn="l" eaLnBrk="1" hangingPunct="1"/>
            <a:r>
              <a:rPr lang="en-US" altLang="en-US" sz="2400" dirty="0" err="1">
                <a:latin typeface="Lucida Grande" panose="020B0600040502020204" pitchFamily="34" charset="0"/>
              </a:rPr>
              <a:t>Informatif</a:t>
            </a:r>
            <a:endParaRPr lang="en-US" altLang="en-US" sz="2400" dirty="0">
              <a:latin typeface="Lucida Grande" panose="020B0600040502020204" pitchFamily="34" charset="0"/>
            </a:endParaRPr>
          </a:p>
          <a:p>
            <a:pPr algn="l" eaLnBrk="1" hangingPunct="1"/>
            <a:endParaRPr lang="en-US" altLang="en-US" sz="2400" dirty="0">
              <a:latin typeface="Lucida Grande" panose="020B0600040502020204" pitchFamily="34" charset="0"/>
            </a:endParaRPr>
          </a:p>
          <a:p>
            <a:pPr algn="l" eaLnBrk="1" hangingPunct="1"/>
            <a:r>
              <a:rPr lang="en-US" altLang="en-US" sz="2400" dirty="0" err="1">
                <a:latin typeface="Lucida Grande" panose="020B0600040502020204" pitchFamily="34" charset="0"/>
              </a:rPr>
              <a:t>Memiliki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objektif</a:t>
            </a:r>
            <a:r>
              <a:rPr lang="en-US" altLang="en-US" sz="2400" dirty="0">
                <a:latin typeface="Lucida Grande" panose="020B0600040502020204" pitchFamily="34" charset="0"/>
              </a:rPr>
              <a:t> yang </a:t>
            </a:r>
            <a:r>
              <a:rPr lang="en-US" altLang="en-US" sz="2400" dirty="0" err="1">
                <a:latin typeface="Lucida Grande" panose="020B0600040502020204" pitchFamily="34" charset="0"/>
              </a:rPr>
              <a:t>jelas</a:t>
            </a:r>
            <a:endParaRPr lang="en-US" altLang="en-US" sz="2400" dirty="0">
              <a:latin typeface="Lucida Grande" panose="020B0600040502020204" pitchFamily="34" charset="0"/>
            </a:endParaRPr>
          </a:p>
          <a:p>
            <a:pPr algn="l" eaLnBrk="1" hangingPunct="1"/>
            <a:endParaRPr lang="en-US" altLang="en-US" sz="2400" dirty="0">
              <a:latin typeface="Lucida Grande" panose="020B0600040502020204" pitchFamily="34" charset="0"/>
            </a:endParaRPr>
          </a:p>
          <a:p>
            <a:pPr algn="l" eaLnBrk="1" hangingPunct="1"/>
            <a:r>
              <a:rPr lang="en-US" altLang="en-US" sz="2400" dirty="0">
                <a:latin typeface="Lucida Grande" panose="020B0600040502020204" pitchFamily="34" charset="0"/>
              </a:rPr>
              <a:t>Insightful</a:t>
            </a:r>
          </a:p>
        </p:txBody>
      </p:sp>
    </p:spTree>
    <p:extLst>
      <p:ext uri="{BB962C8B-B14F-4D97-AF65-F5344CB8AC3E}">
        <p14:creationId xmlns:p14="http://schemas.microsoft.com/office/powerpoint/2010/main" val="19276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DA9F689A-C975-7C4B-B714-5874D3963E5D}"/>
              </a:ext>
            </a:extLst>
          </p:cNvPr>
          <p:cNvSpPr txBox="1">
            <a:spLocks noChangeArrowheads="1"/>
          </p:cNvSpPr>
          <p:nvPr/>
        </p:nvSpPr>
        <p:spPr>
          <a:xfrm>
            <a:off x="4946990" y="1121228"/>
            <a:ext cx="2667000" cy="533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Lucida Grande" panose="020B0600040502020204" pitchFamily="34" charset="0"/>
              </a:rPr>
              <a:t>Client </a:t>
            </a:r>
            <a:r>
              <a:rPr lang="en-US" altLang="en-US" sz="2800" b="1" dirty="0">
                <a:solidFill>
                  <a:schemeClr val="tx1"/>
                </a:solidFill>
                <a:latin typeface="Lucida Grande" panose="020B0600040502020204" pitchFamily="34" charset="0"/>
              </a:rPr>
              <a:t>Brief</a:t>
            </a:r>
            <a:endParaRPr lang="en-US" altLang="en-US" b="1" dirty="0">
              <a:solidFill>
                <a:schemeClr val="tx1"/>
              </a:solidFill>
              <a:latin typeface="Lucida Grande" panose="020B0600040502020204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schemeClr val="tx1"/>
              </a:solidFill>
              <a:latin typeface="Lucida Grande" panose="020B0600040502020204" pitchFamily="34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14C4FF8-AC50-7440-B5F1-650198AEE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609" y="2644170"/>
            <a:ext cx="7751762" cy="223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Brief </a:t>
            </a:r>
            <a:r>
              <a:rPr lang="en-US" altLang="en-US" sz="2400" dirty="0" err="1">
                <a:latin typeface="Lucida Grande" panose="020B0600040502020204" pitchFamily="34" charset="0"/>
              </a:rPr>
              <a:t>pertama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yg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diturunkan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kepada</a:t>
            </a:r>
            <a:r>
              <a:rPr lang="en-US" altLang="en-US" sz="2400" dirty="0">
                <a:latin typeface="Lucida Grande" panose="020B0600040502020204" pitchFamily="34" charset="0"/>
              </a:rPr>
              <a:t> advertising agency. </a:t>
            </a:r>
            <a:r>
              <a:rPr lang="en-US" altLang="en-US" sz="2400" dirty="0" err="1">
                <a:latin typeface="Lucida Grande" panose="020B0600040502020204" pitchFamily="34" charset="0"/>
              </a:rPr>
              <a:t>Biasanya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mengenai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profil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produknya</a:t>
            </a:r>
            <a:r>
              <a:rPr lang="en-US" altLang="en-US" sz="2400" dirty="0">
                <a:latin typeface="Lucida Grande" panose="020B0600040502020204" pitchFamily="34" charset="0"/>
              </a:rPr>
              <a:t>, </a:t>
            </a:r>
            <a:r>
              <a:rPr lang="en-US" altLang="en-US" sz="2400" dirty="0" err="1">
                <a:latin typeface="Lucida Grande" panose="020B0600040502020204" pitchFamily="34" charset="0"/>
              </a:rPr>
              <a:t>tujuan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beriklan</a:t>
            </a:r>
            <a:r>
              <a:rPr lang="en-US" altLang="en-US" sz="2400" dirty="0">
                <a:latin typeface="Lucida Grande" panose="020B0600040502020204" pitchFamily="34" charset="0"/>
              </a:rPr>
              <a:t>, target </a:t>
            </a:r>
            <a:r>
              <a:rPr lang="en-US" altLang="en-US" sz="2400" dirty="0" err="1">
                <a:latin typeface="Lucida Grande" panose="020B0600040502020204" pitchFamily="34" charset="0"/>
              </a:rPr>
              <a:t>konsumen</a:t>
            </a:r>
            <a:r>
              <a:rPr lang="en-US" altLang="en-US" sz="2400" dirty="0">
                <a:latin typeface="Lucida Grande" panose="020B0600040502020204" pitchFamily="34" charset="0"/>
              </a:rPr>
              <a:t>, </a:t>
            </a:r>
            <a:r>
              <a:rPr lang="en-US" altLang="en-US" sz="2400" dirty="0" err="1">
                <a:latin typeface="Lucida Grande" panose="020B0600040502020204" pitchFamily="34" charset="0"/>
              </a:rPr>
              <a:t>kompetitor</a:t>
            </a:r>
            <a:r>
              <a:rPr lang="en-US" altLang="en-US" sz="2400" dirty="0">
                <a:latin typeface="Lucida Grande" panose="020B0600040502020204" pitchFamily="34" charset="0"/>
              </a:rPr>
              <a:t> dan lain </a:t>
            </a:r>
            <a:r>
              <a:rPr lang="en-US" altLang="en-US" sz="2400" dirty="0" err="1">
                <a:latin typeface="Lucida Grande" panose="020B0600040502020204" pitchFamily="34" charset="0"/>
              </a:rPr>
              <a:t>sebagainya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atau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dlsb</a:t>
            </a:r>
            <a:r>
              <a:rPr lang="en-US" altLang="en-US" sz="2400" dirty="0">
                <a:latin typeface="Lucida Grande" panose="020B06000405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12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CD010B1E-8BAE-774A-BA8B-2C5BBF8EAA22}"/>
              </a:ext>
            </a:extLst>
          </p:cNvPr>
          <p:cNvSpPr txBox="1">
            <a:spLocks noChangeArrowheads="1"/>
          </p:cNvSpPr>
          <p:nvPr/>
        </p:nvSpPr>
        <p:spPr>
          <a:xfrm>
            <a:off x="4974772" y="555171"/>
            <a:ext cx="2667000" cy="533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Lucida Grande" panose="020B0600040502020204" pitchFamily="34" charset="0"/>
              </a:rPr>
              <a:t>Client </a:t>
            </a:r>
            <a:r>
              <a:rPr lang="en-US" altLang="en-US" sz="2800" b="1" dirty="0">
                <a:solidFill>
                  <a:schemeClr val="tx1"/>
                </a:solidFill>
                <a:latin typeface="Lucida Grande" panose="020B0600040502020204" pitchFamily="34" charset="0"/>
              </a:rPr>
              <a:t>Brief</a:t>
            </a:r>
            <a:endParaRPr lang="en-US" altLang="en-US" sz="2800" dirty="0">
              <a:solidFill>
                <a:schemeClr val="tx1"/>
              </a:solidFill>
              <a:latin typeface="Lucida Grande" panose="020B060004050202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1A379A-EC62-9849-A49F-D232E21C1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390" y="1632858"/>
            <a:ext cx="7751763" cy="3897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b="1" dirty="0">
                <a:latin typeface="Lucida Grande" panose="020B0600040502020204" pitchFamily="34" charset="0"/>
              </a:rPr>
              <a:t>Comprehensive Brief</a:t>
            </a:r>
            <a:endParaRPr lang="en-US" altLang="en-US" sz="2400" dirty="0">
              <a:latin typeface="Lucida Grande" panose="020B0600040502020204" pitchFamily="34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en-US" sz="2400" dirty="0" err="1">
                <a:latin typeface="Lucida Grande" panose="020B0600040502020204" pitchFamily="34" charset="0"/>
              </a:rPr>
              <a:t>Biasanya</a:t>
            </a:r>
            <a:r>
              <a:rPr lang="en-US" altLang="en-US" sz="2400" dirty="0">
                <a:latin typeface="Lucida Grande" panose="020B0600040502020204" pitchFamily="34" charset="0"/>
              </a:rPr>
              <a:t> pada </a:t>
            </a:r>
            <a:r>
              <a:rPr lang="en-US" altLang="en-US" sz="2400" dirty="0" err="1">
                <a:latin typeface="Lucida Grande" panose="020B0600040502020204" pitchFamily="34" charset="0"/>
              </a:rPr>
              <a:t>akhir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tahun</a:t>
            </a:r>
            <a:r>
              <a:rPr lang="en-US" altLang="en-US" sz="2400" dirty="0">
                <a:latin typeface="Lucida Grande" panose="020B0600040502020204" pitchFamily="34" charset="0"/>
              </a:rPr>
              <a:t>. </a:t>
            </a:r>
            <a:r>
              <a:rPr lang="en-US" altLang="en-US" sz="2400" dirty="0" err="1">
                <a:latin typeface="Lucida Grande" panose="020B0600040502020204" pitchFamily="34" charset="0"/>
              </a:rPr>
              <a:t>Supaya</a:t>
            </a:r>
            <a:r>
              <a:rPr lang="en-US" altLang="en-US" sz="2400" dirty="0">
                <a:latin typeface="Lucida Grande" panose="020B0600040502020204" pitchFamily="34" charset="0"/>
              </a:rPr>
              <a:t> agency </a:t>
            </a:r>
            <a:r>
              <a:rPr lang="en-US" altLang="en-US" sz="2400" dirty="0" err="1">
                <a:latin typeface="Lucida Grande" panose="020B0600040502020204" pitchFamily="34" charset="0"/>
              </a:rPr>
              <a:t>menyiapkan</a:t>
            </a:r>
            <a:r>
              <a:rPr lang="en-US" altLang="en-US" sz="2400" dirty="0">
                <a:latin typeface="Lucida Grande" panose="020B0600040502020204" pitchFamily="34" charset="0"/>
              </a:rPr>
              <a:t> proposal </a:t>
            </a:r>
            <a:r>
              <a:rPr lang="en-US" altLang="en-US" sz="2400" dirty="0" err="1">
                <a:latin typeface="Lucida Grande" panose="020B0600040502020204" pitchFamily="34" charset="0"/>
              </a:rPr>
              <a:t>untuk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tahun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berikutnya</a:t>
            </a:r>
            <a:endParaRPr lang="en-US" altLang="en-US" sz="2400" dirty="0">
              <a:latin typeface="Lucida Grande" panose="020B0600040502020204" pitchFamily="34" charset="0"/>
            </a:endParaRPr>
          </a:p>
          <a:p>
            <a:pPr algn="ctr" eaLnBrk="1" hangingPunct="1">
              <a:lnSpc>
                <a:spcPct val="150000"/>
              </a:lnSpc>
            </a:pPr>
            <a:endParaRPr lang="en-US" altLang="en-US" sz="2400" dirty="0">
              <a:latin typeface="Lucida Grande" panose="020B0600040502020204" pitchFamily="34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en-US" sz="2400" b="1" dirty="0">
                <a:latin typeface="Lucida Grande" panose="020B0600040502020204" pitchFamily="34" charset="0"/>
              </a:rPr>
              <a:t>Tactical Brief</a:t>
            </a:r>
            <a:endParaRPr lang="en-US" altLang="en-US" sz="2400" dirty="0">
              <a:latin typeface="Lucida Grande" panose="020B0600040502020204" pitchFamily="34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Brief </a:t>
            </a:r>
            <a:r>
              <a:rPr lang="en-US" altLang="en-US" sz="2400" dirty="0" err="1">
                <a:latin typeface="Lucida Grande" panose="020B0600040502020204" pitchFamily="34" charset="0"/>
              </a:rPr>
              <a:t>dari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klien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berdasarkan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situasi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tertentu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atau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kebutuhan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tertentu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dalam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jangka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waktu</a:t>
            </a:r>
            <a:r>
              <a:rPr lang="en-US" altLang="en-US" sz="2400" dirty="0"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latin typeface="Lucida Grande" panose="020B0600040502020204" pitchFamily="34" charset="0"/>
              </a:rPr>
              <a:t>tertentu</a:t>
            </a:r>
            <a:r>
              <a:rPr lang="en-US" altLang="en-US" sz="2400" dirty="0">
                <a:latin typeface="Lucida Grande" panose="020B06000405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788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9D6E0F71-4E5A-3045-A623-F9EC5E63BC45}"/>
              </a:ext>
            </a:extLst>
          </p:cNvPr>
          <p:cNvSpPr txBox="1">
            <a:spLocks noChangeArrowheads="1"/>
          </p:cNvSpPr>
          <p:nvPr/>
        </p:nvSpPr>
        <p:spPr>
          <a:xfrm>
            <a:off x="2612571" y="881743"/>
            <a:ext cx="8001000" cy="5699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sp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8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1"/>
                </a:solidFill>
                <a:latin typeface="Lucida Grande" panose="020B0600040502020204" pitchFamily="34" charset="0"/>
              </a:rPr>
              <a:t>Creative </a:t>
            </a:r>
            <a:r>
              <a:rPr lang="en-US" altLang="en-US" sz="3200" b="1" dirty="0">
                <a:solidFill>
                  <a:schemeClr val="tx1"/>
                </a:solidFill>
                <a:latin typeface="Lucida Grande" panose="020B0600040502020204" pitchFamily="34" charset="0"/>
              </a:rPr>
              <a:t>Brief</a:t>
            </a:r>
            <a:endParaRPr lang="en-US" altLang="en-US" dirty="0">
              <a:solidFill>
                <a:schemeClr val="tx1"/>
              </a:solidFill>
              <a:latin typeface="Lucida Grande" panose="020B0600040502020204" pitchFamily="34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76BCC038-0AF3-F645-AC93-ED6F1B1CD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263" y="3941763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C6FC5C2-1A8A-9148-ACBA-7D36BF205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813" y="2657626"/>
            <a:ext cx="6618515" cy="223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Brief yang </a:t>
            </a:r>
            <a:r>
              <a:rPr lang="en-US" altLang="en-US" sz="2400" dirty="0" err="1">
                <a:solidFill>
                  <a:srgbClr val="181512"/>
                </a:solidFill>
                <a:latin typeface="Lucida Grande" panose="020B0600040502020204" pitchFamily="34" charset="0"/>
              </a:rPr>
              <a:t>diturunkan</a:t>
            </a: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 oleh client service/+strategic planning </a:t>
            </a:r>
            <a:r>
              <a:rPr lang="en-US" altLang="en-US" sz="2400" dirty="0" err="1">
                <a:solidFill>
                  <a:srgbClr val="181512"/>
                </a:solidFill>
                <a:latin typeface="Lucida Grande" panose="020B0600040502020204" pitchFamily="34" charset="0"/>
              </a:rPr>
              <a:t>kepada</a:t>
            </a: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solidFill>
                  <a:srgbClr val="181512"/>
                </a:solidFill>
                <a:latin typeface="Lucida Grande" panose="020B0600040502020204" pitchFamily="34" charset="0"/>
              </a:rPr>
              <a:t>kreatif</a:t>
            </a: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solidFill>
                  <a:srgbClr val="181512"/>
                </a:solidFill>
                <a:latin typeface="Lucida Grande" panose="020B0600040502020204" pitchFamily="34" charset="0"/>
              </a:rPr>
              <a:t>setelah</a:t>
            </a: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solidFill>
                  <a:srgbClr val="181512"/>
                </a:solidFill>
                <a:latin typeface="Lucida Grande" panose="020B0600040502020204" pitchFamily="34" charset="0"/>
              </a:rPr>
              <a:t>melewati</a:t>
            </a: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 proses </a:t>
            </a:r>
            <a:r>
              <a:rPr lang="en-US" altLang="en-US" sz="2400" dirty="0" err="1">
                <a:solidFill>
                  <a:srgbClr val="181512"/>
                </a:solidFill>
                <a:latin typeface="Lucida Grande" panose="020B0600040502020204" pitchFamily="34" charset="0"/>
              </a:rPr>
              <a:t>penggodokan</a:t>
            </a: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, survey, </a:t>
            </a:r>
            <a:r>
              <a:rPr lang="en-US" altLang="en-US" sz="2400" dirty="0" err="1">
                <a:solidFill>
                  <a:srgbClr val="181512"/>
                </a:solidFill>
                <a:latin typeface="Lucida Grande" panose="020B0600040502020204" pitchFamily="34" charset="0"/>
              </a:rPr>
              <a:t>analisa</a:t>
            </a: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 </a:t>
            </a:r>
            <a:r>
              <a:rPr lang="en-US" altLang="en-US" sz="2400" dirty="0" err="1">
                <a:solidFill>
                  <a:srgbClr val="181512"/>
                </a:solidFill>
                <a:latin typeface="Lucida Grande" panose="020B0600040502020204" pitchFamily="34" charset="0"/>
              </a:rPr>
              <a:t>dll</a:t>
            </a:r>
            <a:endParaRPr lang="en-US" altLang="en-US" sz="2400" dirty="0">
              <a:solidFill>
                <a:srgbClr val="181512"/>
              </a:solidFill>
              <a:latin typeface="Lucida Grande" panose="020B06000405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4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CFFBE63C-CEF1-114C-A4E5-67DF3E4C969A}"/>
              </a:ext>
            </a:extLst>
          </p:cNvPr>
          <p:cNvSpPr txBox="1">
            <a:spLocks noChangeArrowheads="1"/>
          </p:cNvSpPr>
          <p:nvPr/>
        </p:nvSpPr>
        <p:spPr>
          <a:xfrm>
            <a:off x="2830286" y="1262743"/>
            <a:ext cx="6019800" cy="511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sp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8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Lucida Grande" panose="020B0600040502020204" pitchFamily="34" charset="0"/>
              </a:rPr>
              <a:t>Point-point </a:t>
            </a:r>
            <a:r>
              <a:rPr lang="en-US" altLang="en-US" sz="2800" dirty="0" err="1">
                <a:solidFill>
                  <a:schemeClr val="tx1"/>
                </a:solidFill>
                <a:latin typeface="Lucida Grande" panose="020B0600040502020204" pitchFamily="34" charset="0"/>
              </a:rPr>
              <a:t>dalam</a:t>
            </a:r>
            <a:r>
              <a:rPr lang="en-US" altLang="en-US" sz="2800" dirty="0">
                <a:solidFill>
                  <a:schemeClr val="tx1"/>
                </a:solidFill>
                <a:latin typeface="Lucida Grande" panose="020B0600040502020204" pitchFamily="34" charset="0"/>
              </a:rPr>
              <a:t> creative brief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1B5860C-8902-FA4A-A527-5F295CD55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032" y="2649765"/>
            <a:ext cx="7561263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26000"/>
              </a:lnSpc>
            </a:pP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background/ facts</a:t>
            </a:r>
          </a:p>
          <a:p>
            <a:pPr algn="l">
              <a:lnSpc>
                <a:spcPct val="126000"/>
              </a:lnSpc>
            </a:pP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communication objective</a:t>
            </a:r>
          </a:p>
          <a:p>
            <a:pPr algn="l">
              <a:lnSpc>
                <a:spcPct val="126000"/>
              </a:lnSpc>
            </a:pP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what to say/ big idea/single minded proposition</a:t>
            </a:r>
          </a:p>
          <a:p>
            <a:pPr algn="l">
              <a:lnSpc>
                <a:spcPct val="126000"/>
              </a:lnSpc>
            </a:pPr>
            <a:r>
              <a:rPr lang="en-US" altLang="en-US" sz="2400" dirty="0">
                <a:solidFill>
                  <a:srgbClr val="181512"/>
                </a:solidFill>
                <a:latin typeface="Lucida Grande" panose="020B0600040502020204" pitchFamily="34" charset="0"/>
              </a:rPr>
              <a:t>brand positioning/ proposition</a:t>
            </a:r>
          </a:p>
        </p:txBody>
      </p:sp>
    </p:spTree>
    <p:extLst>
      <p:ext uri="{BB962C8B-B14F-4D97-AF65-F5344CB8AC3E}">
        <p14:creationId xmlns:p14="http://schemas.microsoft.com/office/powerpoint/2010/main" val="196161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DAEADDE7-8072-FE48-A2C4-DA0DBF0D3971}"/>
              </a:ext>
            </a:extLst>
          </p:cNvPr>
          <p:cNvSpPr txBox="1">
            <a:spLocks noChangeArrowheads="1"/>
          </p:cNvSpPr>
          <p:nvPr/>
        </p:nvSpPr>
        <p:spPr>
          <a:xfrm>
            <a:off x="3526972" y="990600"/>
            <a:ext cx="6019800" cy="511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sp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8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Lucida Grande" panose="020B0600040502020204" pitchFamily="34" charset="0"/>
              </a:rPr>
              <a:t>Point-point </a:t>
            </a:r>
            <a:r>
              <a:rPr lang="en-US" altLang="en-US" sz="2800" dirty="0" err="1">
                <a:solidFill>
                  <a:schemeClr val="tx1"/>
                </a:solidFill>
                <a:latin typeface="Lucida Grande" panose="020B0600040502020204" pitchFamily="34" charset="0"/>
              </a:rPr>
              <a:t>dalam</a:t>
            </a:r>
            <a:r>
              <a:rPr lang="en-US" altLang="en-US" sz="2800" dirty="0">
                <a:solidFill>
                  <a:schemeClr val="tx1"/>
                </a:solidFill>
                <a:latin typeface="Lucida Grande" panose="020B0600040502020204" pitchFamily="34" charset="0"/>
              </a:rPr>
              <a:t> creative brief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9E8FB8-E9FA-6740-A56A-CF4567B91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972" y="2198914"/>
            <a:ext cx="4724400" cy="307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36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USP/reason to believe</a:t>
            </a:r>
          </a:p>
          <a:p>
            <a:pPr algn="l">
              <a:lnSpc>
                <a:spcPct val="136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support </a:t>
            </a:r>
          </a:p>
          <a:p>
            <a:pPr algn="l">
              <a:lnSpc>
                <a:spcPct val="136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target audience</a:t>
            </a:r>
          </a:p>
          <a:p>
            <a:pPr algn="l">
              <a:lnSpc>
                <a:spcPct val="136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tone &amp; manner</a:t>
            </a:r>
          </a:p>
          <a:p>
            <a:pPr algn="l">
              <a:lnSpc>
                <a:spcPct val="136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mandatories</a:t>
            </a:r>
          </a:p>
          <a:p>
            <a:pPr algn="l">
              <a:lnSpc>
                <a:spcPct val="136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type of media</a:t>
            </a:r>
          </a:p>
        </p:txBody>
      </p:sp>
    </p:spTree>
    <p:extLst>
      <p:ext uri="{BB962C8B-B14F-4D97-AF65-F5344CB8AC3E}">
        <p14:creationId xmlns:p14="http://schemas.microsoft.com/office/powerpoint/2010/main" val="17413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7570E5F-7F71-ED48-B34E-4EB18C955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5229" y="1019629"/>
            <a:ext cx="53158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200" dirty="0">
                <a:latin typeface="Lucida Grande" panose="020B0600040502020204" pitchFamily="34" charset="0"/>
              </a:rPr>
              <a:t>Communication Objective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56A874-9647-B744-9019-8FF82ACB5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5229" y="1801132"/>
            <a:ext cx="8545285" cy="417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en-US" altLang="en-US" sz="2800" dirty="0" err="1">
                <a:latin typeface="Lucida Grande" panose="020B0600040502020204" pitchFamily="34" charset="0"/>
              </a:rPr>
              <a:t>tujuan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daripada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kampanye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iklan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ini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untuk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apa</a:t>
            </a:r>
            <a:r>
              <a:rPr lang="en-US" altLang="en-US" sz="2800" dirty="0">
                <a:latin typeface="Lucida Grande" panose="020B0600040502020204" pitchFamily="34" charset="0"/>
              </a:rPr>
              <a:t>? 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800" dirty="0" err="1">
                <a:latin typeface="Lucida Grande" panose="020B0600040502020204" pitchFamily="34" charset="0"/>
              </a:rPr>
              <a:t>tujuan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komunikasi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dari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kampanye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iklan</a:t>
            </a:r>
            <a:r>
              <a:rPr lang="en-US" altLang="en-US" sz="2800" dirty="0">
                <a:latin typeface="Lucida Grande" panose="020B0600040502020204" pitchFamily="34" charset="0"/>
              </a:rPr>
              <a:t> </a:t>
            </a:r>
            <a:r>
              <a:rPr lang="en-US" altLang="en-US" sz="2800" dirty="0" err="1">
                <a:latin typeface="Lucida Grande" panose="020B0600040502020204" pitchFamily="34" charset="0"/>
              </a:rPr>
              <a:t>apa</a:t>
            </a:r>
            <a:r>
              <a:rPr lang="en-US" altLang="en-US" sz="2800" dirty="0">
                <a:latin typeface="Lucida Grande" panose="020B0600040502020204" pitchFamily="34" charset="0"/>
              </a:rPr>
              <a:t>?</a:t>
            </a:r>
          </a:p>
          <a:p>
            <a:pPr algn="l" eaLnBrk="1" hangingPunct="1">
              <a:lnSpc>
                <a:spcPct val="150000"/>
              </a:lnSpc>
            </a:pPr>
            <a:endParaRPr lang="en-US" altLang="en-US" sz="2800" dirty="0">
              <a:latin typeface="Lucida Grande" panose="020B0600040502020204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To remind people?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To encourage people?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To grab attention?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n-US" sz="2400" dirty="0">
                <a:latin typeface="Lucida Grande" panose="020B0600040502020204" pitchFamily="34" charset="0"/>
              </a:rPr>
              <a:t>To own </a:t>
            </a:r>
            <a:r>
              <a:rPr lang="en-US" altLang="en-US" sz="2400" dirty="0"/>
              <a:t>“</a:t>
            </a:r>
            <a:r>
              <a:rPr lang="en-US" altLang="en-US" sz="2400" dirty="0">
                <a:latin typeface="Lucida Grande" panose="020B0600040502020204" pitchFamily="34" charset="0"/>
              </a:rPr>
              <a:t>Benefit</a:t>
            </a:r>
            <a:r>
              <a:rPr lang="en-US" altLang="en-US" sz="2400" dirty="0"/>
              <a:t>”</a:t>
            </a:r>
            <a:r>
              <a:rPr lang="en-US" altLang="en-US" sz="2400" dirty="0">
                <a:latin typeface="Lucida Grande" panose="020B0600040502020204" pitchFamily="34" charset="0"/>
              </a:rPr>
              <a:t>?</a:t>
            </a:r>
            <a:endParaRPr lang="en-US" altLang="en-US" sz="2800" dirty="0">
              <a:latin typeface="Lucida Grande" panose="020B06000405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9784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{5895BCE9-7F8E-FD43-983B-5C187D2EB260}tf10001072</Template>
  <TotalTime>25</TotalTime>
  <Words>399</Words>
  <Application>Microsoft Macintosh PowerPoint</Application>
  <PresentationFormat>Widescreen</PresentationFormat>
  <Paragraphs>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Franklin Gothic Book</vt:lpstr>
      <vt:lpstr>Lucida Grande</vt:lpstr>
      <vt:lpstr>Crop</vt:lpstr>
      <vt:lpstr>Pitching and brief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Pitching and client brief</dc:title>
  <dc:creator>Yosaphat Danis</dc:creator>
  <cp:lastModifiedBy>Yosaphat Danis</cp:lastModifiedBy>
  <cp:revision>3</cp:revision>
  <dcterms:created xsi:type="dcterms:W3CDTF">2020-04-26T12:44:12Z</dcterms:created>
  <dcterms:modified xsi:type="dcterms:W3CDTF">2020-04-26T13:09:52Z</dcterms:modified>
</cp:coreProperties>
</file>