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718" r:id="rId2"/>
  </p:sld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32"/>
    <p:restoredTop sz="94643"/>
  </p:normalViewPr>
  <p:slideViewPr>
    <p:cSldViewPr snapToGrid="0" snapToObjects="1">
      <p:cViewPr varScale="1">
        <p:scale>
          <a:sx n="127" d="100"/>
          <a:sy n="127" d="100"/>
        </p:scale>
        <p:origin x="65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normAutofit/>
          </a:bodyPr>
          <a:lstStyle>
            <a:lvl1pPr algn="ctr">
              <a:defRPr sz="3000">
                <a:latin typeface="American Typewriter" charset="0"/>
                <a:ea typeface="American Typewriter" charset="0"/>
                <a:cs typeface="American Typewriter" charset="0"/>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1500">
                <a:latin typeface="American Typewriter" charset="0"/>
                <a:ea typeface="American Typewriter" charset="0"/>
                <a:cs typeface="American Typewriter"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pic>
        <p:nvPicPr>
          <p:cNvPr id="7" name="Picture 6"/>
          <p:cNvPicPr>
            <a:picLocks noChangeAspect="1"/>
          </p:cNvPicPr>
          <p:nvPr/>
        </p:nvPicPr>
        <p:blipFill>
          <a:blip r:embed="rId2" cstate="email">
            <a:alphaModFix amt="62000"/>
            <a:duotone>
              <a:schemeClr val="accent2">
                <a:shade val="45000"/>
                <a:satMod val="135000"/>
              </a:schemeClr>
              <a:prstClr val="white"/>
            </a:duotone>
            <a:extLst>
              <a:ext uri="{BEBA8EAE-BF5A-486C-A8C5-ECC9F3942E4B}">
                <a14:imgProps xmlns:a14="http://schemas.microsoft.com/office/drawing/2010/main">
                  <a14:imgLayer r:embed="rId3">
                    <a14:imgEffect>
                      <a14:backgroundRemoval t="2659" b="100000" l="9978" r="100000">
                        <a14:backgroundMark x1="49927" y1="90296" x2="49927" y2="94463"/>
                      </a14:backgroundRemoval>
                    </a14:imgEffect>
                    <a14:imgEffect>
                      <a14:artisticCrisscrossEtching trans="77000"/>
                    </a14:imgEffect>
                    <a14:imgEffect>
                      <a14:colorTemperature colorTemp="11200"/>
                    </a14:imgEffect>
                    <a14:imgEffect>
                      <a14:brightnessContrast contrast="29000"/>
                    </a14:imgEffect>
                  </a14:imgLayer>
                </a14:imgProps>
              </a:ext>
              <a:ext uri="{28A0092B-C50C-407E-A947-70E740481C1C}">
                <a14:useLocalDpi xmlns:a14="http://schemas.microsoft.com/office/drawing/2010/main"/>
              </a:ext>
            </a:extLst>
          </a:blip>
          <a:stretch>
            <a:fillRect/>
          </a:stretch>
        </p:blipFill>
        <p:spPr>
          <a:xfrm>
            <a:off x="6614413" y="3720608"/>
            <a:ext cx="5577587" cy="3137393"/>
          </a:xfrm>
          <a:prstGeom prst="rect">
            <a:avLst/>
          </a:prstGeom>
        </p:spPr>
      </p:pic>
      <p:sp>
        <p:nvSpPr>
          <p:cNvPr id="8" name="Rectangle 7"/>
          <p:cNvSpPr/>
          <p:nvPr/>
        </p:nvSpPr>
        <p:spPr>
          <a:xfrm>
            <a:off x="0" y="6774571"/>
            <a:ext cx="12192000" cy="9349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TextBox 8"/>
          <p:cNvSpPr txBox="1"/>
          <p:nvPr/>
        </p:nvSpPr>
        <p:spPr>
          <a:xfrm>
            <a:off x="253416" y="6405239"/>
            <a:ext cx="3094117" cy="300082"/>
          </a:xfrm>
          <a:prstGeom prst="rect">
            <a:avLst/>
          </a:prstGeom>
          <a:noFill/>
        </p:spPr>
        <p:txBody>
          <a:bodyPr wrap="none" rtlCol="0">
            <a:spAutoFit/>
          </a:bodyPr>
          <a:lstStyle/>
          <a:p>
            <a:r>
              <a:rPr lang="en-US" sz="1350" dirty="0" err="1">
                <a:latin typeface="Copperplate" charset="0"/>
                <a:ea typeface="Copperplate" charset="0"/>
                <a:cs typeface="Copperplate" charset="0"/>
              </a:rPr>
              <a:t>Manusia</a:t>
            </a:r>
            <a:r>
              <a:rPr lang="en-US" sz="1350" dirty="0">
                <a:latin typeface="Copperplate" charset="0"/>
                <a:ea typeface="Copperplate" charset="0"/>
                <a:cs typeface="Copperplate" charset="0"/>
              </a:rPr>
              <a:t> Jaya </a:t>
            </a:r>
            <a:r>
              <a:rPr lang="en-US" sz="1350" dirty="0" err="1">
                <a:latin typeface="Copperplate" charset="0"/>
                <a:ea typeface="Copperplate" charset="0"/>
                <a:cs typeface="Copperplate" charset="0"/>
              </a:rPr>
              <a:t>Membangun</a:t>
            </a:r>
            <a:r>
              <a:rPr lang="en-US" sz="1350" dirty="0">
                <a:latin typeface="Copperplate" charset="0"/>
                <a:ea typeface="Copperplate" charset="0"/>
                <a:cs typeface="Copperplate" charset="0"/>
              </a:rPr>
              <a:t> Negara</a:t>
            </a:r>
          </a:p>
        </p:txBody>
      </p:sp>
      <p:pic>
        <p:nvPicPr>
          <p:cNvPr id="10" name="Picture 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53415" y="280006"/>
            <a:ext cx="1049660" cy="834825"/>
          </a:xfrm>
          <a:prstGeom prst="rect">
            <a:avLst/>
          </a:prstGeom>
        </p:spPr>
      </p:pic>
      <p:sp>
        <p:nvSpPr>
          <p:cNvPr id="11" name="TextBox 10"/>
          <p:cNvSpPr txBox="1"/>
          <p:nvPr/>
        </p:nvSpPr>
        <p:spPr>
          <a:xfrm>
            <a:off x="1438338" y="481529"/>
            <a:ext cx="1143262" cy="577081"/>
          </a:xfrm>
          <a:prstGeom prst="rect">
            <a:avLst/>
          </a:prstGeom>
          <a:noFill/>
        </p:spPr>
        <p:txBody>
          <a:bodyPr wrap="none" rtlCol="0">
            <a:spAutoFit/>
          </a:bodyPr>
          <a:lstStyle/>
          <a:p>
            <a:r>
              <a:rPr lang="en-US" sz="1050" dirty="0"/>
              <a:t>Integrity</a:t>
            </a:r>
          </a:p>
          <a:p>
            <a:r>
              <a:rPr lang="en-US" sz="1050" dirty="0"/>
              <a:t>Professionalism</a:t>
            </a:r>
          </a:p>
          <a:p>
            <a:r>
              <a:rPr lang="en-US" sz="1050" dirty="0"/>
              <a:t>Entrepreneurship</a:t>
            </a:r>
          </a:p>
        </p:txBody>
      </p:sp>
      <p:grpSp>
        <p:nvGrpSpPr>
          <p:cNvPr id="12" name="Group 11"/>
          <p:cNvGrpSpPr/>
          <p:nvPr/>
        </p:nvGrpSpPr>
        <p:grpSpPr>
          <a:xfrm>
            <a:off x="10668000" y="280006"/>
            <a:ext cx="1270587" cy="834825"/>
            <a:chOff x="3034579" y="232229"/>
            <a:chExt cx="1270586" cy="834825"/>
          </a:xfrm>
        </p:grpSpPr>
        <p:pic>
          <p:nvPicPr>
            <p:cNvPr id="13" name="Picture 6" descr="asil gambar untuk pembangunan jaya logo"/>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3034579" y="232229"/>
              <a:ext cx="1270586" cy="834825"/>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4" descr="asil gambar untuk jaya logo"/>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a:stretch/>
          </p:blipFill>
          <p:spPr bwMode="auto">
            <a:xfrm>
              <a:off x="3409513" y="371209"/>
              <a:ext cx="510807" cy="431875"/>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821047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9FADE6E1-6748-5044-922F-5EAA29933095}" type="datetimeFigureOut">
              <a:rPr lang="en-US" smtClean="0"/>
              <a:t>5/17/20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04DF45-2FB9-8445-8A94-F66A29C9B3B4}" type="slidenum">
              <a:rPr lang="en-US" smtClean="0"/>
              <a:t>‹#›</a:t>
            </a:fld>
            <a:endParaRPr lang="en-US"/>
          </a:p>
        </p:txBody>
      </p:sp>
    </p:spTree>
    <p:extLst>
      <p:ext uri="{BB962C8B-B14F-4D97-AF65-F5344CB8AC3E}">
        <p14:creationId xmlns:p14="http://schemas.microsoft.com/office/powerpoint/2010/main" val="406090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FADE6E1-6748-5044-922F-5EAA29933095}" type="datetimeFigureOut">
              <a:rPr lang="en-US" smtClean="0"/>
              <a:t>5/17/20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04DF45-2FB9-8445-8A94-F66A29C9B3B4}" type="slidenum">
              <a:rPr lang="en-US" smtClean="0"/>
              <a:t>‹#›</a:t>
            </a:fld>
            <a:endParaRPr lang="en-US"/>
          </a:p>
        </p:txBody>
      </p:sp>
    </p:spTree>
    <p:extLst>
      <p:ext uri="{BB962C8B-B14F-4D97-AF65-F5344CB8AC3E}">
        <p14:creationId xmlns:p14="http://schemas.microsoft.com/office/powerpoint/2010/main" val="20042038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FADE6E1-6748-5044-922F-5EAA29933095}" type="datetimeFigureOut">
              <a:rPr lang="en-US" smtClean="0"/>
              <a:t>5/17/20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04DF45-2FB9-8445-8A94-F66A29C9B3B4}" type="slidenum">
              <a:rPr lang="en-US" smtClean="0"/>
              <a:t>‹#›</a:t>
            </a:fld>
            <a:endParaRPr lang="en-US"/>
          </a:p>
        </p:txBody>
      </p:sp>
    </p:spTree>
    <p:extLst>
      <p:ext uri="{BB962C8B-B14F-4D97-AF65-F5344CB8AC3E}">
        <p14:creationId xmlns:p14="http://schemas.microsoft.com/office/powerpoint/2010/main" val="35786291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FADE6E1-6748-5044-922F-5EAA29933095}" type="datetimeFigureOut">
              <a:rPr lang="en-US" smtClean="0"/>
              <a:t>5/17/20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04DF45-2FB9-8445-8A94-F66A29C9B3B4}" type="slidenum">
              <a:rPr lang="en-US" smtClean="0"/>
              <a:t>‹#›</a:t>
            </a:fld>
            <a:endParaRPr lang="en-US"/>
          </a:p>
        </p:txBody>
      </p:sp>
    </p:spTree>
    <p:extLst>
      <p:ext uri="{BB962C8B-B14F-4D97-AF65-F5344CB8AC3E}">
        <p14:creationId xmlns:p14="http://schemas.microsoft.com/office/powerpoint/2010/main" val="11102854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FADE6E1-6748-5044-922F-5EAA29933095}" type="datetimeFigureOut">
              <a:rPr lang="en-US" smtClean="0"/>
              <a:t>5/17/20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04DF45-2FB9-8445-8A94-F66A29C9B3B4}" type="slidenum">
              <a:rPr lang="en-US" smtClean="0"/>
              <a:t>‹#›</a:t>
            </a:fld>
            <a:endParaRPr lang="en-US"/>
          </a:p>
        </p:txBody>
      </p:sp>
    </p:spTree>
    <p:extLst>
      <p:ext uri="{BB962C8B-B14F-4D97-AF65-F5344CB8AC3E}">
        <p14:creationId xmlns:p14="http://schemas.microsoft.com/office/powerpoint/2010/main" val="8426972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FADE6E1-6748-5044-922F-5EAA29933095}" type="datetimeFigureOut">
              <a:rPr lang="en-US" smtClean="0"/>
              <a:t>5/17/20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04DF45-2FB9-8445-8A94-F66A29C9B3B4}" type="slidenum">
              <a:rPr lang="en-US" smtClean="0"/>
              <a:t>‹#›</a:t>
            </a:fld>
            <a:endParaRPr lang="en-US"/>
          </a:p>
        </p:txBody>
      </p:sp>
    </p:spTree>
    <p:extLst>
      <p:ext uri="{BB962C8B-B14F-4D97-AF65-F5344CB8AC3E}">
        <p14:creationId xmlns:p14="http://schemas.microsoft.com/office/powerpoint/2010/main" val="9097467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FADE6E1-6748-5044-922F-5EAA29933095}" type="datetimeFigureOut">
              <a:rPr lang="en-US" smtClean="0"/>
              <a:t>5/17/20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04DF45-2FB9-8445-8A94-F66A29C9B3B4}" type="slidenum">
              <a:rPr lang="en-US" smtClean="0"/>
              <a:t>‹#›</a:t>
            </a:fld>
            <a:endParaRPr lang="en-US"/>
          </a:p>
        </p:txBody>
      </p:sp>
    </p:spTree>
    <p:extLst>
      <p:ext uri="{BB962C8B-B14F-4D97-AF65-F5344CB8AC3E}">
        <p14:creationId xmlns:p14="http://schemas.microsoft.com/office/powerpoint/2010/main" val="32514796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FADE6E1-6748-5044-922F-5EAA29933095}" type="datetimeFigureOut">
              <a:rPr lang="en-US" smtClean="0"/>
              <a:t>5/17/20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04DF45-2FB9-8445-8A94-F66A29C9B3B4}" type="slidenum">
              <a:rPr lang="en-US" smtClean="0"/>
              <a:t>‹#›</a:t>
            </a:fld>
            <a:endParaRPr lang="en-US"/>
          </a:p>
        </p:txBody>
      </p:sp>
    </p:spTree>
    <p:extLst>
      <p:ext uri="{BB962C8B-B14F-4D97-AF65-F5344CB8AC3E}">
        <p14:creationId xmlns:p14="http://schemas.microsoft.com/office/powerpoint/2010/main" val="12082521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FADE6E1-6748-5044-922F-5EAA29933095}" type="datetimeFigureOut">
              <a:rPr lang="en-US" smtClean="0"/>
              <a:t>5/17/20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04DF45-2FB9-8445-8A94-F66A29C9B3B4}" type="slidenum">
              <a:rPr lang="en-US" smtClean="0"/>
              <a:t>‹#›</a:t>
            </a:fld>
            <a:endParaRPr lang="en-US"/>
          </a:p>
        </p:txBody>
      </p:sp>
    </p:spTree>
    <p:extLst>
      <p:ext uri="{BB962C8B-B14F-4D97-AF65-F5344CB8AC3E}">
        <p14:creationId xmlns:p14="http://schemas.microsoft.com/office/powerpoint/2010/main" val="15170027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ADE6E1-6748-5044-922F-5EAA29933095}" type="datetimeFigureOut">
              <a:rPr lang="en-US" smtClean="0"/>
              <a:t>5/17/20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04DF45-2FB9-8445-8A94-F66A29C9B3B4}" type="slidenum">
              <a:rPr lang="en-US" smtClean="0"/>
              <a:t>‹#›</a:t>
            </a:fld>
            <a:endParaRPr lang="en-US"/>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1946107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98714" y="270565"/>
            <a:ext cx="10055087" cy="1253437"/>
          </a:xfrm>
        </p:spPr>
        <p:txBody>
          <a:bodyPr>
            <a:normAutofit/>
          </a:bodyPr>
          <a:lstStyle>
            <a:lvl1pPr>
              <a:defRPr sz="2100">
                <a:latin typeface="American Typewriter" charset="0"/>
                <a:ea typeface="American Typewriter" charset="0"/>
                <a:cs typeface="American Typewriter" charset="0"/>
              </a:defRPr>
            </a:lvl1pPr>
          </a:lstStyle>
          <a:p>
            <a:r>
              <a:rPr lang="en-US"/>
              <a:t>Click to edit Master title style</a:t>
            </a:r>
          </a:p>
        </p:txBody>
      </p:sp>
      <p:sp>
        <p:nvSpPr>
          <p:cNvPr id="3" name="Content Placeholder 2"/>
          <p:cNvSpPr>
            <a:spLocks noGrp="1"/>
          </p:cNvSpPr>
          <p:nvPr>
            <p:ph idx="1"/>
          </p:nvPr>
        </p:nvSpPr>
        <p:spPr>
          <a:xfrm>
            <a:off x="1298712" y="1670872"/>
            <a:ext cx="10055088"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p:cNvPicPr>
            <a:picLocks noChangeAspect="1"/>
          </p:cNvPicPr>
          <p:nvPr/>
        </p:nvPicPr>
        <p:blipFill>
          <a:blip r:embed="rId2" cstate="email">
            <a:alphaModFix amt="62000"/>
            <a:duotone>
              <a:schemeClr val="accent2">
                <a:shade val="45000"/>
                <a:satMod val="135000"/>
              </a:schemeClr>
              <a:prstClr val="white"/>
            </a:duotone>
            <a:extLst>
              <a:ext uri="{BEBA8EAE-BF5A-486C-A8C5-ECC9F3942E4B}">
                <a14:imgProps xmlns:a14="http://schemas.microsoft.com/office/drawing/2010/main">
                  <a14:imgLayer r:embed="rId3">
                    <a14:imgEffect>
                      <a14:backgroundRemoval t="2659" b="100000" l="9978" r="100000">
                        <a14:backgroundMark x1="49927" y1="90296" x2="49927" y2="94463"/>
                      </a14:backgroundRemoval>
                    </a14:imgEffect>
                    <a14:imgEffect>
                      <a14:artisticCrisscrossEtching trans="77000"/>
                    </a14:imgEffect>
                    <a14:imgEffect>
                      <a14:colorTemperature colorTemp="11200"/>
                    </a14:imgEffect>
                    <a14:imgEffect>
                      <a14:brightnessContrast contrast="29000"/>
                    </a14:imgEffect>
                  </a14:imgLayer>
                </a14:imgProps>
              </a:ext>
              <a:ext uri="{28A0092B-C50C-407E-A947-70E740481C1C}">
                <a14:useLocalDpi xmlns:a14="http://schemas.microsoft.com/office/drawing/2010/main"/>
              </a:ext>
            </a:extLst>
          </a:blip>
          <a:stretch>
            <a:fillRect/>
          </a:stretch>
        </p:blipFill>
        <p:spPr>
          <a:xfrm>
            <a:off x="8871131" y="4990012"/>
            <a:ext cx="3320869" cy="1867989"/>
          </a:xfrm>
          <a:prstGeom prst="rect">
            <a:avLst/>
          </a:prstGeom>
        </p:spPr>
      </p:pic>
      <p:pic>
        <p:nvPicPr>
          <p:cNvPr id="8" name="Picture 7"/>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53415" y="286346"/>
            <a:ext cx="774003" cy="615587"/>
          </a:xfrm>
          <a:prstGeom prst="rect">
            <a:avLst/>
          </a:prstGeom>
        </p:spPr>
      </p:pic>
      <p:sp>
        <p:nvSpPr>
          <p:cNvPr id="9" name="Rectangle 8"/>
          <p:cNvSpPr/>
          <p:nvPr/>
        </p:nvSpPr>
        <p:spPr>
          <a:xfrm>
            <a:off x="0" y="6774571"/>
            <a:ext cx="12192000" cy="9349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TextBox 9"/>
          <p:cNvSpPr txBox="1"/>
          <p:nvPr/>
        </p:nvSpPr>
        <p:spPr>
          <a:xfrm>
            <a:off x="253416" y="6405239"/>
            <a:ext cx="3094117" cy="300082"/>
          </a:xfrm>
          <a:prstGeom prst="rect">
            <a:avLst/>
          </a:prstGeom>
          <a:noFill/>
        </p:spPr>
        <p:txBody>
          <a:bodyPr wrap="none" rtlCol="0">
            <a:spAutoFit/>
          </a:bodyPr>
          <a:lstStyle/>
          <a:p>
            <a:r>
              <a:rPr lang="en-US" sz="1350" dirty="0" err="1">
                <a:latin typeface="Copperplate" charset="0"/>
                <a:ea typeface="Copperplate" charset="0"/>
                <a:cs typeface="Copperplate" charset="0"/>
              </a:rPr>
              <a:t>Manusia</a:t>
            </a:r>
            <a:r>
              <a:rPr lang="en-US" sz="1350" dirty="0">
                <a:latin typeface="Copperplate" charset="0"/>
                <a:ea typeface="Copperplate" charset="0"/>
                <a:cs typeface="Copperplate" charset="0"/>
              </a:rPr>
              <a:t> Jaya </a:t>
            </a:r>
            <a:r>
              <a:rPr lang="en-US" sz="1350" dirty="0" err="1">
                <a:latin typeface="Copperplate" charset="0"/>
                <a:ea typeface="Copperplate" charset="0"/>
                <a:cs typeface="Copperplate" charset="0"/>
              </a:rPr>
              <a:t>Membangun</a:t>
            </a:r>
            <a:r>
              <a:rPr lang="en-US" sz="1350" dirty="0">
                <a:latin typeface="Copperplate" charset="0"/>
                <a:ea typeface="Copperplate" charset="0"/>
                <a:cs typeface="Copperplate" charset="0"/>
              </a:rPr>
              <a:t> Negara</a:t>
            </a:r>
          </a:p>
        </p:txBody>
      </p:sp>
      <p:sp>
        <p:nvSpPr>
          <p:cNvPr id="11" name="Rectangle 10"/>
          <p:cNvSpPr/>
          <p:nvPr/>
        </p:nvSpPr>
        <p:spPr>
          <a:xfrm>
            <a:off x="253414" y="901443"/>
            <a:ext cx="692818" cy="196208"/>
          </a:xfrm>
          <a:prstGeom prst="rect">
            <a:avLst/>
          </a:prstGeom>
        </p:spPr>
        <p:txBody>
          <a:bodyPr wrap="none">
            <a:spAutoFit/>
          </a:bodyPr>
          <a:lstStyle/>
          <a:p>
            <a:r>
              <a:rPr lang="en-US" sz="675"/>
              <a:t>www.upj.ac.id</a:t>
            </a:r>
            <a:endParaRPr lang="en-US" sz="675" dirty="0"/>
          </a:p>
        </p:txBody>
      </p:sp>
    </p:spTree>
    <p:extLst>
      <p:ext uri="{BB962C8B-B14F-4D97-AF65-F5344CB8AC3E}">
        <p14:creationId xmlns:p14="http://schemas.microsoft.com/office/powerpoint/2010/main" val="23533998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ADE6E1-6748-5044-922F-5EAA29933095}" type="datetimeFigureOut">
              <a:rPr lang="en-US" smtClean="0"/>
              <a:t>5/17/20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04DF45-2FB9-8445-8A94-F66A29C9B3B4}" type="slidenum">
              <a:rPr lang="en-US" smtClean="0"/>
              <a:t>‹#›</a:t>
            </a:fld>
            <a:endParaRPr lang="en-US"/>
          </a:p>
        </p:txBody>
      </p:sp>
    </p:spTree>
    <p:extLst>
      <p:ext uri="{BB962C8B-B14F-4D97-AF65-F5344CB8AC3E}">
        <p14:creationId xmlns:p14="http://schemas.microsoft.com/office/powerpoint/2010/main" val="2648890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40904" y="3970295"/>
            <a:ext cx="10313781" cy="1500187"/>
          </a:xfrm>
        </p:spPr>
        <p:txBody>
          <a:bodyPr/>
          <a:lstStyle>
            <a:lvl1pPr marL="0" indent="0">
              <a:buNone/>
              <a:defRPr sz="1800">
                <a:solidFill>
                  <a:schemeClr val="tx1"/>
                </a:solidFill>
                <a:latin typeface="American Typewriter" charset="0"/>
                <a:ea typeface="American Typewriter" charset="0"/>
                <a:cs typeface="American Typewriter"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7" name="Rectangle 6"/>
          <p:cNvSpPr/>
          <p:nvPr/>
        </p:nvSpPr>
        <p:spPr>
          <a:xfrm>
            <a:off x="0" y="6774571"/>
            <a:ext cx="12192000" cy="9349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TextBox 7"/>
          <p:cNvSpPr txBox="1"/>
          <p:nvPr/>
        </p:nvSpPr>
        <p:spPr>
          <a:xfrm>
            <a:off x="253416" y="6405239"/>
            <a:ext cx="3094117" cy="300082"/>
          </a:xfrm>
          <a:prstGeom prst="rect">
            <a:avLst/>
          </a:prstGeom>
          <a:noFill/>
        </p:spPr>
        <p:txBody>
          <a:bodyPr wrap="none" rtlCol="0">
            <a:spAutoFit/>
          </a:bodyPr>
          <a:lstStyle/>
          <a:p>
            <a:r>
              <a:rPr lang="en-US" sz="1350" dirty="0" err="1">
                <a:latin typeface="Copperplate" charset="0"/>
                <a:ea typeface="Copperplate" charset="0"/>
                <a:cs typeface="Copperplate" charset="0"/>
              </a:rPr>
              <a:t>Manusia</a:t>
            </a:r>
            <a:r>
              <a:rPr lang="en-US" sz="1350" dirty="0">
                <a:latin typeface="Copperplate" charset="0"/>
                <a:ea typeface="Copperplate" charset="0"/>
                <a:cs typeface="Copperplate" charset="0"/>
              </a:rPr>
              <a:t> Jaya </a:t>
            </a:r>
            <a:r>
              <a:rPr lang="en-US" sz="1350" dirty="0" err="1">
                <a:latin typeface="Copperplate" charset="0"/>
                <a:ea typeface="Copperplate" charset="0"/>
                <a:cs typeface="Copperplate" charset="0"/>
              </a:rPr>
              <a:t>Membangun</a:t>
            </a:r>
            <a:r>
              <a:rPr lang="en-US" sz="1350" dirty="0">
                <a:latin typeface="Copperplate" charset="0"/>
                <a:ea typeface="Copperplate" charset="0"/>
                <a:cs typeface="Copperplate" charset="0"/>
              </a:rPr>
              <a:t> Negara</a:t>
            </a:r>
          </a:p>
        </p:txBody>
      </p:sp>
      <p:pic>
        <p:nvPicPr>
          <p:cNvPr id="9" name="Picture 8"/>
          <p:cNvPicPr>
            <a:picLocks noChangeAspect="1"/>
          </p:cNvPicPr>
          <p:nvPr/>
        </p:nvPicPr>
        <p:blipFill>
          <a:blip r:embed="rId2" cstate="email">
            <a:alphaModFix amt="62000"/>
            <a:duotone>
              <a:schemeClr val="accent2">
                <a:shade val="45000"/>
                <a:satMod val="135000"/>
              </a:schemeClr>
              <a:prstClr val="white"/>
            </a:duotone>
            <a:extLst>
              <a:ext uri="{BEBA8EAE-BF5A-486C-A8C5-ECC9F3942E4B}">
                <a14:imgProps xmlns:a14="http://schemas.microsoft.com/office/drawing/2010/main">
                  <a14:imgLayer r:embed="rId3">
                    <a14:imgEffect>
                      <a14:backgroundRemoval t="2659" b="100000" l="9978" r="100000">
                        <a14:backgroundMark x1="49927" y1="90296" x2="49927" y2="94463"/>
                      </a14:backgroundRemoval>
                    </a14:imgEffect>
                    <a14:imgEffect>
                      <a14:artisticCrisscrossEtching trans="77000"/>
                    </a14:imgEffect>
                    <a14:imgEffect>
                      <a14:colorTemperature colorTemp="11200"/>
                    </a14:imgEffect>
                    <a14:imgEffect>
                      <a14:brightnessContrast contrast="29000"/>
                    </a14:imgEffect>
                  </a14:imgLayer>
                </a14:imgProps>
              </a:ext>
              <a:ext uri="{28A0092B-C50C-407E-A947-70E740481C1C}">
                <a14:useLocalDpi xmlns:a14="http://schemas.microsoft.com/office/drawing/2010/main"/>
              </a:ext>
            </a:extLst>
          </a:blip>
          <a:stretch>
            <a:fillRect/>
          </a:stretch>
        </p:blipFill>
        <p:spPr>
          <a:xfrm>
            <a:off x="6614413" y="3720608"/>
            <a:ext cx="5577587" cy="3137393"/>
          </a:xfrm>
          <a:prstGeom prst="rect">
            <a:avLst/>
          </a:prstGeom>
        </p:spPr>
      </p:pic>
      <p:grpSp>
        <p:nvGrpSpPr>
          <p:cNvPr id="10" name="Group 9"/>
          <p:cNvGrpSpPr/>
          <p:nvPr/>
        </p:nvGrpSpPr>
        <p:grpSpPr>
          <a:xfrm>
            <a:off x="253415" y="304072"/>
            <a:ext cx="3010403" cy="1112807"/>
            <a:chOff x="4682428" y="263222"/>
            <a:chExt cx="3010402" cy="1112807"/>
          </a:xfrm>
        </p:grpSpPr>
        <p:pic>
          <p:nvPicPr>
            <p:cNvPr id="11" name="Picture 1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682428" y="263222"/>
              <a:ext cx="1399177" cy="1112807"/>
            </a:xfrm>
            <a:prstGeom prst="rect">
              <a:avLst/>
            </a:prstGeom>
          </p:spPr>
        </p:pic>
        <p:sp>
          <p:nvSpPr>
            <p:cNvPr id="12" name="TextBox 11"/>
            <p:cNvSpPr txBox="1"/>
            <p:nvPr/>
          </p:nvSpPr>
          <p:spPr>
            <a:xfrm>
              <a:off x="6276608" y="560893"/>
              <a:ext cx="1416222" cy="715581"/>
            </a:xfrm>
            <a:prstGeom prst="rect">
              <a:avLst/>
            </a:prstGeom>
            <a:noFill/>
          </p:spPr>
          <p:txBody>
            <a:bodyPr wrap="none" rtlCol="0">
              <a:spAutoFit/>
            </a:bodyPr>
            <a:lstStyle/>
            <a:p>
              <a:r>
                <a:rPr lang="en-US" sz="1350" dirty="0"/>
                <a:t>Integrity</a:t>
              </a:r>
            </a:p>
            <a:p>
              <a:r>
                <a:rPr lang="en-US" sz="1350" dirty="0"/>
                <a:t>Professionalism</a:t>
              </a:r>
            </a:p>
            <a:p>
              <a:r>
                <a:rPr lang="en-US" sz="1350" dirty="0"/>
                <a:t>Entrepreneurship</a:t>
              </a:r>
            </a:p>
          </p:txBody>
        </p:sp>
      </p:grpSp>
      <p:sp>
        <p:nvSpPr>
          <p:cNvPr id="13" name="TextBox 12"/>
          <p:cNvSpPr txBox="1"/>
          <p:nvPr/>
        </p:nvSpPr>
        <p:spPr>
          <a:xfrm>
            <a:off x="6881706" y="576760"/>
            <a:ext cx="2964273" cy="738664"/>
          </a:xfrm>
          <a:prstGeom prst="rect">
            <a:avLst/>
          </a:prstGeom>
          <a:noFill/>
        </p:spPr>
        <p:txBody>
          <a:bodyPr wrap="none" rtlCol="0">
            <a:spAutoFit/>
          </a:bodyPr>
          <a:lstStyle/>
          <a:p>
            <a:r>
              <a:rPr lang="en-US" sz="1050" dirty="0"/>
              <a:t>www.upj.ac.id</a:t>
            </a:r>
          </a:p>
          <a:p>
            <a:r>
              <a:rPr lang="en-US" sz="1050" dirty="0"/>
              <a:t>Instagram	: </a:t>
            </a:r>
            <a:r>
              <a:rPr lang="en-US" sz="1050" dirty="0" err="1"/>
              <a:t>upj_bintaro</a:t>
            </a:r>
            <a:endParaRPr lang="en-US" sz="1050" dirty="0"/>
          </a:p>
          <a:p>
            <a:r>
              <a:rPr lang="en-US" sz="1050" dirty="0"/>
              <a:t>Facebook	: @</a:t>
            </a:r>
            <a:r>
              <a:rPr lang="en-US" sz="1050" dirty="0" err="1"/>
              <a:t>universitas.pembangunan.jaya</a:t>
            </a:r>
            <a:endParaRPr lang="en-US" sz="1050" dirty="0"/>
          </a:p>
          <a:p>
            <a:r>
              <a:rPr lang="en-US" sz="1050" dirty="0"/>
              <a:t>Twitter 	: @</a:t>
            </a:r>
            <a:r>
              <a:rPr lang="en-US" sz="1050" dirty="0" err="1"/>
              <a:t>UPJ_Bintaro</a:t>
            </a:r>
            <a:endParaRPr lang="en-US" sz="1050" dirty="0"/>
          </a:p>
        </p:txBody>
      </p:sp>
      <p:sp>
        <p:nvSpPr>
          <p:cNvPr id="14" name="TextBox 13"/>
          <p:cNvSpPr txBox="1"/>
          <p:nvPr/>
        </p:nvSpPr>
        <p:spPr>
          <a:xfrm>
            <a:off x="3864761" y="571843"/>
            <a:ext cx="3845491" cy="738664"/>
          </a:xfrm>
          <a:prstGeom prst="rect">
            <a:avLst/>
          </a:prstGeom>
          <a:noFill/>
        </p:spPr>
        <p:txBody>
          <a:bodyPr wrap="square" rtlCol="0">
            <a:spAutoFit/>
          </a:bodyPr>
          <a:lstStyle/>
          <a:p>
            <a:r>
              <a:rPr lang="en-US" sz="1050" dirty="0"/>
              <a:t>Jl. </a:t>
            </a:r>
            <a:r>
              <a:rPr lang="en-US" sz="1050" dirty="0" err="1"/>
              <a:t>Cenderawasih</a:t>
            </a:r>
            <a:r>
              <a:rPr lang="en-US" sz="1050" dirty="0"/>
              <a:t> Raya B7/P</a:t>
            </a:r>
          </a:p>
          <a:p>
            <a:r>
              <a:rPr lang="en-US" sz="1050" dirty="0"/>
              <a:t>UPJ Boulevard. </a:t>
            </a:r>
            <a:r>
              <a:rPr lang="en-US" sz="1050" dirty="0" err="1"/>
              <a:t>Ciputat</a:t>
            </a:r>
            <a:r>
              <a:rPr lang="en-US" sz="1050" dirty="0"/>
              <a:t> </a:t>
            </a:r>
            <a:r>
              <a:rPr lang="en-US" sz="1050" dirty="0" err="1"/>
              <a:t>Bintaro</a:t>
            </a:r>
            <a:r>
              <a:rPr lang="en-US" sz="1050" dirty="0"/>
              <a:t> Jaya</a:t>
            </a:r>
          </a:p>
          <a:p>
            <a:r>
              <a:rPr lang="en-US" sz="1050" dirty="0"/>
              <a:t>Tangerang Selatan. </a:t>
            </a:r>
            <a:r>
              <a:rPr lang="en-US" sz="1050" dirty="0" err="1"/>
              <a:t>Banten</a:t>
            </a:r>
            <a:r>
              <a:rPr lang="en-US" sz="1050" dirty="0"/>
              <a:t> 15413 </a:t>
            </a:r>
          </a:p>
          <a:p>
            <a:r>
              <a:rPr lang="en-US" sz="1050" dirty="0"/>
              <a:t>+62-21-745 5555</a:t>
            </a:r>
          </a:p>
        </p:txBody>
      </p:sp>
    </p:spTree>
    <p:extLst>
      <p:ext uri="{BB962C8B-B14F-4D97-AF65-F5344CB8AC3E}">
        <p14:creationId xmlns:p14="http://schemas.microsoft.com/office/powerpoint/2010/main" val="2495356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48A87A34-81AB-432B-8DAE-1953F412C126}" type="datetimeFigureOut">
              <a:rPr lang="en-US" smtClean="0"/>
              <a:t>5/17/20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539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5/17/20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06167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FADE6E1-6748-5044-922F-5EAA29933095}" type="datetimeFigureOut">
              <a:rPr lang="en-US" smtClean="0"/>
              <a:t>5/17/20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04DF45-2FB9-8445-8A94-F66A29C9B3B4}" type="slidenum">
              <a:rPr lang="en-US" smtClean="0"/>
              <a:t>‹#›</a:t>
            </a:fld>
            <a:endParaRPr lang="en-US"/>
          </a:p>
        </p:txBody>
      </p:sp>
    </p:spTree>
    <p:extLst>
      <p:ext uri="{BB962C8B-B14F-4D97-AF65-F5344CB8AC3E}">
        <p14:creationId xmlns:p14="http://schemas.microsoft.com/office/powerpoint/2010/main" val="2522834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FADE6E1-6748-5044-922F-5EAA29933095}" type="datetimeFigureOut">
              <a:rPr lang="en-US" smtClean="0"/>
              <a:t>5/17/20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04DF45-2FB9-8445-8A94-F66A29C9B3B4}" type="slidenum">
              <a:rPr lang="en-US" smtClean="0"/>
              <a:t>‹#›</a:t>
            </a:fld>
            <a:endParaRPr lang="en-US"/>
          </a:p>
        </p:txBody>
      </p:sp>
    </p:spTree>
    <p:extLst>
      <p:ext uri="{BB962C8B-B14F-4D97-AF65-F5344CB8AC3E}">
        <p14:creationId xmlns:p14="http://schemas.microsoft.com/office/powerpoint/2010/main" val="4252945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FADE6E1-6748-5044-922F-5EAA29933095}" type="datetimeFigureOut">
              <a:rPr lang="en-US" smtClean="0"/>
              <a:t>5/17/20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04DF45-2FB9-8445-8A94-F66A29C9B3B4}" type="slidenum">
              <a:rPr lang="en-US" smtClean="0"/>
              <a:t>‹#›</a:t>
            </a:fld>
            <a:endParaRPr lang="en-US"/>
          </a:p>
        </p:txBody>
      </p:sp>
    </p:spTree>
    <p:extLst>
      <p:ext uri="{BB962C8B-B14F-4D97-AF65-F5344CB8AC3E}">
        <p14:creationId xmlns:p14="http://schemas.microsoft.com/office/powerpoint/2010/main" val="1470943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FADE6E1-6748-5044-922F-5EAA29933095}" type="datetimeFigureOut">
              <a:rPr lang="en-US" smtClean="0"/>
              <a:t>5/17/20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04DF45-2FB9-8445-8A94-F66A29C9B3B4}" type="slidenum">
              <a:rPr lang="en-US" smtClean="0"/>
              <a:t>‹#›</a:t>
            </a:fld>
            <a:endParaRPr lang="en-US"/>
          </a:p>
        </p:txBody>
      </p:sp>
    </p:spTree>
    <p:extLst>
      <p:ext uri="{BB962C8B-B14F-4D97-AF65-F5344CB8AC3E}">
        <p14:creationId xmlns:p14="http://schemas.microsoft.com/office/powerpoint/2010/main" val="385423491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slideLayout" Target="../slideLayouts/slideLayout16.xml"/><Relationship Id="rId18" Type="http://schemas.openxmlformats.org/officeDocument/2006/relationships/theme" Target="../theme/theme2.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17" Type="http://schemas.openxmlformats.org/officeDocument/2006/relationships/slideLayout" Target="../slideLayouts/slideLayout20.xml"/><Relationship Id="rId2" Type="http://schemas.openxmlformats.org/officeDocument/2006/relationships/slideLayout" Target="../slideLayouts/slideLayout5.xml"/><Relationship Id="rId16" Type="http://schemas.openxmlformats.org/officeDocument/2006/relationships/slideLayout" Target="../slideLayouts/slideLayout19.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5" Type="http://schemas.openxmlformats.org/officeDocument/2006/relationships/slideLayout" Target="../slideLayouts/slideLayout1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FADE6E1-6748-5044-922F-5EAA29933095}" type="datetimeFigureOut">
              <a:rPr lang="en-US" smtClean="0"/>
              <a:t>5/17/20</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B04DF45-2FB9-8445-8A94-F66A29C9B3B4}" type="slidenum">
              <a:rPr lang="en-US" smtClean="0"/>
              <a:t>‹#›</a:t>
            </a:fld>
            <a:endParaRPr lang="en-US"/>
          </a:p>
        </p:txBody>
      </p:sp>
    </p:spTree>
    <p:extLst>
      <p:ext uri="{BB962C8B-B14F-4D97-AF65-F5344CB8AC3E}">
        <p14:creationId xmlns:p14="http://schemas.microsoft.com/office/powerpoint/2010/main" val="5013760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FADE6E1-6748-5044-922F-5EAA29933095}" type="datetimeFigureOut">
              <a:rPr lang="en-US" smtClean="0"/>
              <a:t>5/17/20</a:t>
            </a:fld>
            <a:endParaRPr lang="en-US"/>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B04DF45-2FB9-8445-8A94-F66A29C9B3B4}" type="slidenum">
              <a:rPr lang="en-US" smtClean="0"/>
              <a:t>‹#›</a:t>
            </a:fld>
            <a:endParaRPr lang="en-US"/>
          </a:p>
        </p:txBody>
      </p:sp>
    </p:spTree>
    <p:extLst>
      <p:ext uri="{BB962C8B-B14F-4D97-AF65-F5344CB8AC3E}">
        <p14:creationId xmlns:p14="http://schemas.microsoft.com/office/powerpoint/2010/main" val="1044385455"/>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 id="2147483731" r:id="rId13"/>
    <p:sldLayoutId id="2147483732" r:id="rId14"/>
    <p:sldLayoutId id="2147483733" r:id="rId15"/>
    <p:sldLayoutId id="2147483734" r:id="rId16"/>
    <p:sldLayoutId id="2147483735"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A077B458-015B-3A44-BA17-20E7691D73AA}"/>
              </a:ext>
            </a:extLst>
          </p:cNvPr>
          <p:cNvSpPr>
            <a:spLocks noGrp="1" noChangeArrowheads="1"/>
          </p:cNvSpPr>
          <p:nvPr>
            <p:ph type="title"/>
          </p:nvPr>
        </p:nvSpPr>
        <p:spPr>
          <a:xfrm>
            <a:off x="1739106" y="1661659"/>
            <a:ext cx="8713787" cy="2663825"/>
          </a:xfrm>
        </p:spPr>
        <p:txBody>
          <a:bodyPr/>
          <a:lstStyle/>
          <a:p>
            <a:pPr algn="ctr" eaLnBrk="1" hangingPunct="1"/>
            <a:r>
              <a:rPr lang="es-ES" altLang="en-US" sz="3600" b="1" dirty="0" err="1">
                <a:solidFill>
                  <a:schemeClr val="tx1"/>
                </a:solidFill>
              </a:rPr>
              <a:t>Perilaku</a:t>
            </a:r>
            <a:r>
              <a:rPr lang="es-ES" altLang="en-US" sz="3600" b="1" dirty="0">
                <a:solidFill>
                  <a:schemeClr val="tx1"/>
                </a:solidFill>
              </a:rPr>
              <a:t> </a:t>
            </a:r>
            <a:r>
              <a:rPr lang="es-ES" altLang="en-US" sz="3600" b="1" dirty="0" err="1">
                <a:solidFill>
                  <a:schemeClr val="tx1"/>
                </a:solidFill>
              </a:rPr>
              <a:t>Konsumen</a:t>
            </a:r>
            <a:r>
              <a:rPr lang="es-ES" altLang="en-US" sz="3600" b="1" dirty="0">
                <a:solidFill>
                  <a:schemeClr val="tx1"/>
                </a:solidFill>
              </a:rPr>
              <a:t> </a:t>
            </a:r>
            <a:r>
              <a:rPr lang="es-ES" altLang="en-US" sz="3600" b="1" dirty="0" err="1">
                <a:solidFill>
                  <a:schemeClr val="tx1"/>
                </a:solidFill>
              </a:rPr>
              <a:t>Untuk</a:t>
            </a:r>
            <a:r>
              <a:rPr lang="es-ES" altLang="en-US" sz="3600" b="1" dirty="0">
                <a:solidFill>
                  <a:schemeClr val="tx1"/>
                </a:solidFill>
              </a:rPr>
              <a:t> </a:t>
            </a:r>
            <a:r>
              <a:rPr lang="es-ES" altLang="en-US" sz="3600" b="1" dirty="0" err="1">
                <a:solidFill>
                  <a:schemeClr val="tx1"/>
                </a:solidFill>
              </a:rPr>
              <a:t>Membidik</a:t>
            </a:r>
            <a:r>
              <a:rPr lang="es-ES" altLang="en-US" sz="3600" b="1" dirty="0">
                <a:solidFill>
                  <a:schemeClr val="tx1"/>
                </a:solidFill>
              </a:rPr>
              <a:t> Pasar</a:t>
            </a:r>
            <a:br>
              <a:rPr lang="en-US" altLang="en-US" sz="3600" b="1" dirty="0">
                <a:solidFill>
                  <a:schemeClr val="tx1"/>
                </a:solidFill>
              </a:rPr>
            </a:br>
            <a:endParaRPr lang="en-US" altLang="en-US" sz="3600" b="1" dirty="0"/>
          </a:p>
        </p:txBody>
      </p:sp>
    </p:spTree>
    <p:extLst>
      <p:ext uri="{BB962C8B-B14F-4D97-AF65-F5344CB8AC3E}">
        <p14:creationId xmlns:p14="http://schemas.microsoft.com/office/powerpoint/2010/main" val="1682301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E0FDA23-E0E7-DE46-9BE9-DEAAB6332D55}"/>
              </a:ext>
            </a:extLst>
          </p:cNvPr>
          <p:cNvSpPr txBox="1">
            <a:spLocks noChangeArrowheads="1"/>
          </p:cNvSpPr>
          <p:nvPr/>
        </p:nvSpPr>
        <p:spPr>
          <a:xfrm>
            <a:off x="1521278" y="1582738"/>
            <a:ext cx="8424863" cy="6477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2100" kern="1200">
                <a:solidFill>
                  <a:schemeClr val="tx1"/>
                </a:solidFill>
                <a:latin typeface="American Typewriter" charset="0"/>
                <a:ea typeface="American Typewriter" charset="0"/>
                <a:cs typeface="American Typewriter" charset="0"/>
              </a:defRPr>
            </a:lvl1pPr>
          </a:lstStyle>
          <a:p>
            <a:pPr algn="ctr"/>
            <a:r>
              <a:rPr lang="en-US" altLang="zh-CN" sz="3200" b="1" dirty="0" err="1">
                <a:ea typeface="宋体" panose="02010600030101010101" pitchFamily="2" charset="-122"/>
              </a:rPr>
              <a:t>Pengertian</a:t>
            </a:r>
            <a:r>
              <a:rPr lang="en-US" altLang="zh-CN" sz="3200" b="1" dirty="0">
                <a:ea typeface="宋体" panose="02010600030101010101" pitchFamily="2" charset="-122"/>
              </a:rPr>
              <a:t> </a:t>
            </a:r>
            <a:r>
              <a:rPr lang="en-US" altLang="zh-CN" sz="3200" b="1" dirty="0">
                <a:latin typeface="Arial" panose="020B0604020202020204" pitchFamily="34" charset="0"/>
                <a:ea typeface="宋体" panose="02010600030101010101" pitchFamily="2" charset="-122"/>
              </a:rPr>
              <a:t>‘</a:t>
            </a:r>
            <a:r>
              <a:rPr lang="en-US" altLang="zh-CN" sz="3200" b="1" dirty="0">
                <a:ea typeface="宋体" panose="02010600030101010101" pitchFamily="2" charset="-122"/>
              </a:rPr>
              <a:t>Reason Why</a:t>
            </a:r>
            <a:r>
              <a:rPr lang="en-US" altLang="zh-CN" sz="3200" b="1" dirty="0">
                <a:latin typeface="Arial" panose="020B0604020202020204" pitchFamily="34" charset="0"/>
                <a:ea typeface="宋体" panose="02010600030101010101" pitchFamily="2" charset="-122"/>
              </a:rPr>
              <a:t>’</a:t>
            </a:r>
            <a:r>
              <a:rPr lang="en-US" altLang="zh-CN" sz="3200" b="1" dirty="0">
                <a:ea typeface="宋体" panose="02010600030101010101" pitchFamily="2" charset="-122"/>
              </a:rPr>
              <a:t> (2)</a:t>
            </a:r>
          </a:p>
        </p:txBody>
      </p:sp>
      <p:sp>
        <p:nvSpPr>
          <p:cNvPr id="5" name="Rectangle 3">
            <a:extLst>
              <a:ext uri="{FF2B5EF4-FFF2-40B4-BE49-F238E27FC236}">
                <a16:creationId xmlns:a16="http://schemas.microsoft.com/office/drawing/2014/main" id="{274C5AFB-D675-9344-8A92-49E267B180CE}"/>
              </a:ext>
            </a:extLst>
          </p:cNvPr>
          <p:cNvSpPr txBox="1">
            <a:spLocks noChangeArrowheads="1"/>
          </p:cNvSpPr>
          <p:nvPr/>
        </p:nvSpPr>
        <p:spPr>
          <a:xfrm>
            <a:off x="1521278" y="2373313"/>
            <a:ext cx="8424863" cy="4392612"/>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altLang="zh-CN" sz="2800">
                <a:ea typeface="宋体" panose="02010600030101010101" pitchFamily="2" charset="-122"/>
              </a:rPr>
              <a:t>Teknik ‘Reason-why’ didesain untuk membuat stimulasi pada keinginan konsumen dengan berbagai faktor-faktor (contructive reason) untuk membeli dan menggunakan suatu barang/ jasa dengan cepat, efisien, modern, dan dapat diterima secara sosial.</a:t>
            </a:r>
            <a:endParaRPr lang="en-US" altLang="zh-CN" sz="2800" dirty="0">
              <a:ea typeface="宋体" panose="02010600030101010101" pitchFamily="2" charset="-122"/>
            </a:endParaRPr>
          </a:p>
        </p:txBody>
      </p:sp>
    </p:spTree>
    <p:extLst>
      <p:ext uri="{BB962C8B-B14F-4D97-AF65-F5344CB8AC3E}">
        <p14:creationId xmlns:p14="http://schemas.microsoft.com/office/powerpoint/2010/main" val="4489775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71CDCBA1-9A3D-EE4D-A44B-425643049142}"/>
              </a:ext>
            </a:extLst>
          </p:cNvPr>
          <p:cNvSpPr txBox="1">
            <a:spLocks noChangeArrowheads="1"/>
          </p:cNvSpPr>
          <p:nvPr/>
        </p:nvSpPr>
        <p:spPr>
          <a:xfrm>
            <a:off x="1488621" y="1767795"/>
            <a:ext cx="8424863" cy="6477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2100" kern="1200">
                <a:solidFill>
                  <a:schemeClr val="tx1"/>
                </a:solidFill>
                <a:latin typeface="American Typewriter" charset="0"/>
                <a:ea typeface="American Typewriter" charset="0"/>
                <a:cs typeface="American Typewriter" charset="0"/>
              </a:defRPr>
            </a:lvl1pPr>
          </a:lstStyle>
          <a:p>
            <a:pPr algn="ctr"/>
            <a:r>
              <a:rPr lang="en-US" altLang="zh-CN" sz="3200" b="1" dirty="0" err="1">
                <a:ea typeface="宋体" panose="02010600030101010101" pitchFamily="2" charset="-122"/>
              </a:rPr>
              <a:t>Penggunaan</a:t>
            </a:r>
            <a:r>
              <a:rPr lang="en-US" altLang="zh-CN" sz="3200" b="1" dirty="0">
                <a:ea typeface="宋体" panose="02010600030101010101" pitchFamily="2" charset="-122"/>
              </a:rPr>
              <a:t> </a:t>
            </a:r>
            <a:r>
              <a:rPr lang="en-US" altLang="zh-CN" sz="3200" b="1" dirty="0">
                <a:latin typeface="Arial" panose="020B0604020202020204" pitchFamily="34" charset="0"/>
                <a:ea typeface="宋体" panose="02010600030101010101" pitchFamily="2" charset="-122"/>
              </a:rPr>
              <a:t>‘</a:t>
            </a:r>
            <a:r>
              <a:rPr lang="en-US" altLang="zh-CN" sz="3200" b="1" dirty="0">
                <a:ea typeface="宋体" panose="02010600030101010101" pitchFamily="2" charset="-122"/>
              </a:rPr>
              <a:t>Reason-Why</a:t>
            </a:r>
            <a:r>
              <a:rPr lang="en-US" altLang="zh-CN" sz="3200" b="1" dirty="0">
                <a:latin typeface="Arial" panose="020B0604020202020204" pitchFamily="34" charset="0"/>
                <a:ea typeface="宋体" panose="02010600030101010101" pitchFamily="2" charset="-122"/>
              </a:rPr>
              <a:t>’</a:t>
            </a:r>
            <a:endParaRPr lang="en-US" altLang="zh-CN" sz="3200" b="1" dirty="0">
              <a:ea typeface="宋体" panose="02010600030101010101" pitchFamily="2" charset="-122"/>
            </a:endParaRPr>
          </a:p>
        </p:txBody>
      </p:sp>
      <p:sp>
        <p:nvSpPr>
          <p:cNvPr id="5" name="Rectangle 3">
            <a:extLst>
              <a:ext uri="{FF2B5EF4-FFF2-40B4-BE49-F238E27FC236}">
                <a16:creationId xmlns:a16="http://schemas.microsoft.com/office/drawing/2014/main" id="{A880C219-8AB0-FA4F-9A7D-938CCFBFF29C}"/>
              </a:ext>
            </a:extLst>
          </p:cNvPr>
          <p:cNvSpPr txBox="1">
            <a:spLocks noChangeArrowheads="1"/>
          </p:cNvSpPr>
          <p:nvPr/>
        </p:nvSpPr>
        <p:spPr>
          <a:xfrm>
            <a:off x="1488621" y="2558370"/>
            <a:ext cx="8424863" cy="4392612"/>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altLang="zh-CN" sz="2800">
                <a:ea typeface="宋体" panose="02010600030101010101" pitchFamily="2" charset="-122"/>
              </a:rPr>
              <a:t>Dalam aplikasi periklanan, teori ‘Reason-why’ digunakan untuk membedakan suatu produk dengan pasar produk-produk yang serupa, dengan menunjukan suatu keunggulan unik dari produk tersebut.</a:t>
            </a:r>
          </a:p>
        </p:txBody>
      </p:sp>
    </p:spTree>
    <p:extLst>
      <p:ext uri="{BB962C8B-B14F-4D97-AF65-F5344CB8AC3E}">
        <p14:creationId xmlns:p14="http://schemas.microsoft.com/office/powerpoint/2010/main" val="39438115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79D8456F-8797-2A4E-A04E-6FCEC1DF3DD2}"/>
              </a:ext>
            </a:extLst>
          </p:cNvPr>
          <p:cNvSpPr txBox="1">
            <a:spLocks noChangeArrowheads="1"/>
          </p:cNvSpPr>
          <p:nvPr/>
        </p:nvSpPr>
        <p:spPr>
          <a:xfrm>
            <a:off x="1553936" y="1386795"/>
            <a:ext cx="8424863" cy="6477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2100" kern="1200">
                <a:solidFill>
                  <a:schemeClr val="tx1"/>
                </a:solidFill>
                <a:latin typeface="American Typewriter" charset="0"/>
                <a:ea typeface="American Typewriter" charset="0"/>
                <a:cs typeface="American Typewriter" charset="0"/>
              </a:defRPr>
            </a:lvl1pPr>
          </a:lstStyle>
          <a:p>
            <a:pPr algn="ctr"/>
            <a:r>
              <a:rPr lang="en-US" altLang="zh-CN" sz="3200" b="1">
                <a:ea typeface="宋体" panose="02010600030101010101" pitchFamily="2" charset="-122"/>
              </a:rPr>
              <a:t>Contoh Penggunaan </a:t>
            </a:r>
            <a:r>
              <a:rPr lang="en-US" altLang="zh-CN" sz="3200" b="1">
                <a:latin typeface="Arial" panose="020B0604020202020204" pitchFamily="34" charset="0"/>
                <a:ea typeface="宋体" panose="02010600030101010101" pitchFamily="2" charset="-122"/>
              </a:rPr>
              <a:t>‘</a:t>
            </a:r>
            <a:r>
              <a:rPr lang="en-US" altLang="zh-CN" sz="3200" b="1">
                <a:ea typeface="宋体" panose="02010600030101010101" pitchFamily="2" charset="-122"/>
              </a:rPr>
              <a:t>Reason-Why</a:t>
            </a:r>
            <a:r>
              <a:rPr lang="en-US" altLang="zh-CN" sz="3200" b="1">
                <a:latin typeface="Arial" panose="020B0604020202020204" pitchFamily="34" charset="0"/>
                <a:ea typeface="宋体" panose="02010600030101010101" pitchFamily="2" charset="-122"/>
              </a:rPr>
              <a:t>’</a:t>
            </a:r>
            <a:endParaRPr lang="en-US" altLang="zh-CN" sz="3200" b="1">
              <a:ea typeface="宋体" panose="02010600030101010101" pitchFamily="2" charset="-122"/>
            </a:endParaRPr>
          </a:p>
        </p:txBody>
      </p:sp>
      <p:sp>
        <p:nvSpPr>
          <p:cNvPr id="5" name="Rectangle 3">
            <a:extLst>
              <a:ext uri="{FF2B5EF4-FFF2-40B4-BE49-F238E27FC236}">
                <a16:creationId xmlns:a16="http://schemas.microsoft.com/office/drawing/2014/main" id="{A9E4D5AB-1751-1E49-A9DE-EFBEFB4C6748}"/>
              </a:ext>
            </a:extLst>
          </p:cNvPr>
          <p:cNvSpPr txBox="1">
            <a:spLocks noChangeArrowheads="1"/>
          </p:cNvSpPr>
          <p:nvPr/>
        </p:nvSpPr>
        <p:spPr>
          <a:xfrm>
            <a:off x="1553936" y="2177370"/>
            <a:ext cx="8424863" cy="4392612"/>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altLang="zh-CN" sz="2800">
                <a:ea typeface="宋体" panose="02010600030101010101" pitchFamily="2" charset="-122"/>
              </a:rPr>
              <a:t>Iklan produk mobil, </a:t>
            </a:r>
            <a:r>
              <a:rPr lang="en-US" altLang="zh-CN" sz="2800" b="1">
                <a:ea typeface="宋体" panose="02010600030101010101" pitchFamily="2" charset="-122"/>
              </a:rPr>
              <a:t>Isuzu Panther</a:t>
            </a:r>
            <a:r>
              <a:rPr lang="en-US" altLang="zh-CN" sz="2800">
                <a:ea typeface="宋体" panose="02010600030101010101" pitchFamily="2" charset="-122"/>
              </a:rPr>
              <a:t> pada tahun 1990an. Isuzu berambisi untuk mengambil pangsa pasar mobil kelas minivan yang pada saat itu dikuasai oleh Toyota Kijang. Kemudian, Isuzu Panther diluncuran dengan konsep iklan suatu mobil minivan bermesin </a:t>
            </a:r>
            <a:r>
              <a:rPr lang="en-US" altLang="zh-CN" sz="2800" u="sng">
                <a:ea typeface="宋体" panose="02010600030101010101" pitchFamily="2" charset="-122"/>
              </a:rPr>
              <a:t>diesel</a:t>
            </a:r>
            <a:r>
              <a:rPr lang="en-US" altLang="zh-CN" sz="2800">
                <a:ea typeface="宋体" panose="02010600030101010101" pitchFamily="2" charset="-122"/>
              </a:rPr>
              <a:t> yang </a:t>
            </a:r>
            <a:r>
              <a:rPr lang="en-US" altLang="zh-CN" sz="2800" u="sng">
                <a:ea typeface="宋体" panose="02010600030101010101" pitchFamily="2" charset="-122"/>
              </a:rPr>
              <a:t>super hemat,</a:t>
            </a:r>
            <a:r>
              <a:rPr lang="en-US" altLang="zh-CN" sz="2800">
                <a:ea typeface="宋体" panose="02010600030101010101" pitchFamily="2" charset="-122"/>
              </a:rPr>
              <a:t> ‘Hanya Rp 44,000.- saja dari </a:t>
            </a:r>
            <a:r>
              <a:rPr lang="en-US" altLang="zh-CN" sz="2800" u="sng">
                <a:ea typeface="宋体" panose="02010600030101010101" pitchFamily="2" charset="-122"/>
              </a:rPr>
              <a:t>Jakarta sampai Bali</a:t>
            </a:r>
            <a:r>
              <a:rPr lang="en-US" altLang="zh-CN" sz="2800">
                <a:ea typeface="宋体" panose="02010600030101010101" pitchFamily="2" charset="-122"/>
              </a:rPr>
              <a:t>’. Hasilnya, pemasaran mobil Isuzu Panther sukses besar. Isuzu berhasil memposisikan produknya sebagai kompetitor kuat Toyota Kijang pada saat itu. </a:t>
            </a:r>
            <a:endParaRPr lang="en-US" altLang="zh-CN" sz="2800" dirty="0">
              <a:ea typeface="宋体" panose="02010600030101010101" pitchFamily="2" charset="-122"/>
            </a:endParaRPr>
          </a:p>
        </p:txBody>
      </p:sp>
    </p:spTree>
    <p:extLst>
      <p:ext uri="{BB962C8B-B14F-4D97-AF65-F5344CB8AC3E}">
        <p14:creationId xmlns:p14="http://schemas.microsoft.com/office/powerpoint/2010/main" val="21046509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A71A4DC3-F818-3448-82F3-6A550DFFFA00}"/>
              </a:ext>
            </a:extLst>
          </p:cNvPr>
          <p:cNvSpPr txBox="1">
            <a:spLocks noChangeArrowheads="1"/>
          </p:cNvSpPr>
          <p:nvPr/>
        </p:nvSpPr>
        <p:spPr>
          <a:xfrm>
            <a:off x="1883568" y="1403834"/>
            <a:ext cx="8424863" cy="6477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2100" kern="1200">
                <a:solidFill>
                  <a:schemeClr val="tx1"/>
                </a:solidFill>
                <a:latin typeface="American Typewriter" charset="0"/>
                <a:ea typeface="American Typewriter" charset="0"/>
                <a:cs typeface="American Typewriter" charset="0"/>
              </a:defRPr>
            </a:lvl1pPr>
          </a:lstStyle>
          <a:p>
            <a:pPr algn="ctr"/>
            <a:r>
              <a:rPr lang="en-US" altLang="zh-CN" sz="3200" b="1" dirty="0" err="1">
                <a:ea typeface="宋体" panose="02010600030101010101" pitchFamily="2" charset="-122"/>
              </a:rPr>
              <a:t>Pengertian</a:t>
            </a:r>
            <a:r>
              <a:rPr lang="en-US" altLang="zh-CN" sz="3200" b="1" dirty="0">
                <a:ea typeface="宋体" panose="02010600030101010101" pitchFamily="2" charset="-122"/>
              </a:rPr>
              <a:t> </a:t>
            </a:r>
            <a:r>
              <a:rPr lang="en-US" altLang="zh-CN" sz="3200" b="1" dirty="0" err="1">
                <a:ea typeface="宋体" panose="02010600030101010101" pitchFamily="2" charset="-122"/>
              </a:rPr>
              <a:t>penjualan</a:t>
            </a:r>
            <a:r>
              <a:rPr lang="en-US" altLang="zh-CN" sz="3200" b="1" dirty="0">
                <a:ea typeface="宋体" panose="02010600030101010101" pitchFamily="2" charset="-122"/>
              </a:rPr>
              <a:t> direct/ indirect</a:t>
            </a:r>
          </a:p>
        </p:txBody>
      </p:sp>
      <p:sp>
        <p:nvSpPr>
          <p:cNvPr id="5" name="Rectangle 3">
            <a:extLst>
              <a:ext uri="{FF2B5EF4-FFF2-40B4-BE49-F238E27FC236}">
                <a16:creationId xmlns:a16="http://schemas.microsoft.com/office/drawing/2014/main" id="{AB6B0904-9643-124A-BC8C-46C8C2381B9B}"/>
              </a:ext>
            </a:extLst>
          </p:cNvPr>
          <p:cNvSpPr txBox="1">
            <a:spLocks noChangeArrowheads="1"/>
          </p:cNvSpPr>
          <p:nvPr/>
        </p:nvSpPr>
        <p:spPr>
          <a:xfrm>
            <a:off x="1883568" y="2194409"/>
            <a:ext cx="8424863" cy="4392612"/>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altLang="zh-CN" sz="2800" b="1">
                <a:ea typeface="宋体" panose="02010600030101010101" pitchFamily="2" charset="-122"/>
              </a:rPr>
              <a:t>Penjualan langsung (direct selling/ address): </a:t>
            </a:r>
          </a:p>
          <a:p>
            <a:r>
              <a:rPr lang="en-US" altLang="zh-CN" sz="2800">
                <a:ea typeface="宋体" panose="02010600030101010101" pitchFamily="2" charset="-122"/>
              </a:rPr>
              <a:t>Suatu metode pemasaran yang menggunakan atau menekankan secara langsung kepada individu sebagai konsumen. Penjualan langsung sering kali menggunakan suatu kesaksian (testimonial) dari seseorang (sales person/public figure/celebrity) langsung kepada konsumen yang potesial. </a:t>
            </a:r>
          </a:p>
        </p:txBody>
      </p:sp>
    </p:spTree>
    <p:extLst>
      <p:ext uri="{BB962C8B-B14F-4D97-AF65-F5344CB8AC3E}">
        <p14:creationId xmlns:p14="http://schemas.microsoft.com/office/powerpoint/2010/main" val="5378230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9A2AFA2-AA5D-FE4B-A9C8-114A614A8D7A}"/>
              </a:ext>
            </a:extLst>
          </p:cNvPr>
          <p:cNvSpPr txBox="1">
            <a:spLocks noChangeArrowheads="1"/>
          </p:cNvSpPr>
          <p:nvPr/>
        </p:nvSpPr>
        <p:spPr>
          <a:xfrm>
            <a:off x="1644650" y="1941513"/>
            <a:ext cx="8424863" cy="4392612"/>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altLang="zh-CN" sz="2800" b="1" dirty="0" err="1">
                <a:ea typeface="宋体" panose="02010600030101010101" pitchFamily="2" charset="-122"/>
              </a:rPr>
              <a:t>Penjualan</a:t>
            </a:r>
            <a:r>
              <a:rPr lang="en-US" altLang="zh-CN" sz="2800" b="1" dirty="0">
                <a:ea typeface="宋体" panose="02010600030101010101" pitchFamily="2" charset="-122"/>
              </a:rPr>
              <a:t> </a:t>
            </a:r>
            <a:r>
              <a:rPr lang="en-US" altLang="zh-CN" sz="2800" b="1" dirty="0" err="1">
                <a:ea typeface="宋体" panose="02010600030101010101" pitchFamily="2" charset="-122"/>
              </a:rPr>
              <a:t>tidak</a:t>
            </a:r>
            <a:r>
              <a:rPr lang="en-US" altLang="zh-CN" sz="2800" b="1" dirty="0">
                <a:ea typeface="宋体" panose="02010600030101010101" pitchFamily="2" charset="-122"/>
              </a:rPr>
              <a:t> </a:t>
            </a:r>
            <a:r>
              <a:rPr lang="en-US" altLang="zh-CN" sz="2800" b="1" dirty="0" err="1">
                <a:ea typeface="宋体" panose="02010600030101010101" pitchFamily="2" charset="-122"/>
              </a:rPr>
              <a:t>langsung</a:t>
            </a:r>
            <a:r>
              <a:rPr lang="en-US" altLang="zh-CN" sz="2800" b="1" dirty="0">
                <a:ea typeface="宋体" panose="02010600030101010101" pitchFamily="2" charset="-122"/>
              </a:rPr>
              <a:t> (indirect selling/ </a:t>
            </a:r>
            <a:r>
              <a:rPr lang="en-US" altLang="zh-CN" sz="2800" b="1" dirty="0" err="1">
                <a:ea typeface="宋体" panose="02010600030101010101" pitchFamily="2" charset="-122"/>
              </a:rPr>
              <a:t>adress</a:t>
            </a:r>
            <a:r>
              <a:rPr lang="en-US" altLang="zh-CN" sz="2800" b="1" dirty="0">
                <a:ea typeface="宋体" panose="02010600030101010101" pitchFamily="2" charset="-122"/>
              </a:rPr>
              <a:t>): </a:t>
            </a:r>
          </a:p>
          <a:p>
            <a:r>
              <a:rPr lang="en-US" altLang="zh-CN" sz="2800" dirty="0" err="1">
                <a:ea typeface="宋体" panose="02010600030101010101" pitchFamily="2" charset="-122"/>
              </a:rPr>
              <a:t>Suatu</a:t>
            </a:r>
            <a:r>
              <a:rPr lang="en-US" altLang="zh-CN" sz="2800" dirty="0">
                <a:ea typeface="宋体" panose="02010600030101010101" pitchFamily="2" charset="-122"/>
              </a:rPr>
              <a:t> </a:t>
            </a:r>
            <a:r>
              <a:rPr lang="en-US" altLang="zh-CN" sz="2800" dirty="0" err="1">
                <a:ea typeface="宋体" panose="02010600030101010101" pitchFamily="2" charset="-122"/>
              </a:rPr>
              <a:t>metode</a:t>
            </a:r>
            <a:r>
              <a:rPr lang="en-US" altLang="zh-CN" sz="2800" dirty="0">
                <a:ea typeface="宋体" panose="02010600030101010101" pitchFamily="2" charset="-122"/>
              </a:rPr>
              <a:t> </a:t>
            </a:r>
            <a:r>
              <a:rPr lang="en-US" altLang="zh-CN" sz="2800" dirty="0" err="1">
                <a:ea typeface="宋体" panose="02010600030101010101" pitchFamily="2" charset="-122"/>
              </a:rPr>
              <a:t>pemasaran</a:t>
            </a:r>
            <a:r>
              <a:rPr lang="en-US" altLang="zh-CN" sz="2800" dirty="0">
                <a:ea typeface="宋体" panose="02010600030101010101" pitchFamily="2" charset="-122"/>
              </a:rPr>
              <a:t> yang </a:t>
            </a:r>
            <a:r>
              <a:rPr lang="en-US" altLang="zh-CN" sz="2800" dirty="0" err="1">
                <a:ea typeface="宋体" panose="02010600030101010101" pitchFamily="2" charset="-122"/>
              </a:rPr>
              <a:t>tidak</a:t>
            </a:r>
            <a:r>
              <a:rPr lang="en-US" altLang="zh-CN" sz="2800" dirty="0">
                <a:ea typeface="宋体" panose="02010600030101010101" pitchFamily="2" charset="-122"/>
              </a:rPr>
              <a:t> </a:t>
            </a:r>
            <a:r>
              <a:rPr lang="en-US" altLang="zh-CN" sz="2800" dirty="0" err="1">
                <a:ea typeface="宋体" panose="02010600030101010101" pitchFamily="2" charset="-122"/>
              </a:rPr>
              <a:t>secara</a:t>
            </a:r>
            <a:r>
              <a:rPr lang="en-US" altLang="zh-CN" sz="2800" dirty="0">
                <a:ea typeface="宋体" panose="02010600030101010101" pitchFamily="2" charset="-122"/>
              </a:rPr>
              <a:t> </a:t>
            </a:r>
            <a:r>
              <a:rPr lang="en-US" altLang="zh-CN" sz="2800" dirty="0" err="1">
                <a:ea typeface="宋体" panose="02010600030101010101" pitchFamily="2" charset="-122"/>
              </a:rPr>
              <a:t>langsung</a:t>
            </a:r>
            <a:r>
              <a:rPr lang="en-US" altLang="zh-CN" sz="2800" dirty="0">
                <a:ea typeface="宋体" panose="02010600030101010101" pitchFamily="2" charset="-122"/>
              </a:rPr>
              <a:t> </a:t>
            </a:r>
            <a:r>
              <a:rPr lang="en-US" altLang="zh-CN" sz="2800" dirty="0" err="1">
                <a:ea typeface="宋体" panose="02010600030101010101" pitchFamily="2" charset="-122"/>
              </a:rPr>
              <a:t>ditujukan</a:t>
            </a:r>
            <a:r>
              <a:rPr lang="en-US" altLang="zh-CN" sz="2800" dirty="0">
                <a:ea typeface="宋体" panose="02010600030101010101" pitchFamily="2" charset="-122"/>
              </a:rPr>
              <a:t> </a:t>
            </a:r>
            <a:r>
              <a:rPr lang="en-US" altLang="zh-CN" sz="2800" dirty="0" err="1">
                <a:ea typeface="宋体" panose="02010600030101010101" pitchFamily="2" charset="-122"/>
              </a:rPr>
              <a:t>kepada</a:t>
            </a:r>
            <a:r>
              <a:rPr lang="en-US" altLang="zh-CN" sz="2800" dirty="0">
                <a:ea typeface="宋体" panose="02010600030101010101" pitchFamily="2" charset="-122"/>
              </a:rPr>
              <a:t> </a:t>
            </a:r>
            <a:r>
              <a:rPr lang="en-US" altLang="zh-CN" sz="2800" dirty="0" err="1">
                <a:ea typeface="宋体" panose="02010600030101010101" pitchFamily="2" charset="-122"/>
              </a:rPr>
              <a:t>konsumen</a:t>
            </a:r>
            <a:r>
              <a:rPr lang="en-US" altLang="zh-CN" sz="2800" dirty="0">
                <a:ea typeface="宋体" panose="02010600030101010101" pitchFamily="2" charset="-122"/>
              </a:rPr>
              <a:t>, model </a:t>
            </a:r>
            <a:r>
              <a:rPr lang="en-US" altLang="zh-CN" sz="2800" dirty="0" err="1">
                <a:ea typeface="宋体" panose="02010600030101010101" pitchFamily="2" charset="-122"/>
              </a:rPr>
              <a:t>pemasaran</a:t>
            </a:r>
            <a:r>
              <a:rPr lang="en-US" altLang="zh-CN" sz="2800" dirty="0">
                <a:ea typeface="宋体" panose="02010600030101010101" pitchFamily="2" charset="-122"/>
              </a:rPr>
              <a:t> </a:t>
            </a:r>
            <a:r>
              <a:rPr lang="en-US" altLang="zh-CN" sz="2800" dirty="0" err="1">
                <a:ea typeface="宋体" panose="02010600030101010101" pitchFamily="2" charset="-122"/>
              </a:rPr>
              <a:t>ini</a:t>
            </a:r>
            <a:r>
              <a:rPr lang="en-US" altLang="zh-CN" sz="2800" dirty="0">
                <a:ea typeface="宋体" panose="02010600030101010101" pitchFamily="2" charset="-122"/>
              </a:rPr>
              <a:t> </a:t>
            </a:r>
            <a:r>
              <a:rPr lang="en-US" altLang="zh-CN" sz="2800" dirty="0" err="1">
                <a:ea typeface="宋体" panose="02010600030101010101" pitchFamily="2" charset="-122"/>
              </a:rPr>
              <a:t>lebih</a:t>
            </a:r>
            <a:r>
              <a:rPr lang="en-US" altLang="zh-CN" sz="2800" dirty="0">
                <a:ea typeface="宋体" panose="02010600030101010101" pitchFamily="2" charset="-122"/>
              </a:rPr>
              <a:t> </a:t>
            </a:r>
            <a:r>
              <a:rPr lang="en-US" altLang="zh-CN" sz="2800" dirty="0" err="1">
                <a:ea typeface="宋体" panose="02010600030101010101" pitchFamily="2" charset="-122"/>
              </a:rPr>
              <a:t>menggunakan</a:t>
            </a:r>
            <a:r>
              <a:rPr lang="en-US" altLang="zh-CN" sz="2800" dirty="0">
                <a:ea typeface="宋体" panose="02010600030101010101" pitchFamily="2" charset="-122"/>
              </a:rPr>
              <a:t> </a:t>
            </a:r>
            <a:r>
              <a:rPr lang="en-US" altLang="zh-CN" sz="2800" dirty="0" err="1">
                <a:ea typeface="宋体" panose="02010600030101010101" pitchFamily="2" charset="-122"/>
              </a:rPr>
              <a:t>metode</a:t>
            </a:r>
            <a:r>
              <a:rPr lang="en-US" altLang="zh-CN" sz="2800" dirty="0">
                <a:ea typeface="宋体" panose="02010600030101010101" pitchFamily="2" charset="-122"/>
              </a:rPr>
              <a:t> </a:t>
            </a:r>
            <a:r>
              <a:rPr lang="en-US" altLang="zh-CN" sz="2800" dirty="0" err="1">
                <a:ea typeface="宋体" panose="02010600030101010101" pitchFamily="2" charset="-122"/>
              </a:rPr>
              <a:t>komunikasi</a:t>
            </a:r>
            <a:r>
              <a:rPr lang="en-US" altLang="zh-CN" sz="2800" dirty="0">
                <a:ea typeface="宋体" panose="02010600030101010101" pitchFamily="2" charset="-122"/>
              </a:rPr>
              <a:t> monolog </a:t>
            </a:r>
            <a:r>
              <a:rPr lang="en-US" altLang="zh-CN" sz="2800" dirty="0" err="1">
                <a:ea typeface="宋体" panose="02010600030101010101" pitchFamily="2" charset="-122"/>
              </a:rPr>
              <a:t>atau</a:t>
            </a:r>
            <a:r>
              <a:rPr lang="en-US" altLang="zh-CN" sz="2800" dirty="0">
                <a:ea typeface="宋体" panose="02010600030101010101" pitchFamily="2" charset="-122"/>
              </a:rPr>
              <a:t> dialog, </a:t>
            </a:r>
            <a:r>
              <a:rPr lang="en-US" altLang="zh-CN" sz="2800" dirty="0" err="1">
                <a:ea typeface="宋体" panose="02010600030101010101" pitchFamily="2" charset="-122"/>
              </a:rPr>
              <a:t>seperti</a:t>
            </a:r>
            <a:r>
              <a:rPr lang="en-US" altLang="zh-CN" sz="2800" dirty="0">
                <a:ea typeface="宋体" panose="02010600030101010101" pitchFamily="2" charset="-122"/>
              </a:rPr>
              <a:t> </a:t>
            </a:r>
            <a:r>
              <a:rPr lang="en-US" altLang="zh-CN" sz="2800" dirty="0" err="1">
                <a:ea typeface="宋体" panose="02010600030101010101" pitchFamily="2" charset="-122"/>
              </a:rPr>
              <a:t>terdapat</a:t>
            </a:r>
            <a:r>
              <a:rPr lang="en-US" altLang="zh-CN" sz="2800" dirty="0">
                <a:ea typeface="宋体" panose="02010600030101010101" pitchFamily="2" charset="-122"/>
              </a:rPr>
              <a:t> pada </a:t>
            </a:r>
            <a:r>
              <a:rPr lang="en-US" altLang="zh-CN" sz="2800" dirty="0" err="1">
                <a:ea typeface="宋体" panose="02010600030101010101" pitchFamily="2" charset="-122"/>
              </a:rPr>
              <a:t>Iklan</a:t>
            </a:r>
            <a:r>
              <a:rPr lang="en-US" altLang="zh-CN" sz="2800" dirty="0">
                <a:ea typeface="宋体" panose="02010600030101010101" pitchFamily="2" charset="-122"/>
              </a:rPr>
              <a:t> TV, Radio, </a:t>
            </a:r>
            <a:r>
              <a:rPr lang="en-US" altLang="zh-CN" sz="2800" dirty="0" err="1">
                <a:ea typeface="宋体" panose="02010600030101010101" pitchFamily="2" charset="-122"/>
              </a:rPr>
              <a:t>Majalah</a:t>
            </a:r>
            <a:r>
              <a:rPr lang="en-US" altLang="zh-CN" sz="2800" dirty="0">
                <a:ea typeface="宋体" panose="02010600030101010101" pitchFamily="2" charset="-122"/>
              </a:rPr>
              <a:t>, dan media </a:t>
            </a:r>
            <a:r>
              <a:rPr lang="en-US" altLang="zh-CN" sz="2800" dirty="0" err="1">
                <a:ea typeface="宋体" panose="02010600030101010101" pitchFamily="2" charset="-122"/>
              </a:rPr>
              <a:t>cetak</a:t>
            </a:r>
            <a:r>
              <a:rPr lang="en-US" altLang="zh-CN" sz="2800" dirty="0">
                <a:ea typeface="宋体" panose="02010600030101010101" pitchFamily="2" charset="-122"/>
              </a:rPr>
              <a:t> </a:t>
            </a:r>
            <a:r>
              <a:rPr lang="en-US" altLang="zh-CN" sz="2800" dirty="0" err="1">
                <a:ea typeface="宋体" panose="02010600030101010101" pitchFamily="2" charset="-122"/>
              </a:rPr>
              <a:t>lainnya</a:t>
            </a:r>
            <a:r>
              <a:rPr lang="en-US" altLang="zh-CN" sz="2800" dirty="0">
                <a:ea typeface="宋体" panose="02010600030101010101" pitchFamily="2" charset="-122"/>
              </a:rPr>
              <a:t> </a:t>
            </a:r>
            <a:r>
              <a:rPr lang="en-US" altLang="zh-CN" sz="2800" dirty="0" err="1">
                <a:ea typeface="宋体" panose="02010600030101010101" pitchFamily="2" charset="-122"/>
              </a:rPr>
              <a:t>merupakan</a:t>
            </a:r>
            <a:r>
              <a:rPr lang="en-US" altLang="zh-CN" sz="2800" dirty="0">
                <a:ea typeface="宋体" panose="02010600030101010101" pitchFamily="2" charset="-122"/>
              </a:rPr>
              <a:t> salah </a:t>
            </a:r>
            <a:r>
              <a:rPr lang="en-US" altLang="zh-CN" sz="2800" dirty="0" err="1">
                <a:ea typeface="宋体" panose="02010600030101010101" pitchFamily="2" charset="-122"/>
              </a:rPr>
              <a:t>satu</a:t>
            </a:r>
            <a:r>
              <a:rPr lang="en-US" altLang="zh-CN" sz="2800" dirty="0">
                <a:ea typeface="宋体" panose="02010600030101010101" pitchFamily="2" charset="-122"/>
              </a:rPr>
              <a:t> </a:t>
            </a:r>
            <a:r>
              <a:rPr lang="en-US" altLang="zh-CN" sz="2800" dirty="0" err="1">
                <a:ea typeface="宋体" panose="02010600030101010101" pitchFamily="2" charset="-122"/>
              </a:rPr>
              <a:t>contoh</a:t>
            </a:r>
            <a:r>
              <a:rPr lang="en-US" altLang="zh-CN" sz="2800" dirty="0">
                <a:ea typeface="宋体" panose="02010600030101010101" pitchFamily="2" charset="-122"/>
              </a:rPr>
              <a:t> indirect selling. </a:t>
            </a:r>
          </a:p>
        </p:txBody>
      </p:sp>
    </p:spTree>
    <p:extLst>
      <p:ext uri="{BB962C8B-B14F-4D97-AF65-F5344CB8AC3E}">
        <p14:creationId xmlns:p14="http://schemas.microsoft.com/office/powerpoint/2010/main" val="800169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24325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7F6C5B14-10EF-314A-89E5-CEFF026F525D}"/>
              </a:ext>
            </a:extLst>
          </p:cNvPr>
          <p:cNvSpPr txBox="1">
            <a:spLocks noChangeArrowheads="1"/>
          </p:cNvSpPr>
          <p:nvPr/>
        </p:nvSpPr>
        <p:spPr>
          <a:xfrm>
            <a:off x="2337708" y="1147309"/>
            <a:ext cx="8831035" cy="15113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2100" kern="1200">
                <a:solidFill>
                  <a:schemeClr val="tx1"/>
                </a:solidFill>
                <a:latin typeface="American Typewriter" charset="0"/>
                <a:ea typeface="American Typewriter" charset="0"/>
                <a:cs typeface="American Typewriter" charset="0"/>
              </a:defRPr>
            </a:lvl1pPr>
          </a:lstStyle>
          <a:p>
            <a:pPr algn="ctr"/>
            <a:r>
              <a:rPr lang="en-US" altLang="zh-CN" sz="2800" b="1" dirty="0" err="1">
                <a:ea typeface="宋体" panose="02010600030101010101" pitchFamily="2" charset="-122"/>
              </a:rPr>
              <a:t>Pentingnya</a:t>
            </a:r>
            <a:r>
              <a:rPr lang="en-US" altLang="zh-CN" sz="2800" b="1" dirty="0">
                <a:ea typeface="宋体" panose="02010600030101010101" pitchFamily="2" charset="-122"/>
              </a:rPr>
              <a:t> </a:t>
            </a:r>
            <a:r>
              <a:rPr lang="en-US" altLang="zh-CN" sz="2800" b="1" dirty="0" err="1">
                <a:ea typeface="宋体" panose="02010600030101010101" pitchFamily="2" charset="-122"/>
              </a:rPr>
              <a:t>Pengenalan</a:t>
            </a:r>
            <a:r>
              <a:rPr lang="en-US" altLang="zh-CN" sz="2800" b="1" dirty="0">
                <a:ea typeface="宋体" panose="02010600030101010101" pitchFamily="2" charset="-122"/>
              </a:rPr>
              <a:t> </a:t>
            </a:r>
            <a:r>
              <a:rPr lang="en-US" altLang="zh-CN" sz="2800" b="1" dirty="0" err="1">
                <a:ea typeface="宋体" panose="02010600030101010101" pitchFamily="2" charset="-122"/>
              </a:rPr>
              <a:t>Perilaku</a:t>
            </a:r>
            <a:r>
              <a:rPr lang="en-US" altLang="zh-CN" sz="2800" b="1" dirty="0">
                <a:ea typeface="宋体" panose="02010600030101010101" pitchFamily="2" charset="-122"/>
              </a:rPr>
              <a:t> </a:t>
            </a:r>
            <a:r>
              <a:rPr lang="en-US" altLang="zh-CN" sz="2800" b="1" dirty="0" err="1">
                <a:ea typeface="宋体" panose="02010600030101010101" pitchFamily="2" charset="-122"/>
              </a:rPr>
              <a:t>Kosumen</a:t>
            </a:r>
            <a:r>
              <a:rPr lang="en-US" altLang="zh-CN" sz="2800" b="1" dirty="0">
                <a:ea typeface="宋体" panose="02010600030101010101" pitchFamily="2" charset="-122"/>
              </a:rPr>
              <a:t> </a:t>
            </a:r>
            <a:r>
              <a:rPr lang="en-US" altLang="zh-CN" sz="2800" b="1" dirty="0" err="1">
                <a:ea typeface="宋体" panose="02010600030101010101" pitchFamily="2" charset="-122"/>
              </a:rPr>
              <a:t>Terhadap</a:t>
            </a:r>
            <a:r>
              <a:rPr lang="en-US" altLang="zh-CN" sz="2800" b="1" dirty="0">
                <a:ea typeface="宋体" panose="02010600030101010101" pitchFamily="2" charset="-122"/>
              </a:rPr>
              <a:t> </a:t>
            </a:r>
            <a:r>
              <a:rPr lang="en-US" altLang="zh-CN" sz="2800" b="1" dirty="0" err="1">
                <a:ea typeface="宋体" panose="02010600030101010101" pitchFamily="2" charset="-122"/>
              </a:rPr>
              <a:t>Barang</a:t>
            </a:r>
            <a:r>
              <a:rPr lang="en-US" altLang="zh-CN" sz="2800" b="1" dirty="0">
                <a:ea typeface="宋体" panose="02010600030101010101" pitchFamily="2" charset="-122"/>
              </a:rPr>
              <a:t>/ </a:t>
            </a:r>
            <a:r>
              <a:rPr lang="en-US" altLang="zh-CN" sz="2800" b="1" dirty="0" err="1">
                <a:ea typeface="宋体" panose="02010600030101010101" pitchFamily="2" charset="-122"/>
              </a:rPr>
              <a:t>Jasa</a:t>
            </a:r>
            <a:r>
              <a:rPr lang="en-US" altLang="zh-CN" sz="2800" b="1" dirty="0">
                <a:ea typeface="宋体" panose="02010600030101010101" pitchFamily="2" charset="-122"/>
              </a:rPr>
              <a:t> </a:t>
            </a:r>
            <a:r>
              <a:rPr lang="en-US" altLang="zh-CN" sz="2800" b="1" dirty="0" err="1">
                <a:ea typeface="宋体" panose="02010600030101010101" pitchFamily="2" charset="-122"/>
              </a:rPr>
              <a:t>Tertentu</a:t>
            </a:r>
            <a:endParaRPr lang="en-US" altLang="zh-CN" sz="2800" b="1" dirty="0">
              <a:ea typeface="宋体" panose="02010600030101010101" pitchFamily="2" charset="-122"/>
            </a:endParaRPr>
          </a:p>
        </p:txBody>
      </p:sp>
      <p:sp>
        <p:nvSpPr>
          <p:cNvPr id="5" name="Rectangle 3">
            <a:extLst>
              <a:ext uri="{FF2B5EF4-FFF2-40B4-BE49-F238E27FC236}">
                <a16:creationId xmlns:a16="http://schemas.microsoft.com/office/drawing/2014/main" id="{BE57AD7F-8ADB-3146-AB2F-30563652FD13}"/>
              </a:ext>
            </a:extLst>
          </p:cNvPr>
          <p:cNvSpPr txBox="1">
            <a:spLocks noChangeArrowheads="1"/>
          </p:cNvSpPr>
          <p:nvPr/>
        </p:nvSpPr>
        <p:spPr>
          <a:xfrm>
            <a:off x="2337708" y="2630034"/>
            <a:ext cx="8424863" cy="3484562"/>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altLang="zh-CN" sz="2800">
                <a:ea typeface="宋体" panose="02010600030101010101" pitchFamily="2" charset="-122"/>
              </a:rPr>
              <a:t>Pengenalan perilaku konsumen terhadap suatu barang/ jasa tertentu merupakan dasar dari strategi periklanan yang baik.</a:t>
            </a:r>
          </a:p>
          <a:p>
            <a:r>
              <a:rPr lang="en-US" altLang="zh-CN" sz="2800">
                <a:ea typeface="宋体" panose="02010600030101010101" pitchFamily="2" charset="-122"/>
              </a:rPr>
              <a:t>Dalam mempelajari perilaku konsumen secara mendalam, para pakar iklan dan pemasaran harus dapat melakukan segmentasi kelas sosial dari target konsumen.</a:t>
            </a:r>
            <a:endParaRPr lang="en-US" altLang="zh-CN" sz="2800" dirty="0">
              <a:ea typeface="宋体" panose="02010600030101010101" pitchFamily="2" charset="-122"/>
            </a:endParaRPr>
          </a:p>
        </p:txBody>
      </p:sp>
    </p:spTree>
    <p:extLst>
      <p:ext uri="{BB962C8B-B14F-4D97-AF65-F5344CB8AC3E}">
        <p14:creationId xmlns:p14="http://schemas.microsoft.com/office/powerpoint/2010/main" val="394959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F8477166-99A5-0745-BEF7-55742468C97D}"/>
              </a:ext>
            </a:extLst>
          </p:cNvPr>
          <p:cNvSpPr txBox="1">
            <a:spLocks noChangeArrowheads="1"/>
          </p:cNvSpPr>
          <p:nvPr/>
        </p:nvSpPr>
        <p:spPr>
          <a:xfrm>
            <a:off x="1992425" y="886052"/>
            <a:ext cx="8424863" cy="8636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2100" kern="1200">
                <a:solidFill>
                  <a:schemeClr val="tx1"/>
                </a:solidFill>
                <a:latin typeface="American Typewriter" charset="0"/>
                <a:ea typeface="American Typewriter" charset="0"/>
                <a:cs typeface="American Typewriter" charset="0"/>
              </a:defRPr>
            </a:lvl1pPr>
          </a:lstStyle>
          <a:p>
            <a:r>
              <a:rPr lang="en-US" altLang="zh-CN" sz="2800" b="1">
                <a:ea typeface="宋体" panose="02010600030101010101" pitchFamily="2" charset="-122"/>
              </a:rPr>
              <a:t>Contoh Segmentasi Kelas Sosial Konsumen</a:t>
            </a:r>
          </a:p>
        </p:txBody>
      </p:sp>
      <p:graphicFrame>
        <p:nvGraphicFramePr>
          <p:cNvPr id="5" name="Group 60">
            <a:extLst>
              <a:ext uri="{FF2B5EF4-FFF2-40B4-BE49-F238E27FC236}">
                <a16:creationId xmlns:a16="http://schemas.microsoft.com/office/drawing/2014/main" id="{B9DFDC73-DB6E-C543-B2FE-9E5223E233A5}"/>
              </a:ext>
            </a:extLst>
          </p:cNvPr>
          <p:cNvGraphicFramePr>
            <a:graphicFrameLocks noGrp="1"/>
          </p:cNvGraphicFramePr>
          <p:nvPr>
            <p:extLst>
              <p:ext uri="{D42A27DB-BD31-4B8C-83A1-F6EECF244321}">
                <p14:modId xmlns:p14="http://schemas.microsoft.com/office/powerpoint/2010/main" val="827457986"/>
              </p:ext>
            </p:extLst>
          </p:nvPr>
        </p:nvGraphicFramePr>
        <p:xfrm>
          <a:off x="2063863" y="1676627"/>
          <a:ext cx="8353425" cy="4306889"/>
        </p:xfrm>
        <a:graphic>
          <a:graphicData uri="http://schemas.openxmlformats.org/drawingml/2006/table">
            <a:tbl>
              <a:tblPr/>
              <a:tblGrid>
                <a:gridCol w="482600">
                  <a:extLst>
                    <a:ext uri="{9D8B030D-6E8A-4147-A177-3AD203B41FA5}">
                      <a16:colId xmlns:a16="http://schemas.microsoft.com/office/drawing/2014/main" val="20000"/>
                    </a:ext>
                  </a:extLst>
                </a:gridCol>
                <a:gridCol w="2311400">
                  <a:extLst>
                    <a:ext uri="{9D8B030D-6E8A-4147-A177-3AD203B41FA5}">
                      <a16:colId xmlns:a16="http://schemas.microsoft.com/office/drawing/2014/main" val="20001"/>
                    </a:ext>
                  </a:extLst>
                </a:gridCol>
                <a:gridCol w="5559425">
                  <a:extLst>
                    <a:ext uri="{9D8B030D-6E8A-4147-A177-3AD203B41FA5}">
                      <a16:colId xmlns:a16="http://schemas.microsoft.com/office/drawing/2014/main" val="20002"/>
                    </a:ext>
                  </a:extLst>
                </a:gridCol>
              </a:tblGrid>
              <a:tr h="614363">
                <a:tc>
                  <a:txBody>
                    <a:bodyPr/>
                    <a:lstStyle>
                      <a:lvl1pPr>
                        <a:spcBef>
                          <a:spcPct val="20000"/>
                        </a:spcBef>
                        <a:defRPr sz="2000">
                          <a:solidFill>
                            <a:schemeClr val="tx1"/>
                          </a:solidFill>
                          <a:latin typeface="Interstate" pitchFamily="2" charset="0"/>
                        </a:defRPr>
                      </a:lvl1pPr>
                      <a:lvl2pPr>
                        <a:spcBef>
                          <a:spcPct val="20000"/>
                        </a:spcBef>
                        <a:defRPr>
                          <a:solidFill>
                            <a:schemeClr val="tx1"/>
                          </a:solidFill>
                          <a:latin typeface="Interstate" pitchFamily="2" charset="0"/>
                        </a:defRPr>
                      </a:lvl2pPr>
                      <a:lvl3pPr>
                        <a:spcBef>
                          <a:spcPct val="20000"/>
                        </a:spcBef>
                        <a:defRPr sz="1600">
                          <a:solidFill>
                            <a:schemeClr val="tx1"/>
                          </a:solidFill>
                          <a:latin typeface="Interstate" pitchFamily="2" charset="0"/>
                        </a:defRPr>
                      </a:lvl3pPr>
                      <a:lvl4pPr>
                        <a:spcBef>
                          <a:spcPct val="20000"/>
                        </a:spcBef>
                        <a:defRPr sz="1400">
                          <a:solidFill>
                            <a:schemeClr val="tx1"/>
                          </a:solidFill>
                          <a:latin typeface="Interstate" pitchFamily="2" charset="0"/>
                        </a:defRPr>
                      </a:lvl4pPr>
                      <a:lvl5pPr>
                        <a:spcBef>
                          <a:spcPct val="20000"/>
                        </a:spcBef>
                        <a:defRPr sz="1400">
                          <a:solidFill>
                            <a:schemeClr val="tx1"/>
                          </a:solidFill>
                          <a:latin typeface="Interstate" pitchFamily="2" charset="0"/>
                        </a:defRPr>
                      </a:lvl5pPr>
                      <a:lvl6pPr fontAlgn="base">
                        <a:spcBef>
                          <a:spcPct val="20000"/>
                        </a:spcBef>
                        <a:spcAft>
                          <a:spcPct val="0"/>
                        </a:spcAft>
                        <a:defRPr sz="1400">
                          <a:solidFill>
                            <a:schemeClr val="tx1"/>
                          </a:solidFill>
                          <a:latin typeface="Interstate" pitchFamily="2" charset="0"/>
                        </a:defRPr>
                      </a:lvl6pPr>
                      <a:lvl7pPr fontAlgn="base">
                        <a:spcBef>
                          <a:spcPct val="20000"/>
                        </a:spcBef>
                        <a:spcAft>
                          <a:spcPct val="0"/>
                        </a:spcAft>
                        <a:defRPr sz="1400">
                          <a:solidFill>
                            <a:schemeClr val="tx1"/>
                          </a:solidFill>
                          <a:latin typeface="Interstate" pitchFamily="2" charset="0"/>
                        </a:defRPr>
                      </a:lvl7pPr>
                      <a:lvl8pPr fontAlgn="base">
                        <a:spcBef>
                          <a:spcPct val="20000"/>
                        </a:spcBef>
                        <a:spcAft>
                          <a:spcPct val="0"/>
                        </a:spcAft>
                        <a:defRPr sz="1400">
                          <a:solidFill>
                            <a:schemeClr val="tx1"/>
                          </a:solidFill>
                          <a:latin typeface="Interstate" pitchFamily="2" charset="0"/>
                        </a:defRPr>
                      </a:lvl8pPr>
                      <a:lvl9pPr fontAlgn="base">
                        <a:spcBef>
                          <a:spcPct val="20000"/>
                        </a:spcBef>
                        <a:spcAft>
                          <a:spcPct val="0"/>
                        </a:spcAft>
                        <a:defRPr sz="1400">
                          <a:solidFill>
                            <a:schemeClr val="tx1"/>
                          </a:solidFill>
                          <a:latin typeface="Interstate" pitchFamily="2"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panose="020B0604020202020204" pitchFamily="34" charset="0"/>
                          <a:cs typeface="Arial" panose="020B0604020202020204" pitchFamily="34" charset="0"/>
                        </a:rPr>
                        <a:t>A</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anchor="b" horzOverflow="overflow">
                    <a:lnL cap="flat">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spcBef>
                          <a:spcPct val="20000"/>
                        </a:spcBef>
                        <a:defRPr sz="2000">
                          <a:solidFill>
                            <a:schemeClr val="tx1"/>
                          </a:solidFill>
                          <a:latin typeface="Interstate" pitchFamily="2" charset="0"/>
                        </a:defRPr>
                      </a:lvl1pPr>
                      <a:lvl2pPr>
                        <a:spcBef>
                          <a:spcPct val="20000"/>
                        </a:spcBef>
                        <a:defRPr>
                          <a:solidFill>
                            <a:schemeClr val="tx1"/>
                          </a:solidFill>
                          <a:latin typeface="Interstate" pitchFamily="2" charset="0"/>
                        </a:defRPr>
                      </a:lvl2pPr>
                      <a:lvl3pPr>
                        <a:spcBef>
                          <a:spcPct val="20000"/>
                        </a:spcBef>
                        <a:defRPr sz="1600">
                          <a:solidFill>
                            <a:schemeClr val="tx1"/>
                          </a:solidFill>
                          <a:latin typeface="Interstate" pitchFamily="2" charset="0"/>
                        </a:defRPr>
                      </a:lvl3pPr>
                      <a:lvl4pPr>
                        <a:spcBef>
                          <a:spcPct val="20000"/>
                        </a:spcBef>
                        <a:defRPr sz="1400">
                          <a:solidFill>
                            <a:schemeClr val="tx1"/>
                          </a:solidFill>
                          <a:latin typeface="Interstate" pitchFamily="2" charset="0"/>
                        </a:defRPr>
                      </a:lvl4pPr>
                      <a:lvl5pPr>
                        <a:spcBef>
                          <a:spcPct val="20000"/>
                        </a:spcBef>
                        <a:defRPr sz="1400">
                          <a:solidFill>
                            <a:schemeClr val="tx1"/>
                          </a:solidFill>
                          <a:latin typeface="Interstate" pitchFamily="2" charset="0"/>
                        </a:defRPr>
                      </a:lvl5pPr>
                      <a:lvl6pPr fontAlgn="base">
                        <a:spcBef>
                          <a:spcPct val="20000"/>
                        </a:spcBef>
                        <a:spcAft>
                          <a:spcPct val="0"/>
                        </a:spcAft>
                        <a:defRPr sz="1400">
                          <a:solidFill>
                            <a:schemeClr val="tx1"/>
                          </a:solidFill>
                          <a:latin typeface="Interstate" pitchFamily="2" charset="0"/>
                        </a:defRPr>
                      </a:lvl6pPr>
                      <a:lvl7pPr fontAlgn="base">
                        <a:spcBef>
                          <a:spcPct val="20000"/>
                        </a:spcBef>
                        <a:spcAft>
                          <a:spcPct val="0"/>
                        </a:spcAft>
                        <a:defRPr sz="1400">
                          <a:solidFill>
                            <a:schemeClr val="tx1"/>
                          </a:solidFill>
                          <a:latin typeface="Interstate" pitchFamily="2" charset="0"/>
                        </a:defRPr>
                      </a:lvl7pPr>
                      <a:lvl8pPr fontAlgn="base">
                        <a:spcBef>
                          <a:spcPct val="20000"/>
                        </a:spcBef>
                        <a:spcAft>
                          <a:spcPct val="0"/>
                        </a:spcAft>
                        <a:defRPr sz="1400">
                          <a:solidFill>
                            <a:schemeClr val="tx1"/>
                          </a:solidFill>
                          <a:latin typeface="Interstate" pitchFamily="2" charset="0"/>
                        </a:defRPr>
                      </a:lvl8pPr>
                      <a:lvl9pPr fontAlgn="base">
                        <a:spcBef>
                          <a:spcPct val="20000"/>
                        </a:spcBef>
                        <a:spcAft>
                          <a:spcPct val="0"/>
                        </a:spcAft>
                        <a:defRPr sz="1400">
                          <a:solidFill>
                            <a:schemeClr val="tx1"/>
                          </a:solidFill>
                          <a:latin typeface="Interstate" pitchFamily="2"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panose="020B0604020202020204" pitchFamily="34" charset="0"/>
                          <a:cs typeface="Arial" panose="020B0604020202020204" pitchFamily="34" charset="0"/>
                        </a:rPr>
                        <a:t>Upper Middle Class</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spcBef>
                          <a:spcPct val="20000"/>
                        </a:spcBef>
                        <a:defRPr sz="2000">
                          <a:solidFill>
                            <a:schemeClr val="tx1"/>
                          </a:solidFill>
                          <a:latin typeface="Interstate" pitchFamily="2" charset="0"/>
                        </a:defRPr>
                      </a:lvl1pPr>
                      <a:lvl2pPr>
                        <a:spcBef>
                          <a:spcPct val="20000"/>
                        </a:spcBef>
                        <a:defRPr>
                          <a:solidFill>
                            <a:schemeClr val="tx1"/>
                          </a:solidFill>
                          <a:latin typeface="Interstate" pitchFamily="2" charset="0"/>
                        </a:defRPr>
                      </a:lvl2pPr>
                      <a:lvl3pPr>
                        <a:spcBef>
                          <a:spcPct val="20000"/>
                        </a:spcBef>
                        <a:defRPr sz="1600">
                          <a:solidFill>
                            <a:schemeClr val="tx1"/>
                          </a:solidFill>
                          <a:latin typeface="Interstate" pitchFamily="2" charset="0"/>
                        </a:defRPr>
                      </a:lvl3pPr>
                      <a:lvl4pPr>
                        <a:spcBef>
                          <a:spcPct val="20000"/>
                        </a:spcBef>
                        <a:defRPr sz="1400">
                          <a:solidFill>
                            <a:schemeClr val="tx1"/>
                          </a:solidFill>
                          <a:latin typeface="Interstate" pitchFamily="2" charset="0"/>
                        </a:defRPr>
                      </a:lvl4pPr>
                      <a:lvl5pPr>
                        <a:spcBef>
                          <a:spcPct val="20000"/>
                        </a:spcBef>
                        <a:defRPr sz="1400">
                          <a:solidFill>
                            <a:schemeClr val="tx1"/>
                          </a:solidFill>
                          <a:latin typeface="Interstate" pitchFamily="2" charset="0"/>
                        </a:defRPr>
                      </a:lvl5pPr>
                      <a:lvl6pPr fontAlgn="base">
                        <a:spcBef>
                          <a:spcPct val="20000"/>
                        </a:spcBef>
                        <a:spcAft>
                          <a:spcPct val="0"/>
                        </a:spcAft>
                        <a:defRPr sz="1400">
                          <a:solidFill>
                            <a:schemeClr val="tx1"/>
                          </a:solidFill>
                          <a:latin typeface="Interstate" pitchFamily="2" charset="0"/>
                        </a:defRPr>
                      </a:lvl6pPr>
                      <a:lvl7pPr fontAlgn="base">
                        <a:spcBef>
                          <a:spcPct val="20000"/>
                        </a:spcBef>
                        <a:spcAft>
                          <a:spcPct val="0"/>
                        </a:spcAft>
                        <a:defRPr sz="1400">
                          <a:solidFill>
                            <a:schemeClr val="tx1"/>
                          </a:solidFill>
                          <a:latin typeface="Interstate" pitchFamily="2" charset="0"/>
                        </a:defRPr>
                      </a:lvl7pPr>
                      <a:lvl8pPr fontAlgn="base">
                        <a:spcBef>
                          <a:spcPct val="20000"/>
                        </a:spcBef>
                        <a:spcAft>
                          <a:spcPct val="0"/>
                        </a:spcAft>
                        <a:defRPr sz="1400">
                          <a:solidFill>
                            <a:schemeClr val="tx1"/>
                          </a:solidFill>
                          <a:latin typeface="Interstate" pitchFamily="2" charset="0"/>
                        </a:defRPr>
                      </a:lvl8pPr>
                      <a:lvl9pPr fontAlgn="base">
                        <a:spcBef>
                          <a:spcPct val="20000"/>
                        </a:spcBef>
                        <a:spcAft>
                          <a:spcPct val="0"/>
                        </a:spcAft>
                        <a:defRPr sz="1400">
                          <a:solidFill>
                            <a:schemeClr val="tx1"/>
                          </a:solidFill>
                          <a:latin typeface="Interstate" pitchFamily="2"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Arial" panose="020B0604020202020204" pitchFamily="34" charset="0"/>
                          <a:cs typeface="Arial" panose="020B0604020202020204" pitchFamily="34" charset="0"/>
                        </a:rPr>
                        <a:t>Higher managerial, administrative or professional</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anchor="b" horzOverflow="overflow">
                    <a:lnL>
                      <a:noFill/>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0"/>
                  </a:ext>
                </a:extLst>
              </a:tr>
              <a:tr h="615950">
                <a:tc>
                  <a:txBody>
                    <a:bodyPr/>
                    <a:lstStyle>
                      <a:lvl1pPr>
                        <a:spcBef>
                          <a:spcPct val="20000"/>
                        </a:spcBef>
                        <a:defRPr sz="2000">
                          <a:solidFill>
                            <a:schemeClr val="tx1"/>
                          </a:solidFill>
                          <a:latin typeface="Interstate" pitchFamily="2" charset="0"/>
                        </a:defRPr>
                      </a:lvl1pPr>
                      <a:lvl2pPr>
                        <a:spcBef>
                          <a:spcPct val="20000"/>
                        </a:spcBef>
                        <a:defRPr>
                          <a:solidFill>
                            <a:schemeClr val="tx1"/>
                          </a:solidFill>
                          <a:latin typeface="Interstate" pitchFamily="2" charset="0"/>
                        </a:defRPr>
                      </a:lvl2pPr>
                      <a:lvl3pPr>
                        <a:spcBef>
                          <a:spcPct val="20000"/>
                        </a:spcBef>
                        <a:defRPr sz="1600">
                          <a:solidFill>
                            <a:schemeClr val="tx1"/>
                          </a:solidFill>
                          <a:latin typeface="Interstate" pitchFamily="2" charset="0"/>
                        </a:defRPr>
                      </a:lvl3pPr>
                      <a:lvl4pPr>
                        <a:spcBef>
                          <a:spcPct val="20000"/>
                        </a:spcBef>
                        <a:defRPr sz="1400">
                          <a:solidFill>
                            <a:schemeClr val="tx1"/>
                          </a:solidFill>
                          <a:latin typeface="Interstate" pitchFamily="2" charset="0"/>
                        </a:defRPr>
                      </a:lvl4pPr>
                      <a:lvl5pPr>
                        <a:spcBef>
                          <a:spcPct val="20000"/>
                        </a:spcBef>
                        <a:defRPr sz="1400">
                          <a:solidFill>
                            <a:schemeClr val="tx1"/>
                          </a:solidFill>
                          <a:latin typeface="Interstate" pitchFamily="2" charset="0"/>
                        </a:defRPr>
                      </a:lvl5pPr>
                      <a:lvl6pPr fontAlgn="base">
                        <a:spcBef>
                          <a:spcPct val="20000"/>
                        </a:spcBef>
                        <a:spcAft>
                          <a:spcPct val="0"/>
                        </a:spcAft>
                        <a:defRPr sz="1400">
                          <a:solidFill>
                            <a:schemeClr val="tx1"/>
                          </a:solidFill>
                          <a:latin typeface="Interstate" pitchFamily="2" charset="0"/>
                        </a:defRPr>
                      </a:lvl6pPr>
                      <a:lvl7pPr fontAlgn="base">
                        <a:spcBef>
                          <a:spcPct val="20000"/>
                        </a:spcBef>
                        <a:spcAft>
                          <a:spcPct val="0"/>
                        </a:spcAft>
                        <a:defRPr sz="1400">
                          <a:solidFill>
                            <a:schemeClr val="tx1"/>
                          </a:solidFill>
                          <a:latin typeface="Interstate" pitchFamily="2" charset="0"/>
                        </a:defRPr>
                      </a:lvl7pPr>
                      <a:lvl8pPr fontAlgn="base">
                        <a:spcBef>
                          <a:spcPct val="20000"/>
                        </a:spcBef>
                        <a:spcAft>
                          <a:spcPct val="0"/>
                        </a:spcAft>
                        <a:defRPr sz="1400">
                          <a:solidFill>
                            <a:schemeClr val="tx1"/>
                          </a:solidFill>
                          <a:latin typeface="Interstate" pitchFamily="2" charset="0"/>
                        </a:defRPr>
                      </a:lvl8pPr>
                      <a:lvl9pPr fontAlgn="base">
                        <a:spcBef>
                          <a:spcPct val="20000"/>
                        </a:spcBef>
                        <a:spcAft>
                          <a:spcPct val="0"/>
                        </a:spcAft>
                        <a:defRPr sz="1400">
                          <a:solidFill>
                            <a:schemeClr val="tx1"/>
                          </a:solidFill>
                          <a:latin typeface="Interstate" pitchFamily="2"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panose="020B0604020202020204" pitchFamily="34" charset="0"/>
                          <a:cs typeface="Arial" panose="020B0604020202020204" pitchFamily="34" charset="0"/>
                        </a:rPr>
                        <a:t>B</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000">
                          <a:solidFill>
                            <a:schemeClr val="tx1"/>
                          </a:solidFill>
                          <a:latin typeface="Interstate" pitchFamily="2" charset="0"/>
                        </a:defRPr>
                      </a:lvl1pPr>
                      <a:lvl2pPr>
                        <a:spcBef>
                          <a:spcPct val="20000"/>
                        </a:spcBef>
                        <a:defRPr>
                          <a:solidFill>
                            <a:schemeClr val="tx1"/>
                          </a:solidFill>
                          <a:latin typeface="Interstate" pitchFamily="2" charset="0"/>
                        </a:defRPr>
                      </a:lvl2pPr>
                      <a:lvl3pPr>
                        <a:spcBef>
                          <a:spcPct val="20000"/>
                        </a:spcBef>
                        <a:defRPr sz="1600">
                          <a:solidFill>
                            <a:schemeClr val="tx1"/>
                          </a:solidFill>
                          <a:latin typeface="Interstate" pitchFamily="2" charset="0"/>
                        </a:defRPr>
                      </a:lvl3pPr>
                      <a:lvl4pPr>
                        <a:spcBef>
                          <a:spcPct val="20000"/>
                        </a:spcBef>
                        <a:defRPr sz="1400">
                          <a:solidFill>
                            <a:schemeClr val="tx1"/>
                          </a:solidFill>
                          <a:latin typeface="Interstate" pitchFamily="2" charset="0"/>
                        </a:defRPr>
                      </a:lvl4pPr>
                      <a:lvl5pPr>
                        <a:spcBef>
                          <a:spcPct val="20000"/>
                        </a:spcBef>
                        <a:defRPr sz="1400">
                          <a:solidFill>
                            <a:schemeClr val="tx1"/>
                          </a:solidFill>
                          <a:latin typeface="Interstate" pitchFamily="2" charset="0"/>
                        </a:defRPr>
                      </a:lvl5pPr>
                      <a:lvl6pPr fontAlgn="base">
                        <a:spcBef>
                          <a:spcPct val="20000"/>
                        </a:spcBef>
                        <a:spcAft>
                          <a:spcPct val="0"/>
                        </a:spcAft>
                        <a:defRPr sz="1400">
                          <a:solidFill>
                            <a:schemeClr val="tx1"/>
                          </a:solidFill>
                          <a:latin typeface="Interstate" pitchFamily="2" charset="0"/>
                        </a:defRPr>
                      </a:lvl6pPr>
                      <a:lvl7pPr fontAlgn="base">
                        <a:spcBef>
                          <a:spcPct val="20000"/>
                        </a:spcBef>
                        <a:spcAft>
                          <a:spcPct val="0"/>
                        </a:spcAft>
                        <a:defRPr sz="1400">
                          <a:solidFill>
                            <a:schemeClr val="tx1"/>
                          </a:solidFill>
                          <a:latin typeface="Interstate" pitchFamily="2" charset="0"/>
                        </a:defRPr>
                      </a:lvl7pPr>
                      <a:lvl8pPr fontAlgn="base">
                        <a:spcBef>
                          <a:spcPct val="20000"/>
                        </a:spcBef>
                        <a:spcAft>
                          <a:spcPct val="0"/>
                        </a:spcAft>
                        <a:defRPr sz="1400">
                          <a:solidFill>
                            <a:schemeClr val="tx1"/>
                          </a:solidFill>
                          <a:latin typeface="Interstate" pitchFamily="2" charset="0"/>
                        </a:defRPr>
                      </a:lvl8pPr>
                      <a:lvl9pPr fontAlgn="base">
                        <a:spcBef>
                          <a:spcPct val="20000"/>
                        </a:spcBef>
                        <a:spcAft>
                          <a:spcPct val="0"/>
                        </a:spcAft>
                        <a:defRPr sz="1400">
                          <a:solidFill>
                            <a:schemeClr val="tx1"/>
                          </a:solidFill>
                          <a:latin typeface="Interstate" pitchFamily="2"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panose="020B0604020202020204" pitchFamily="34" charset="0"/>
                          <a:cs typeface="Arial" panose="020B0604020202020204" pitchFamily="34" charset="0"/>
                        </a:rPr>
                        <a:t>Middle Class</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000">
                          <a:solidFill>
                            <a:schemeClr val="tx1"/>
                          </a:solidFill>
                          <a:latin typeface="Interstate" pitchFamily="2" charset="0"/>
                        </a:defRPr>
                      </a:lvl1pPr>
                      <a:lvl2pPr>
                        <a:spcBef>
                          <a:spcPct val="20000"/>
                        </a:spcBef>
                        <a:defRPr>
                          <a:solidFill>
                            <a:schemeClr val="tx1"/>
                          </a:solidFill>
                          <a:latin typeface="Interstate" pitchFamily="2" charset="0"/>
                        </a:defRPr>
                      </a:lvl2pPr>
                      <a:lvl3pPr>
                        <a:spcBef>
                          <a:spcPct val="20000"/>
                        </a:spcBef>
                        <a:defRPr sz="1600">
                          <a:solidFill>
                            <a:schemeClr val="tx1"/>
                          </a:solidFill>
                          <a:latin typeface="Interstate" pitchFamily="2" charset="0"/>
                        </a:defRPr>
                      </a:lvl3pPr>
                      <a:lvl4pPr>
                        <a:spcBef>
                          <a:spcPct val="20000"/>
                        </a:spcBef>
                        <a:defRPr sz="1400">
                          <a:solidFill>
                            <a:schemeClr val="tx1"/>
                          </a:solidFill>
                          <a:latin typeface="Interstate" pitchFamily="2" charset="0"/>
                        </a:defRPr>
                      </a:lvl4pPr>
                      <a:lvl5pPr>
                        <a:spcBef>
                          <a:spcPct val="20000"/>
                        </a:spcBef>
                        <a:defRPr sz="1400">
                          <a:solidFill>
                            <a:schemeClr val="tx1"/>
                          </a:solidFill>
                          <a:latin typeface="Interstate" pitchFamily="2" charset="0"/>
                        </a:defRPr>
                      </a:lvl5pPr>
                      <a:lvl6pPr fontAlgn="base">
                        <a:spcBef>
                          <a:spcPct val="20000"/>
                        </a:spcBef>
                        <a:spcAft>
                          <a:spcPct val="0"/>
                        </a:spcAft>
                        <a:defRPr sz="1400">
                          <a:solidFill>
                            <a:schemeClr val="tx1"/>
                          </a:solidFill>
                          <a:latin typeface="Interstate" pitchFamily="2" charset="0"/>
                        </a:defRPr>
                      </a:lvl6pPr>
                      <a:lvl7pPr fontAlgn="base">
                        <a:spcBef>
                          <a:spcPct val="20000"/>
                        </a:spcBef>
                        <a:spcAft>
                          <a:spcPct val="0"/>
                        </a:spcAft>
                        <a:defRPr sz="1400">
                          <a:solidFill>
                            <a:schemeClr val="tx1"/>
                          </a:solidFill>
                          <a:latin typeface="Interstate" pitchFamily="2" charset="0"/>
                        </a:defRPr>
                      </a:lvl7pPr>
                      <a:lvl8pPr fontAlgn="base">
                        <a:spcBef>
                          <a:spcPct val="20000"/>
                        </a:spcBef>
                        <a:spcAft>
                          <a:spcPct val="0"/>
                        </a:spcAft>
                        <a:defRPr sz="1400">
                          <a:solidFill>
                            <a:schemeClr val="tx1"/>
                          </a:solidFill>
                          <a:latin typeface="Interstate" pitchFamily="2" charset="0"/>
                        </a:defRPr>
                      </a:lvl8pPr>
                      <a:lvl9pPr fontAlgn="base">
                        <a:spcBef>
                          <a:spcPct val="20000"/>
                        </a:spcBef>
                        <a:spcAft>
                          <a:spcPct val="0"/>
                        </a:spcAft>
                        <a:defRPr sz="1400">
                          <a:solidFill>
                            <a:schemeClr val="tx1"/>
                          </a:solidFill>
                          <a:latin typeface="Interstate" pitchFamily="2"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Arial" panose="020B0604020202020204" pitchFamily="34" charset="0"/>
                          <a:cs typeface="Arial" panose="020B0604020202020204" pitchFamily="34" charset="0"/>
                        </a:rPr>
                        <a:t>Intermediate managerial, administrative or professional</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614363">
                <a:tc>
                  <a:txBody>
                    <a:bodyPr/>
                    <a:lstStyle>
                      <a:lvl1pPr>
                        <a:spcBef>
                          <a:spcPct val="20000"/>
                        </a:spcBef>
                        <a:defRPr sz="2000">
                          <a:solidFill>
                            <a:schemeClr val="tx1"/>
                          </a:solidFill>
                          <a:latin typeface="Interstate" pitchFamily="2" charset="0"/>
                        </a:defRPr>
                      </a:lvl1pPr>
                      <a:lvl2pPr>
                        <a:spcBef>
                          <a:spcPct val="20000"/>
                        </a:spcBef>
                        <a:defRPr>
                          <a:solidFill>
                            <a:schemeClr val="tx1"/>
                          </a:solidFill>
                          <a:latin typeface="Interstate" pitchFamily="2" charset="0"/>
                        </a:defRPr>
                      </a:lvl2pPr>
                      <a:lvl3pPr>
                        <a:spcBef>
                          <a:spcPct val="20000"/>
                        </a:spcBef>
                        <a:defRPr sz="1600">
                          <a:solidFill>
                            <a:schemeClr val="tx1"/>
                          </a:solidFill>
                          <a:latin typeface="Interstate" pitchFamily="2" charset="0"/>
                        </a:defRPr>
                      </a:lvl3pPr>
                      <a:lvl4pPr>
                        <a:spcBef>
                          <a:spcPct val="20000"/>
                        </a:spcBef>
                        <a:defRPr sz="1400">
                          <a:solidFill>
                            <a:schemeClr val="tx1"/>
                          </a:solidFill>
                          <a:latin typeface="Interstate" pitchFamily="2" charset="0"/>
                        </a:defRPr>
                      </a:lvl4pPr>
                      <a:lvl5pPr>
                        <a:spcBef>
                          <a:spcPct val="20000"/>
                        </a:spcBef>
                        <a:defRPr sz="1400">
                          <a:solidFill>
                            <a:schemeClr val="tx1"/>
                          </a:solidFill>
                          <a:latin typeface="Interstate" pitchFamily="2" charset="0"/>
                        </a:defRPr>
                      </a:lvl5pPr>
                      <a:lvl6pPr fontAlgn="base">
                        <a:spcBef>
                          <a:spcPct val="20000"/>
                        </a:spcBef>
                        <a:spcAft>
                          <a:spcPct val="0"/>
                        </a:spcAft>
                        <a:defRPr sz="1400">
                          <a:solidFill>
                            <a:schemeClr val="tx1"/>
                          </a:solidFill>
                          <a:latin typeface="Interstate" pitchFamily="2" charset="0"/>
                        </a:defRPr>
                      </a:lvl6pPr>
                      <a:lvl7pPr fontAlgn="base">
                        <a:spcBef>
                          <a:spcPct val="20000"/>
                        </a:spcBef>
                        <a:spcAft>
                          <a:spcPct val="0"/>
                        </a:spcAft>
                        <a:defRPr sz="1400">
                          <a:solidFill>
                            <a:schemeClr val="tx1"/>
                          </a:solidFill>
                          <a:latin typeface="Interstate" pitchFamily="2" charset="0"/>
                        </a:defRPr>
                      </a:lvl7pPr>
                      <a:lvl8pPr fontAlgn="base">
                        <a:spcBef>
                          <a:spcPct val="20000"/>
                        </a:spcBef>
                        <a:spcAft>
                          <a:spcPct val="0"/>
                        </a:spcAft>
                        <a:defRPr sz="1400">
                          <a:solidFill>
                            <a:schemeClr val="tx1"/>
                          </a:solidFill>
                          <a:latin typeface="Interstate" pitchFamily="2" charset="0"/>
                        </a:defRPr>
                      </a:lvl8pPr>
                      <a:lvl9pPr fontAlgn="base">
                        <a:spcBef>
                          <a:spcPct val="20000"/>
                        </a:spcBef>
                        <a:spcAft>
                          <a:spcPct val="0"/>
                        </a:spcAft>
                        <a:defRPr sz="1400">
                          <a:solidFill>
                            <a:schemeClr val="tx1"/>
                          </a:solidFill>
                          <a:latin typeface="Interstate" pitchFamily="2"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panose="020B0604020202020204" pitchFamily="34" charset="0"/>
                          <a:cs typeface="Arial" panose="020B0604020202020204" pitchFamily="34" charset="0"/>
                        </a:rPr>
                        <a:t>C1</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000">
                          <a:solidFill>
                            <a:schemeClr val="tx1"/>
                          </a:solidFill>
                          <a:latin typeface="Interstate" pitchFamily="2" charset="0"/>
                        </a:defRPr>
                      </a:lvl1pPr>
                      <a:lvl2pPr>
                        <a:spcBef>
                          <a:spcPct val="20000"/>
                        </a:spcBef>
                        <a:defRPr>
                          <a:solidFill>
                            <a:schemeClr val="tx1"/>
                          </a:solidFill>
                          <a:latin typeface="Interstate" pitchFamily="2" charset="0"/>
                        </a:defRPr>
                      </a:lvl2pPr>
                      <a:lvl3pPr>
                        <a:spcBef>
                          <a:spcPct val="20000"/>
                        </a:spcBef>
                        <a:defRPr sz="1600">
                          <a:solidFill>
                            <a:schemeClr val="tx1"/>
                          </a:solidFill>
                          <a:latin typeface="Interstate" pitchFamily="2" charset="0"/>
                        </a:defRPr>
                      </a:lvl3pPr>
                      <a:lvl4pPr>
                        <a:spcBef>
                          <a:spcPct val="20000"/>
                        </a:spcBef>
                        <a:defRPr sz="1400">
                          <a:solidFill>
                            <a:schemeClr val="tx1"/>
                          </a:solidFill>
                          <a:latin typeface="Interstate" pitchFamily="2" charset="0"/>
                        </a:defRPr>
                      </a:lvl4pPr>
                      <a:lvl5pPr>
                        <a:spcBef>
                          <a:spcPct val="20000"/>
                        </a:spcBef>
                        <a:defRPr sz="1400">
                          <a:solidFill>
                            <a:schemeClr val="tx1"/>
                          </a:solidFill>
                          <a:latin typeface="Interstate" pitchFamily="2" charset="0"/>
                        </a:defRPr>
                      </a:lvl5pPr>
                      <a:lvl6pPr fontAlgn="base">
                        <a:spcBef>
                          <a:spcPct val="20000"/>
                        </a:spcBef>
                        <a:spcAft>
                          <a:spcPct val="0"/>
                        </a:spcAft>
                        <a:defRPr sz="1400">
                          <a:solidFill>
                            <a:schemeClr val="tx1"/>
                          </a:solidFill>
                          <a:latin typeface="Interstate" pitchFamily="2" charset="0"/>
                        </a:defRPr>
                      </a:lvl6pPr>
                      <a:lvl7pPr fontAlgn="base">
                        <a:spcBef>
                          <a:spcPct val="20000"/>
                        </a:spcBef>
                        <a:spcAft>
                          <a:spcPct val="0"/>
                        </a:spcAft>
                        <a:defRPr sz="1400">
                          <a:solidFill>
                            <a:schemeClr val="tx1"/>
                          </a:solidFill>
                          <a:latin typeface="Interstate" pitchFamily="2" charset="0"/>
                        </a:defRPr>
                      </a:lvl7pPr>
                      <a:lvl8pPr fontAlgn="base">
                        <a:spcBef>
                          <a:spcPct val="20000"/>
                        </a:spcBef>
                        <a:spcAft>
                          <a:spcPct val="0"/>
                        </a:spcAft>
                        <a:defRPr sz="1400">
                          <a:solidFill>
                            <a:schemeClr val="tx1"/>
                          </a:solidFill>
                          <a:latin typeface="Interstate" pitchFamily="2" charset="0"/>
                        </a:defRPr>
                      </a:lvl8pPr>
                      <a:lvl9pPr fontAlgn="base">
                        <a:spcBef>
                          <a:spcPct val="20000"/>
                        </a:spcBef>
                        <a:spcAft>
                          <a:spcPct val="0"/>
                        </a:spcAft>
                        <a:defRPr sz="1400">
                          <a:solidFill>
                            <a:schemeClr val="tx1"/>
                          </a:solidFill>
                          <a:latin typeface="Interstate" pitchFamily="2"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panose="020B0604020202020204" pitchFamily="34" charset="0"/>
                          <a:cs typeface="Arial" panose="020B0604020202020204" pitchFamily="34" charset="0"/>
                        </a:rPr>
                        <a:t>Lower Middle Class</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000">
                          <a:solidFill>
                            <a:schemeClr val="tx1"/>
                          </a:solidFill>
                          <a:latin typeface="Interstate" pitchFamily="2" charset="0"/>
                        </a:defRPr>
                      </a:lvl1pPr>
                      <a:lvl2pPr>
                        <a:spcBef>
                          <a:spcPct val="20000"/>
                        </a:spcBef>
                        <a:defRPr>
                          <a:solidFill>
                            <a:schemeClr val="tx1"/>
                          </a:solidFill>
                          <a:latin typeface="Interstate" pitchFamily="2" charset="0"/>
                        </a:defRPr>
                      </a:lvl2pPr>
                      <a:lvl3pPr>
                        <a:spcBef>
                          <a:spcPct val="20000"/>
                        </a:spcBef>
                        <a:defRPr sz="1600">
                          <a:solidFill>
                            <a:schemeClr val="tx1"/>
                          </a:solidFill>
                          <a:latin typeface="Interstate" pitchFamily="2" charset="0"/>
                        </a:defRPr>
                      </a:lvl3pPr>
                      <a:lvl4pPr>
                        <a:spcBef>
                          <a:spcPct val="20000"/>
                        </a:spcBef>
                        <a:defRPr sz="1400">
                          <a:solidFill>
                            <a:schemeClr val="tx1"/>
                          </a:solidFill>
                          <a:latin typeface="Interstate" pitchFamily="2" charset="0"/>
                        </a:defRPr>
                      </a:lvl4pPr>
                      <a:lvl5pPr>
                        <a:spcBef>
                          <a:spcPct val="20000"/>
                        </a:spcBef>
                        <a:defRPr sz="1400">
                          <a:solidFill>
                            <a:schemeClr val="tx1"/>
                          </a:solidFill>
                          <a:latin typeface="Interstate" pitchFamily="2" charset="0"/>
                        </a:defRPr>
                      </a:lvl5pPr>
                      <a:lvl6pPr fontAlgn="base">
                        <a:spcBef>
                          <a:spcPct val="20000"/>
                        </a:spcBef>
                        <a:spcAft>
                          <a:spcPct val="0"/>
                        </a:spcAft>
                        <a:defRPr sz="1400">
                          <a:solidFill>
                            <a:schemeClr val="tx1"/>
                          </a:solidFill>
                          <a:latin typeface="Interstate" pitchFamily="2" charset="0"/>
                        </a:defRPr>
                      </a:lvl6pPr>
                      <a:lvl7pPr fontAlgn="base">
                        <a:spcBef>
                          <a:spcPct val="20000"/>
                        </a:spcBef>
                        <a:spcAft>
                          <a:spcPct val="0"/>
                        </a:spcAft>
                        <a:defRPr sz="1400">
                          <a:solidFill>
                            <a:schemeClr val="tx1"/>
                          </a:solidFill>
                          <a:latin typeface="Interstate" pitchFamily="2" charset="0"/>
                        </a:defRPr>
                      </a:lvl7pPr>
                      <a:lvl8pPr fontAlgn="base">
                        <a:spcBef>
                          <a:spcPct val="20000"/>
                        </a:spcBef>
                        <a:spcAft>
                          <a:spcPct val="0"/>
                        </a:spcAft>
                        <a:defRPr sz="1400">
                          <a:solidFill>
                            <a:schemeClr val="tx1"/>
                          </a:solidFill>
                          <a:latin typeface="Interstate" pitchFamily="2" charset="0"/>
                        </a:defRPr>
                      </a:lvl8pPr>
                      <a:lvl9pPr fontAlgn="base">
                        <a:spcBef>
                          <a:spcPct val="20000"/>
                        </a:spcBef>
                        <a:spcAft>
                          <a:spcPct val="0"/>
                        </a:spcAft>
                        <a:defRPr sz="1400">
                          <a:solidFill>
                            <a:schemeClr val="tx1"/>
                          </a:solidFill>
                          <a:latin typeface="Interstate" pitchFamily="2"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Arial" panose="020B0604020202020204" pitchFamily="34" charset="0"/>
                          <a:cs typeface="Arial" panose="020B0604020202020204" pitchFamily="34" charset="0"/>
                        </a:rPr>
                        <a:t>Supervisory or clerical and junior managerial, administrative or professional</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614363">
                <a:tc>
                  <a:txBody>
                    <a:bodyPr/>
                    <a:lstStyle>
                      <a:lvl1pPr>
                        <a:spcBef>
                          <a:spcPct val="20000"/>
                        </a:spcBef>
                        <a:defRPr sz="2000">
                          <a:solidFill>
                            <a:schemeClr val="tx1"/>
                          </a:solidFill>
                          <a:latin typeface="Interstate" pitchFamily="2" charset="0"/>
                        </a:defRPr>
                      </a:lvl1pPr>
                      <a:lvl2pPr>
                        <a:spcBef>
                          <a:spcPct val="20000"/>
                        </a:spcBef>
                        <a:defRPr>
                          <a:solidFill>
                            <a:schemeClr val="tx1"/>
                          </a:solidFill>
                          <a:latin typeface="Interstate" pitchFamily="2" charset="0"/>
                        </a:defRPr>
                      </a:lvl2pPr>
                      <a:lvl3pPr>
                        <a:spcBef>
                          <a:spcPct val="20000"/>
                        </a:spcBef>
                        <a:defRPr sz="1600">
                          <a:solidFill>
                            <a:schemeClr val="tx1"/>
                          </a:solidFill>
                          <a:latin typeface="Interstate" pitchFamily="2" charset="0"/>
                        </a:defRPr>
                      </a:lvl3pPr>
                      <a:lvl4pPr>
                        <a:spcBef>
                          <a:spcPct val="20000"/>
                        </a:spcBef>
                        <a:defRPr sz="1400">
                          <a:solidFill>
                            <a:schemeClr val="tx1"/>
                          </a:solidFill>
                          <a:latin typeface="Interstate" pitchFamily="2" charset="0"/>
                        </a:defRPr>
                      </a:lvl4pPr>
                      <a:lvl5pPr>
                        <a:spcBef>
                          <a:spcPct val="20000"/>
                        </a:spcBef>
                        <a:defRPr sz="1400">
                          <a:solidFill>
                            <a:schemeClr val="tx1"/>
                          </a:solidFill>
                          <a:latin typeface="Interstate" pitchFamily="2" charset="0"/>
                        </a:defRPr>
                      </a:lvl5pPr>
                      <a:lvl6pPr fontAlgn="base">
                        <a:spcBef>
                          <a:spcPct val="20000"/>
                        </a:spcBef>
                        <a:spcAft>
                          <a:spcPct val="0"/>
                        </a:spcAft>
                        <a:defRPr sz="1400">
                          <a:solidFill>
                            <a:schemeClr val="tx1"/>
                          </a:solidFill>
                          <a:latin typeface="Interstate" pitchFamily="2" charset="0"/>
                        </a:defRPr>
                      </a:lvl6pPr>
                      <a:lvl7pPr fontAlgn="base">
                        <a:spcBef>
                          <a:spcPct val="20000"/>
                        </a:spcBef>
                        <a:spcAft>
                          <a:spcPct val="0"/>
                        </a:spcAft>
                        <a:defRPr sz="1400">
                          <a:solidFill>
                            <a:schemeClr val="tx1"/>
                          </a:solidFill>
                          <a:latin typeface="Interstate" pitchFamily="2" charset="0"/>
                        </a:defRPr>
                      </a:lvl7pPr>
                      <a:lvl8pPr fontAlgn="base">
                        <a:spcBef>
                          <a:spcPct val="20000"/>
                        </a:spcBef>
                        <a:spcAft>
                          <a:spcPct val="0"/>
                        </a:spcAft>
                        <a:defRPr sz="1400">
                          <a:solidFill>
                            <a:schemeClr val="tx1"/>
                          </a:solidFill>
                          <a:latin typeface="Interstate" pitchFamily="2" charset="0"/>
                        </a:defRPr>
                      </a:lvl8pPr>
                      <a:lvl9pPr fontAlgn="base">
                        <a:spcBef>
                          <a:spcPct val="20000"/>
                        </a:spcBef>
                        <a:spcAft>
                          <a:spcPct val="0"/>
                        </a:spcAft>
                        <a:defRPr sz="1400">
                          <a:solidFill>
                            <a:schemeClr val="tx1"/>
                          </a:solidFill>
                          <a:latin typeface="Interstate" pitchFamily="2"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panose="020B0604020202020204" pitchFamily="34" charset="0"/>
                          <a:cs typeface="Arial" panose="020B0604020202020204" pitchFamily="34" charset="0"/>
                        </a:rPr>
                        <a:t>C2</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000">
                          <a:solidFill>
                            <a:schemeClr val="tx1"/>
                          </a:solidFill>
                          <a:latin typeface="Interstate" pitchFamily="2" charset="0"/>
                        </a:defRPr>
                      </a:lvl1pPr>
                      <a:lvl2pPr>
                        <a:spcBef>
                          <a:spcPct val="20000"/>
                        </a:spcBef>
                        <a:defRPr>
                          <a:solidFill>
                            <a:schemeClr val="tx1"/>
                          </a:solidFill>
                          <a:latin typeface="Interstate" pitchFamily="2" charset="0"/>
                        </a:defRPr>
                      </a:lvl2pPr>
                      <a:lvl3pPr>
                        <a:spcBef>
                          <a:spcPct val="20000"/>
                        </a:spcBef>
                        <a:defRPr sz="1600">
                          <a:solidFill>
                            <a:schemeClr val="tx1"/>
                          </a:solidFill>
                          <a:latin typeface="Interstate" pitchFamily="2" charset="0"/>
                        </a:defRPr>
                      </a:lvl3pPr>
                      <a:lvl4pPr>
                        <a:spcBef>
                          <a:spcPct val="20000"/>
                        </a:spcBef>
                        <a:defRPr sz="1400">
                          <a:solidFill>
                            <a:schemeClr val="tx1"/>
                          </a:solidFill>
                          <a:latin typeface="Interstate" pitchFamily="2" charset="0"/>
                        </a:defRPr>
                      </a:lvl4pPr>
                      <a:lvl5pPr>
                        <a:spcBef>
                          <a:spcPct val="20000"/>
                        </a:spcBef>
                        <a:defRPr sz="1400">
                          <a:solidFill>
                            <a:schemeClr val="tx1"/>
                          </a:solidFill>
                          <a:latin typeface="Interstate" pitchFamily="2" charset="0"/>
                        </a:defRPr>
                      </a:lvl5pPr>
                      <a:lvl6pPr fontAlgn="base">
                        <a:spcBef>
                          <a:spcPct val="20000"/>
                        </a:spcBef>
                        <a:spcAft>
                          <a:spcPct val="0"/>
                        </a:spcAft>
                        <a:defRPr sz="1400">
                          <a:solidFill>
                            <a:schemeClr val="tx1"/>
                          </a:solidFill>
                          <a:latin typeface="Interstate" pitchFamily="2" charset="0"/>
                        </a:defRPr>
                      </a:lvl6pPr>
                      <a:lvl7pPr fontAlgn="base">
                        <a:spcBef>
                          <a:spcPct val="20000"/>
                        </a:spcBef>
                        <a:spcAft>
                          <a:spcPct val="0"/>
                        </a:spcAft>
                        <a:defRPr sz="1400">
                          <a:solidFill>
                            <a:schemeClr val="tx1"/>
                          </a:solidFill>
                          <a:latin typeface="Interstate" pitchFamily="2" charset="0"/>
                        </a:defRPr>
                      </a:lvl7pPr>
                      <a:lvl8pPr fontAlgn="base">
                        <a:spcBef>
                          <a:spcPct val="20000"/>
                        </a:spcBef>
                        <a:spcAft>
                          <a:spcPct val="0"/>
                        </a:spcAft>
                        <a:defRPr sz="1400">
                          <a:solidFill>
                            <a:schemeClr val="tx1"/>
                          </a:solidFill>
                          <a:latin typeface="Interstate" pitchFamily="2" charset="0"/>
                        </a:defRPr>
                      </a:lvl8pPr>
                      <a:lvl9pPr fontAlgn="base">
                        <a:spcBef>
                          <a:spcPct val="20000"/>
                        </a:spcBef>
                        <a:spcAft>
                          <a:spcPct val="0"/>
                        </a:spcAft>
                        <a:defRPr sz="1400">
                          <a:solidFill>
                            <a:schemeClr val="tx1"/>
                          </a:solidFill>
                          <a:latin typeface="Interstate" pitchFamily="2"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panose="020B0604020202020204" pitchFamily="34" charset="0"/>
                          <a:cs typeface="Arial" panose="020B0604020202020204" pitchFamily="34" charset="0"/>
                        </a:rPr>
                        <a:t>Skilled Working Class</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000">
                          <a:solidFill>
                            <a:schemeClr val="tx1"/>
                          </a:solidFill>
                          <a:latin typeface="Interstate" pitchFamily="2" charset="0"/>
                        </a:defRPr>
                      </a:lvl1pPr>
                      <a:lvl2pPr>
                        <a:spcBef>
                          <a:spcPct val="20000"/>
                        </a:spcBef>
                        <a:defRPr>
                          <a:solidFill>
                            <a:schemeClr val="tx1"/>
                          </a:solidFill>
                          <a:latin typeface="Interstate" pitchFamily="2" charset="0"/>
                        </a:defRPr>
                      </a:lvl2pPr>
                      <a:lvl3pPr>
                        <a:spcBef>
                          <a:spcPct val="20000"/>
                        </a:spcBef>
                        <a:defRPr sz="1600">
                          <a:solidFill>
                            <a:schemeClr val="tx1"/>
                          </a:solidFill>
                          <a:latin typeface="Interstate" pitchFamily="2" charset="0"/>
                        </a:defRPr>
                      </a:lvl3pPr>
                      <a:lvl4pPr>
                        <a:spcBef>
                          <a:spcPct val="20000"/>
                        </a:spcBef>
                        <a:defRPr sz="1400">
                          <a:solidFill>
                            <a:schemeClr val="tx1"/>
                          </a:solidFill>
                          <a:latin typeface="Interstate" pitchFamily="2" charset="0"/>
                        </a:defRPr>
                      </a:lvl4pPr>
                      <a:lvl5pPr>
                        <a:spcBef>
                          <a:spcPct val="20000"/>
                        </a:spcBef>
                        <a:defRPr sz="1400">
                          <a:solidFill>
                            <a:schemeClr val="tx1"/>
                          </a:solidFill>
                          <a:latin typeface="Interstate" pitchFamily="2" charset="0"/>
                        </a:defRPr>
                      </a:lvl5pPr>
                      <a:lvl6pPr fontAlgn="base">
                        <a:spcBef>
                          <a:spcPct val="20000"/>
                        </a:spcBef>
                        <a:spcAft>
                          <a:spcPct val="0"/>
                        </a:spcAft>
                        <a:defRPr sz="1400">
                          <a:solidFill>
                            <a:schemeClr val="tx1"/>
                          </a:solidFill>
                          <a:latin typeface="Interstate" pitchFamily="2" charset="0"/>
                        </a:defRPr>
                      </a:lvl6pPr>
                      <a:lvl7pPr fontAlgn="base">
                        <a:spcBef>
                          <a:spcPct val="20000"/>
                        </a:spcBef>
                        <a:spcAft>
                          <a:spcPct val="0"/>
                        </a:spcAft>
                        <a:defRPr sz="1400">
                          <a:solidFill>
                            <a:schemeClr val="tx1"/>
                          </a:solidFill>
                          <a:latin typeface="Interstate" pitchFamily="2" charset="0"/>
                        </a:defRPr>
                      </a:lvl7pPr>
                      <a:lvl8pPr fontAlgn="base">
                        <a:spcBef>
                          <a:spcPct val="20000"/>
                        </a:spcBef>
                        <a:spcAft>
                          <a:spcPct val="0"/>
                        </a:spcAft>
                        <a:defRPr sz="1400">
                          <a:solidFill>
                            <a:schemeClr val="tx1"/>
                          </a:solidFill>
                          <a:latin typeface="Interstate" pitchFamily="2" charset="0"/>
                        </a:defRPr>
                      </a:lvl8pPr>
                      <a:lvl9pPr fontAlgn="base">
                        <a:spcBef>
                          <a:spcPct val="20000"/>
                        </a:spcBef>
                        <a:spcAft>
                          <a:spcPct val="0"/>
                        </a:spcAft>
                        <a:defRPr sz="1400">
                          <a:solidFill>
                            <a:schemeClr val="tx1"/>
                          </a:solidFill>
                          <a:latin typeface="Interstate" pitchFamily="2"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Arial" panose="020B0604020202020204" pitchFamily="34" charset="0"/>
                          <a:cs typeface="Arial" panose="020B0604020202020204" pitchFamily="34" charset="0"/>
                        </a:rPr>
                        <a:t>Skilled manual workers</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593725">
                <a:tc>
                  <a:txBody>
                    <a:bodyPr/>
                    <a:lstStyle>
                      <a:lvl1pPr>
                        <a:spcBef>
                          <a:spcPct val="20000"/>
                        </a:spcBef>
                        <a:defRPr sz="2000">
                          <a:solidFill>
                            <a:schemeClr val="tx1"/>
                          </a:solidFill>
                          <a:latin typeface="Interstate" pitchFamily="2" charset="0"/>
                        </a:defRPr>
                      </a:lvl1pPr>
                      <a:lvl2pPr>
                        <a:spcBef>
                          <a:spcPct val="20000"/>
                        </a:spcBef>
                        <a:defRPr>
                          <a:solidFill>
                            <a:schemeClr val="tx1"/>
                          </a:solidFill>
                          <a:latin typeface="Interstate" pitchFamily="2" charset="0"/>
                        </a:defRPr>
                      </a:lvl2pPr>
                      <a:lvl3pPr>
                        <a:spcBef>
                          <a:spcPct val="20000"/>
                        </a:spcBef>
                        <a:defRPr sz="1600">
                          <a:solidFill>
                            <a:schemeClr val="tx1"/>
                          </a:solidFill>
                          <a:latin typeface="Interstate" pitchFamily="2" charset="0"/>
                        </a:defRPr>
                      </a:lvl3pPr>
                      <a:lvl4pPr>
                        <a:spcBef>
                          <a:spcPct val="20000"/>
                        </a:spcBef>
                        <a:defRPr sz="1400">
                          <a:solidFill>
                            <a:schemeClr val="tx1"/>
                          </a:solidFill>
                          <a:latin typeface="Interstate" pitchFamily="2" charset="0"/>
                        </a:defRPr>
                      </a:lvl4pPr>
                      <a:lvl5pPr>
                        <a:spcBef>
                          <a:spcPct val="20000"/>
                        </a:spcBef>
                        <a:defRPr sz="1400">
                          <a:solidFill>
                            <a:schemeClr val="tx1"/>
                          </a:solidFill>
                          <a:latin typeface="Interstate" pitchFamily="2" charset="0"/>
                        </a:defRPr>
                      </a:lvl5pPr>
                      <a:lvl6pPr fontAlgn="base">
                        <a:spcBef>
                          <a:spcPct val="20000"/>
                        </a:spcBef>
                        <a:spcAft>
                          <a:spcPct val="0"/>
                        </a:spcAft>
                        <a:defRPr sz="1400">
                          <a:solidFill>
                            <a:schemeClr val="tx1"/>
                          </a:solidFill>
                          <a:latin typeface="Interstate" pitchFamily="2" charset="0"/>
                        </a:defRPr>
                      </a:lvl6pPr>
                      <a:lvl7pPr fontAlgn="base">
                        <a:spcBef>
                          <a:spcPct val="20000"/>
                        </a:spcBef>
                        <a:spcAft>
                          <a:spcPct val="0"/>
                        </a:spcAft>
                        <a:defRPr sz="1400">
                          <a:solidFill>
                            <a:schemeClr val="tx1"/>
                          </a:solidFill>
                          <a:latin typeface="Interstate" pitchFamily="2" charset="0"/>
                        </a:defRPr>
                      </a:lvl7pPr>
                      <a:lvl8pPr fontAlgn="base">
                        <a:spcBef>
                          <a:spcPct val="20000"/>
                        </a:spcBef>
                        <a:spcAft>
                          <a:spcPct val="0"/>
                        </a:spcAft>
                        <a:defRPr sz="1400">
                          <a:solidFill>
                            <a:schemeClr val="tx1"/>
                          </a:solidFill>
                          <a:latin typeface="Interstate" pitchFamily="2" charset="0"/>
                        </a:defRPr>
                      </a:lvl8pPr>
                      <a:lvl9pPr fontAlgn="base">
                        <a:spcBef>
                          <a:spcPct val="20000"/>
                        </a:spcBef>
                        <a:spcAft>
                          <a:spcPct val="0"/>
                        </a:spcAft>
                        <a:defRPr sz="1400">
                          <a:solidFill>
                            <a:schemeClr val="tx1"/>
                          </a:solidFill>
                          <a:latin typeface="Interstate" pitchFamily="2"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panose="020B0604020202020204" pitchFamily="34" charset="0"/>
                          <a:cs typeface="Arial" panose="020B0604020202020204" pitchFamily="34" charset="0"/>
                        </a:rPr>
                        <a:t>D</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000">
                          <a:solidFill>
                            <a:schemeClr val="tx1"/>
                          </a:solidFill>
                          <a:latin typeface="Interstate" pitchFamily="2" charset="0"/>
                        </a:defRPr>
                      </a:lvl1pPr>
                      <a:lvl2pPr>
                        <a:spcBef>
                          <a:spcPct val="20000"/>
                        </a:spcBef>
                        <a:defRPr>
                          <a:solidFill>
                            <a:schemeClr val="tx1"/>
                          </a:solidFill>
                          <a:latin typeface="Interstate" pitchFamily="2" charset="0"/>
                        </a:defRPr>
                      </a:lvl2pPr>
                      <a:lvl3pPr>
                        <a:spcBef>
                          <a:spcPct val="20000"/>
                        </a:spcBef>
                        <a:defRPr sz="1600">
                          <a:solidFill>
                            <a:schemeClr val="tx1"/>
                          </a:solidFill>
                          <a:latin typeface="Interstate" pitchFamily="2" charset="0"/>
                        </a:defRPr>
                      </a:lvl3pPr>
                      <a:lvl4pPr>
                        <a:spcBef>
                          <a:spcPct val="20000"/>
                        </a:spcBef>
                        <a:defRPr sz="1400">
                          <a:solidFill>
                            <a:schemeClr val="tx1"/>
                          </a:solidFill>
                          <a:latin typeface="Interstate" pitchFamily="2" charset="0"/>
                        </a:defRPr>
                      </a:lvl4pPr>
                      <a:lvl5pPr>
                        <a:spcBef>
                          <a:spcPct val="20000"/>
                        </a:spcBef>
                        <a:defRPr sz="1400">
                          <a:solidFill>
                            <a:schemeClr val="tx1"/>
                          </a:solidFill>
                          <a:latin typeface="Interstate" pitchFamily="2" charset="0"/>
                        </a:defRPr>
                      </a:lvl5pPr>
                      <a:lvl6pPr fontAlgn="base">
                        <a:spcBef>
                          <a:spcPct val="20000"/>
                        </a:spcBef>
                        <a:spcAft>
                          <a:spcPct val="0"/>
                        </a:spcAft>
                        <a:defRPr sz="1400">
                          <a:solidFill>
                            <a:schemeClr val="tx1"/>
                          </a:solidFill>
                          <a:latin typeface="Interstate" pitchFamily="2" charset="0"/>
                        </a:defRPr>
                      </a:lvl6pPr>
                      <a:lvl7pPr fontAlgn="base">
                        <a:spcBef>
                          <a:spcPct val="20000"/>
                        </a:spcBef>
                        <a:spcAft>
                          <a:spcPct val="0"/>
                        </a:spcAft>
                        <a:defRPr sz="1400">
                          <a:solidFill>
                            <a:schemeClr val="tx1"/>
                          </a:solidFill>
                          <a:latin typeface="Interstate" pitchFamily="2" charset="0"/>
                        </a:defRPr>
                      </a:lvl7pPr>
                      <a:lvl8pPr fontAlgn="base">
                        <a:spcBef>
                          <a:spcPct val="20000"/>
                        </a:spcBef>
                        <a:spcAft>
                          <a:spcPct val="0"/>
                        </a:spcAft>
                        <a:defRPr sz="1400">
                          <a:solidFill>
                            <a:schemeClr val="tx1"/>
                          </a:solidFill>
                          <a:latin typeface="Interstate" pitchFamily="2" charset="0"/>
                        </a:defRPr>
                      </a:lvl8pPr>
                      <a:lvl9pPr fontAlgn="base">
                        <a:spcBef>
                          <a:spcPct val="20000"/>
                        </a:spcBef>
                        <a:spcAft>
                          <a:spcPct val="0"/>
                        </a:spcAft>
                        <a:defRPr sz="1400">
                          <a:solidFill>
                            <a:schemeClr val="tx1"/>
                          </a:solidFill>
                          <a:latin typeface="Interstate" pitchFamily="2"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panose="020B0604020202020204" pitchFamily="34" charset="0"/>
                          <a:cs typeface="Arial" panose="020B0604020202020204" pitchFamily="34" charset="0"/>
                        </a:rPr>
                        <a:t>Working Class</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000">
                          <a:solidFill>
                            <a:schemeClr val="tx1"/>
                          </a:solidFill>
                          <a:latin typeface="Interstate" pitchFamily="2" charset="0"/>
                        </a:defRPr>
                      </a:lvl1pPr>
                      <a:lvl2pPr>
                        <a:spcBef>
                          <a:spcPct val="20000"/>
                        </a:spcBef>
                        <a:defRPr>
                          <a:solidFill>
                            <a:schemeClr val="tx1"/>
                          </a:solidFill>
                          <a:latin typeface="Interstate" pitchFamily="2" charset="0"/>
                        </a:defRPr>
                      </a:lvl2pPr>
                      <a:lvl3pPr>
                        <a:spcBef>
                          <a:spcPct val="20000"/>
                        </a:spcBef>
                        <a:defRPr sz="1600">
                          <a:solidFill>
                            <a:schemeClr val="tx1"/>
                          </a:solidFill>
                          <a:latin typeface="Interstate" pitchFamily="2" charset="0"/>
                        </a:defRPr>
                      </a:lvl3pPr>
                      <a:lvl4pPr>
                        <a:spcBef>
                          <a:spcPct val="20000"/>
                        </a:spcBef>
                        <a:defRPr sz="1400">
                          <a:solidFill>
                            <a:schemeClr val="tx1"/>
                          </a:solidFill>
                          <a:latin typeface="Interstate" pitchFamily="2" charset="0"/>
                        </a:defRPr>
                      </a:lvl4pPr>
                      <a:lvl5pPr>
                        <a:spcBef>
                          <a:spcPct val="20000"/>
                        </a:spcBef>
                        <a:defRPr sz="1400">
                          <a:solidFill>
                            <a:schemeClr val="tx1"/>
                          </a:solidFill>
                          <a:latin typeface="Interstate" pitchFamily="2" charset="0"/>
                        </a:defRPr>
                      </a:lvl5pPr>
                      <a:lvl6pPr fontAlgn="base">
                        <a:spcBef>
                          <a:spcPct val="20000"/>
                        </a:spcBef>
                        <a:spcAft>
                          <a:spcPct val="0"/>
                        </a:spcAft>
                        <a:defRPr sz="1400">
                          <a:solidFill>
                            <a:schemeClr val="tx1"/>
                          </a:solidFill>
                          <a:latin typeface="Interstate" pitchFamily="2" charset="0"/>
                        </a:defRPr>
                      </a:lvl6pPr>
                      <a:lvl7pPr fontAlgn="base">
                        <a:spcBef>
                          <a:spcPct val="20000"/>
                        </a:spcBef>
                        <a:spcAft>
                          <a:spcPct val="0"/>
                        </a:spcAft>
                        <a:defRPr sz="1400">
                          <a:solidFill>
                            <a:schemeClr val="tx1"/>
                          </a:solidFill>
                          <a:latin typeface="Interstate" pitchFamily="2" charset="0"/>
                        </a:defRPr>
                      </a:lvl7pPr>
                      <a:lvl8pPr fontAlgn="base">
                        <a:spcBef>
                          <a:spcPct val="20000"/>
                        </a:spcBef>
                        <a:spcAft>
                          <a:spcPct val="0"/>
                        </a:spcAft>
                        <a:defRPr sz="1400">
                          <a:solidFill>
                            <a:schemeClr val="tx1"/>
                          </a:solidFill>
                          <a:latin typeface="Interstate" pitchFamily="2" charset="0"/>
                        </a:defRPr>
                      </a:lvl8pPr>
                      <a:lvl9pPr fontAlgn="base">
                        <a:spcBef>
                          <a:spcPct val="20000"/>
                        </a:spcBef>
                        <a:spcAft>
                          <a:spcPct val="0"/>
                        </a:spcAft>
                        <a:defRPr sz="1400">
                          <a:solidFill>
                            <a:schemeClr val="tx1"/>
                          </a:solidFill>
                          <a:latin typeface="Interstate" pitchFamily="2"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Arial" panose="020B0604020202020204" pitchFamily="34" charset="0"/>
                          <a:cs typeface="Arial" panose="020B0604020202020204" pitchFamily="34" charset="0"/>
                        </a:rPr>
                        <a:t>Unskilled manual workers</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873125">
                <a:tc>
                  <a:txBody>
                    <a:bodyPr/>
                    <a:lstStyle>
                      <a:lvl1pPr>
                        <a:spcBef>
                          <a:spcPct val="20000"/>
                        </a:spcBef>
                        <a:defRPr sz="2000">
                          <a:solidFill>
                            <a:schemeClr val="tx1"/>
                          </a:solidFill>
                          <a:latin typeface="Interstate" pitchFamily="2" charset="0"/>
                        </a:defRPr>
                      </a:lvl1pPr>
                      <a:lvl2pPr>
                        <a:spcBef>
                          <a:spcPct val="20000"/>
                        </a:spcBef>
                        <a:defRPr>
                          <a:solidFill>
                            <a:schemeClr val="tx1"/>
                          </a:solidFill>
                          <a:latin typeface="Interstate" pitchFamily="2" charset="0"/>
                        </a:defRPr>
                      </a:lvl2pPr>
                      <a:lvl3pPr>
                        <a:spcBef>
                          <a:spcPct val="20000"/>
                        </a:spcBef>
                        <a:defRPr sz="1600">
                          <a:solidFill>
                            <a:schemeClr val="tx1"/>
                          </a:solidFill>
                          <a:latin typeface="Interstate" pitchFamily="2" charset="0"/>
                        </a:defRPr>
                      </a:lvl3pPr>
                      <a:lvl4pPr>
                        <a:spcBef>
                          <a:spcPct val="20000"/>
                        </a:spcBef>
                        <a:defRPr sz="1400">
                          <a:solidFill>
                            <a:schemeClr val="tx1"/>
                          </a:solidFill>
                          <a:latin typeface="Interstate" pitchFamily="2" charset="0"/>
                        </a:defRPr>
                      </a:lvl4pPr>
                      <a:lvl5pPr>
                        <a:spcBef>
                          <a:spcPct val="20000"/>
                        </a:spcBef>
                        <a:defRPr sz="1400">
                          <a:solidFill>
                            <a:schemeClr val="tx1"/>
                          </a:solidFill>
                          <a:latin typeface="Interstate" pitchFamily="2" charset="0"/>
                        </a:defRPr>
                      </a:lvl5pPr>
                      <a:lvl6pPr fontAlgn="base">
                        <a:spcBef>
                          <a:spcPct val="20000"/>
                        </a:spcBef>
                        <a:spcAft>
                          <a:spcPct val="0"/>
                        </a:spcAft>
                        <a:defRPr sz="1400">
                          <a:solidFill>
                            <a:schemeClr val="tx1"/>
                          </a:solidFill>
                          <a:latin typeface="Interstate" pitchFamily="2" charset="0"/>
                        </a:defRPr>
                      </a:lvl6pPr>
                      <a:lvl7pPr fontAlgn="base">
                        <a:spcBef>
                          <a:spcPct val="20000"/>
                        </a:spcBef>
                        <a:spcAft>
                          <a:spcPct val="0"/>
                        </a:spcAft>
                        <a:defRPr sz="1400">
                          <a:solidFill>
                            <a:schemeClr val="tx1"/>
                          </a:solidFill>
                          <a:latin typeface="Interstate" pitchFamily="2" charset="0"/>
                        </a:defRPr>
                      </a:lvl7pPr>
                      <a:lvl8pPr fontAlgn="base">
                        <a:spcBef>
                          <a:spcPct val="20000"/>
                        </a:spcBef>
                        <a:spcAft>
                          <a:spcPct val="0"/>
                        </a:spcAft>
                        <a:defRPr sz="1400">
                          <a:solidFill>
                            <a:schemeClr val="tx1"/>
                          </a:solidFill>
                          <a:latin typeface="Interstate" pitchFamily="2" charset="0"/>
                        </a:defRPr>
                      </a:lvl8pPr>
                      <a:lvl9pPr fontAlgn="base">
                        <a:spcBef>
                          <a:spcPct val="20000"/>
                        </a:spcBef>
                        <a:spcAft>
                          <a:spcPct val="0"/>
                        </a:spcAft>
                        <a:defRPr sz="1400">
                          <a:solidFill>
                            <a:schemeClr val="tx1"/>
                          </a:solidFill>
                          <a:latin typeface="Interstate" pitchFamily="2"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panose="020B0604020202020204" pitchFamily="34" charset="0"/>
                          <a:cs typeface="Arial" panose="020B0604020202020204" pitchFamily="34" charset="0"/>
                        </a:rPr>
                        <a:t>E</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000">
                          <a:solidFill>
                            <a:schemeClr val="tx1"/>
                          </a:solidFill>
                          <a:latin typeface="Interstate" pitchFamily="2" charset="0"/>
                        </a:defRPr>
                      </a:lvl1pPr>
                      <a:lvl2pPr>
                        <a:spcBef>
                          <a:spcPct val="20000"/>
                        </a:spcBef>
                        <a:defRPr>
                          <a:solidFill>
                            <a:schemeClr val="tx1"/>
                          </a:solidFill>
                          <a:latin typeface="Interstate" pitchFamily="2" charset="0"/>
                        </a:defRPr>
                      </a:lvl2pPr>
                      <a:lvl3pPr>
                        <a:spcBef>
                          <a:spcPct val="20000"/>
                        </a:spcBef>
                        <a:defRPr sz="1600">
                          <a:solidFill>
                            <a:schemeClr val="tx1"/>
                          </a:solidFill>
                          <a:latin typeface="Interstate" pitchFamily="2" charset="0"/>
                        </a:defRPr>
                      </a:lvl3pPr>
                      <a:lvl4pPr>
                        <a:spcBef>
                          <a:spcPct val="20000"/>
                        </a:spcBef>
                        <a:defRPr sz="1400">
                          <a:solidFill>
                            <a:schemeClr val="tx1"/>
                          </a:solidFill>
                          <a:latin typeface="Interstate" pitchFamily="2" charset="0"/>
                        </a:defRPr>
                      </a:lvl4pPr>
                      <a:lvl5pPr>
                        <a:spcBef>
                          <a:spcPct val="20000"/>
                        </a:spcBef>
                        <a:defRPr sz="1400">
                          <a:solidFill>
                            <a:schemeClr val="tx1"/>
                          </a:solidFill>
                          <a:latin typeface="Interstate" pitchFamily="2" charset="0"/>
                        </a:defRPr>
                      </a:lvl5pPr>
                      <a:lvl6pPr fontAlgn="base">
                        <a:spcBef>
                          <a:spcPct val="20000"/>
                        </a:spcBef>
                        <a:spcAft>
                          <a:spcPct val="0"/>
                        </a:spcAft>
                        <a:defRPr sz="1400">
                          <a:solidFill>
                            <a:schemeClr val="tx1"/>
                          </a:solidFill>
                          <a:latin typeface="Interstate" pitchFamily="2" charset="0"/>
                        </a:defRPr>
                      </a:lvl6pPr>
                      <a:lvl7pPr fontAlgn="base">
                        <a:spcBef>
                          <a:spcPct val="20000"/>
                        </a:spcBef>
                        <a:spcAft>
                          <a:spcPct val="0"/>
                        </a:spcAft>
                        <a:defRPr sz="1400">
                          <a:solidFill>
                            <a:schemeClr val="tx1"/>
                          </a:solidFill>
                          <a:latin typeface="Interstate" pitchFamily="2" charset="0"/>
                        </a:defRPr>
                      </a:lvl7pPr>
                      <a:lvl8pPr fontAlgn="base">
                        <a:spcBef>
                          <a:spcPct val="20000"/>
                        </a:spcBef>
                        <a:spcAft>
                          <a:spcPct val="0"/>
                        </a:spcAft>
                        <a:defRPr sz="1400">
                          <a:solidFill>
                            <a:schemeClr val="tx1"/>
                          </a:solidFill>
                          <a:latin typeface="Interstate" pitchFamily="2" charset="0"/>
                        </a:defRPr>
                      </a:lvl8pPr>
                      <a:lvl9pPr fontAlgn="base">
                        <a:spcBef>
                          <a:spcPct val="20000"/>
                        </a:spcBef>
                        <a:spcAft>
                          <a:spcPct val="0"/>
                        </a:spcAft>
                        <a:defRPr sz="1400">
                          <a:solidFill>
                            <a:schemeClr val="tx1"/>
                          </a:solidFill>
                          <a:latin typeface="Interstate" pitchFamily="2"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panose="020B0604020202020204" pitchFamily="34" charset="0"/>
                          <a:cs typeface="Arial" panose="020B0604020202020204" pitchFamily="34" charset="0"/>
                        </a:rPr>
                        <a:t>Lowest Subsistence Levels</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000">
                          <a:solidFill>
                            <a:schemeClr val="tx1"/>
                          </a:solidFill>
                          <a:latin typeface="Interstate" pitchFamily="2" charset="0"/>
                        </a:defRPr>
                      </a:lvl1pPr>
                      <a:lvl2pPr>
                        <a:spcBef>
                          <a:spcPct val="20000"/>
                        </a:spcBef>
                        <a:defRPr>
                          <a:solidFill>
                            <a:schemeClr val="tx1"/>
                          </a:solidFill>
                          <a:latin typeface="Interstate" pitchFamily="2" charset="0"/>
                        </a:defRPr>
                      </a:lvl2pPr>
                      <a:lvl3pPr>
                        <a:spcBef>
                          <a:spcPct val="20000"/>
                        </a:spcBef>
                        <a:defRPr sz="1600">
                          <a:solidFill>
                            <a:schemeClr val="tx1"/>
                          </a:solidFill>
                          <a:latin typeface="Interstate" pitchFamily="2" charset="0"/>
                        </a:defRPr>
                      </a:lvl3pPr>
                      <a:lvl4pPr>
                        <a:spcBef>
                          <a:spcPct val="20000"/>
                        </a:spcBef>
                        <a:defRPr sz="1400">
                          <a:solidFill>
                            <a:schemeClr val="tx1"/>
                          </a:solidFill>
                          <a:latin typeface="Interstate" pitchFamily="2" charset="0"/>
                        </a:defRPr>
                      </a:lvl4pPr>
                      <a:lvl5pPr>
                        <a:spcBef>
                          <a:spcPct val="20000"/>
                        </a:spcBef>
                        <a:defRPr sz="1400">
                          <a:solidFill>
                            <a:schemeClr val="tx1"/>
                          </a:solidFill>
                          <a:latin typeface="Interstate" pitchFamily="2" charset="0"/>
                        </a:defRPr>
                      </a:lvl5pPr>
                      <a:lvl6pPr fontAlgn="base">
                        <a:spcBef>
                          <a:spcPct val="20000"/>
                        </a:spcBef>
                        <a:spcAft>
                          <a:spcPct val="0"/>
                        </a:spcAft>
                        <a:defRPr sz="1400">
                          <a:solidFill>
                            <a:schemeClr val="tx1"/>
                          </a:solidFill>
                          <a:latin typeface="Interstate" pitchFamily="2" charset="0"/>
                        </a:defRPr>
                      </a:lvl6pPr>
                      <a:lvl7pPr fontAlgn="base">
                        <a:spcBef>
                          <a:spcPct val="20000"/>
                        </a:spcBef>
                        <a:spcAft>
                          <a:spcPct val="0"/>
                        </a:spcAft>
                        <a:defRPr sz="1400">
                          <a:solidFill>
                            <a:schemeClr val="tx1"/>
                          </a:solidFill>
                          <a:latin typeface="Interstate" pitchFamily="2" charset="0"/>
                        </a:defRPr>
                      </a:lvl7pPr>
                      <a:lvl8pPr fontAlgn="base">
                        <a:spcBef>
                          <a:spcPct val="20000"/>
                        </a:spcBef>
                        <a:spcAft>
                          <a:spcPct val="0"/>
                        </a:spcAft>
                        <a:defRPr sz="1400">
                          <a:solidFill>
                            <a:schemeClr val="tx1"/>
                          </a:solidFill>
                          <a:latin typeface="Interstate" pitchFamily="2" charset="0"/>
                        </a:defRPr>
                      </a:lvl8pPr>
                      <a:lvl9pPr fontAlgn="base">
                        <a:spcBef>
                          <a:spcPct val="20000"/>
                        </a:spcBef>
                        <a:spcAft>
                          <a:spcPct val="0"/>
                        </a:spcAft>
                        <a:defRPr sz="1400">
                          <a:solidFill>
                            <a:schemeClr val="tx1"/>
                          </a:solidFill>
                          <a:latin typeface="Interstate" pitchFamily="2"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Arial" panose="020B0604020202020204" pitchFamily="34" charset="0"/>
                          <a:cs typeface="Arial" panose="020B0604020202020204" pitchFamily="34" charset="0"/>
                        </a:rPr>
                        <a:t>State pensioners or widows (no other earnings), casual workers</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381000">
                <a:tc>
                  <a:txBody>
                    <a:bodyPr/>
                    <a:lstStyle>
                      <a:lvl1pPr>
                        <a:spcBef>
                          <a:spcPct val="20000"/>
                        </a:spcBef>
                        <a:defRPr sz="2000">
                          <a:solidFill>
                            <a:schemeClr val="tx1"/>
                          </a:solidFill>
                          <a:latin typeface="Interstate" pitchFamily="2" charset="0"/>
                        </a:defRPr>
                      </a:lvl1pPr>
                      <a:lvl2pPr>
                        <a:spcBef>
                          <a:spcPct val="20000"/>
                        </a:spcBef>
                        <a:defRPr>
                          <a:solidFill>
                            <a:schemeClr val="tx1"/>
                          </a:solidFill>
                          <a:latin typeface="Interstate" pitchFamily="2" charset="0"/>
                        </a:defRPr>
                      </a:lvl2pPr>
                      <a:lvl3pPr>
                        <a:spcBef>
                          <a:spcPct val="20000"/>
                        </a:spcBef>
                        <a:defRPr sz="1600">
                          <a:solidFill>
                            <a:schemeClr val="tx1"/>
                          </a:solidFill>
                          <a:latin typeface="Interstate" pitchFamily="2" charset="0"/>
                        </a:defRPr>
                      </a:lvl3pPr>
                      <a:lvl4pPr>
                        <a:spcBef>
                          <a:spcPct val="20000"/>
                        </a:spcBef>
                        <a:defRPr sz="1400">
                          <a:solidFill>
                            <a:schemeClr val="tx1"/>
                          </a:solidFill>
                          <a:latin typeface="Interstate" pitchFamily="2" charset="0"/>
                        </a:defRPr>
                      </a:lvl4pPr>
                      <a:lvl5pPr>
                        <a:spcBef>
                          <a:spcPct val="20000"/>
                        </a:spcBef>
                        <a:defRPr sz="1400">
                          <a:solidFill>
                            <a:schemeClr val="tx1"/>
                          </a:solidFill>
                          <a:latin typeface="Interstate" pitchFamily="2" charset="0"/>
                        </a:defRPr>
                      </a:lvl5pPr>
                      <a:lvl6pPr fontAlgn="base">
                        <a:spcBef>
                          <a:spcPct val="20000"/>
                        </a:spcBef>
                        <a:spcAft>
                          <a:spcPct val="0"/>
                        </a:spcAft>
                        <a:defRPr sz="1400">
                          <a:solidFill>
                            <a:schemeClr val="tx1"/>
                          </a:solidFill>
                          <a:latin typeface="Interstate" pitchFamily="2" charset="0"/>
                        </a:defRPr>
                      </a:lvl6pPr>
                      <a:lvl7pPr fontAlgn="base">
                        <a:spcBef>
                          <a:spcPct val="20000"/>
                        </a:spcBef>
                        <a:spcAft>
                          <a:spcPct val="0"/>
                        </a:spcAft>
                        <a:defRPr sz="1400">
                          <a:solidFill>
                            <a:schemeClr val="tx1"/>
                          </a:solidFill>
                          <a:latin typeface="Interstate" pitchFamily="2" charset="0"/>
                        </a:defRPr>
                      </a:lvl7pPr>
                      <a:lvl8pPr fontAlgn="base">
                        <a:spcBef>
                          <a:spcPct val="20000"/>
                        </a:spcBef>
                        <a:spcAft>
                          <a:spcPct val="0"/>
                        </a:spcAft>
                        <a:defRPr sz="1400">
                          <a:solidFill>
                            <a:schemeClr val="tx1"/>
                          </a:solidFill>
                          <a:latin typeface="Interstate" pitchFamily="2" charset="0"/>
                        </a:defRPr>
                      </a:lvl8pPr>
                      <a:lvl9pPr fontAlgn="base">
                        <a:spcBef>
                          <a:spcPct val="20000"/>
                        </a:spcBef>
                        <a:spcAft>
                          <a:spcPct val="0"/>
                        </a:spcAft>
                        <a:defRPr sz="1400">
                          <a:solidFill>
                            <a:schemeClr val="tx1"/>
                          </a:solidFill>
                          <a:latin typeface="Interstate" pitchFamily="2"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Arial" panose="020B0604020202020204" pitchFamily="34" charset="0"/>
                          <a:cs typeface="Arial" panose="020B0604020202020204" pitchFamily="34" charset="0"/>
                        </a:rPr>
                        <a:t> </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anchor="b" horzOverflow="overflow">
                    <a:lnL cap="flat">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Interstate" pitchFamily="2" charset="0"/>
                        </a:defRPr>
                      </a:lvl1pPr>
                      <a:lvl2pPr>
                        <a:spcBef>
                          <a:spcPct val="20000"/>
                        </a:spcBef>
                        <a:defRPr>
                          <a:solidFill>
                            <a:schemeClr val="tx1"/>
                          </a:solidFill>
                          <a:latin typeface="Interstate" pitchFamily="2" charset="0"/>
                        </a:defRPr>
                      </a:lvl2pPr>
                      <a:lvl3pPr>
                        <a:spcBef>
                          <a:spcPct val="20000"/>
                        </a:spcBef>
                        <a:defRPr sz="1600">
                          <a:solidFill>
                            <a:schemeClr val="tx1"/>
                          </a:solidFill>
                          <a:latin typeface="Interstate" pitchFamily="2" charset="0"/>
                        </a:defRPr>
                      </a:lvl3pPr>
                      <a:lvl4pPr>
                        <a:spcBef>
                          <a:spcPct val="20000"/>
                        </a:spcBef>
                        <a:defRPr sz="1400">
                          <a:solidFill>
                            <a:schemeClr val="tx1"/>
                          </a:solidFill>
                          <a:latin typeface="Interstate" pitchFamily="2" charset="0"/>
                        </a:defRPr>
                      </a:lvl4pPr>
                      <a:lvl5pPr>
                        <a:spcBef>
                          <a:spcPct val="20000"/>
                        </a:spcBef>
                        <a:defRPr sz="1400">
                          <a:solidFill>
                            <a:schemeClr val="tx1"/>
                          </a:solidFill>
                          <a:latin typeface="Interstate" pitchFamily="2" charset="0"/>
                        </a:defRPr>
                      </a:lvl5pPr>
                      <a:lvl6pPr fontAlgn="base">
                        <a:spcBef>
                          <a:spcPct val="20000"/>
                        </a:spcBef>
                        <a:spcAft>
                          <a:spcPct val="0"/>
                        </a:spcAft>
                        <a:defRPr sz="1400">
                          <a:solidFill>
                            <a:schemeClr val="tx1"/>
                          </a:solidFill>
                          <a:latin typeface="Interstate" pitchFamily="2" charset="0"/>
                        </a:defRPr>
                      </a:lvl6pPr>
                      <a:lvl7pPr fontAlgn="base">
                        <a:spcBef>
                          <a:spcPct val="20000"/>
                        </a:spcBef>
                        <a:spcAft>
                          <a:spcPct val="0"/>
                        </a:spcAft>
                        <a:defRPr sz="1400">
                          <a:solidFill>
                            <a:schemeClr val="tx1"/>
                          </a:solidFill>
                          <a:latin typeface="Interstate" pitchFamily="2" charset="0"/>
                        </a:defRPr>
                      </a:lvl7pPr>
                      <a:lvl8pPr fontAlgn="base">
                        <a:spcBef>
                          <a:spcPct val="20000"/>
                        </a:spcBef>
                        <a:spcAft>
                          <a:spcPct val="0"/>
                        </a:spcAft>
                        <a:defRPr sz="1400">
                          <a:solidFill>
                            <a:schemeClr val="tx1"/>
                          </a:solidFill>
                          <a:latin typeface="Interstate" pitchFamily="2" charset="0"/>
                        </a:defRPr>
                      </a:lvl8pPr>
                      <a:lvl9pPr fontAlgn="base">
                        <a:spcBef>
                          <a:spcPct val="20000"/>
                        </a:spcBef>
                        <a:spcAft>
                          <a:spcPct val="0"/>
                        </a:spcAft>
                        <a:defRPr sz="1400">
                          <a:solidFill>
                            <a:schemeClr val="tx1"/>
                          </a:solidFill>
                          <a:latin typeface="Interstate" pitchFamily="2"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Arial" panose="020B0604020202020204" pitchFamily="34" charset="0"/>
                          <a:cs typeface="Arial" panose="020B0604020202020204" pitchFamily="34" charset="0"/>
                        </a:rPr>
                        <a:t> </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Interstate" pitchFamily="2" charset="0"/>
                        </a:defRPr>
                      </a:lvl1pPr>
                      <a:lvl2pPr>
                        <a:spcBef>
                          <a:spcPct val="20000"/>
                        </a:spcBef>
                        <a:defRPr>
                          <a:solidFill>
                            <a:schemeClr val="tx1"/>
                          </a:solidFill>
                          <a:latin typeface="Interstate" pitchFamily="2" charset="0"/>
                        </a:defRPr>
                      </a:lvl2pPr>
                      <a:lvl3pPr>
                        <a:spcBef>
                          <a:spcPct val="20000"/>
                        </a:spcBef>
                        <a:defRPr sz="1600">
                          <a:solidFill>
                            <a:schemeClr val="tx1"/>
                          </a:solidFill>
                          <a:latin typeface="Interstate" pitchFamily="2" charset="0"/>
                        </a:defRPr>
                      </a:lvl3pPr>
                      <a:lvl4pPr>
                        <a:spcBef>
                          <a:spcPct val="20000"/>
                        </a:spcBef>
                        <a:defRPr sz="1400">
                          <a:solidFill>
                            <a:schemeClr val="tx1"/>
                          </a:solidFill>
                          <a:latin typeface="Interstate" pitchFamily="2" charset="0"/>
                        </a:defRPr>
                      </a:lvl4pPr>
                      <a:lvl5pPr>
                        <a:spcBef>
                          <a:spcPct val="20000"/>
                        </a:spcBef>
                        <a:defRPr sz="1400">
                          <a:solidFill>
                            <a:schemeClr val="tx1"/>
                          </a:solidFill>
                          <a:latin typeface="Interstate" pitchFamily="2" charset="0"/>
                        </a:defRPr>
                      </a:lvl5pPr>
                      <a:lvl6pPr fontAlgn="base">
                        <a:spcBef>
                          <a:spcPct val="20000"/>
                        </a:spcBef>
                        <a:spcAft>
                          <a:spcPct val="0"/>
                        </a:spcAft>
                        <a:defRPr sz="1400">
                          <a:solidFill>
                            <a:schemeClr val="tx1"/>
                          </a:solidFill>
                          <a:latin typeface="Interstate" pitchFamily="2" charset="0"/>
                        </a:defRPr>
                      </a:lvl6pPr>
                      <a:lvl7pPr fontAlgn="base">
                        <a:spcBef>
                          <a:spcPct val="20000"/>
                        </a:spcBef>
                        <a:spcAft>
                          <a:spcPct val="0"/>
                        </a:spcAft>
                        <a:defRPr sz="1400">
                          <a:solidFill>
                            <a:schemeClr val="tx1"/>
                          </a:solidFill>
                          <a:latin typeface="Interstate" pitchFamily="2" charset="0"/>
                        </a:defRPr>
                      </a:lvl7pPr>
                      <a:lvl8pPr fontAlgn="base">
                        <a:spcBef>
                          <a:spcPct val="20000"/>
                        </a:spcBef>
                        <a:spcAft>
                          <a:spcPct val="0"/>
                        </a:spcAft>
                        <a:defRPr sz="1400">
                          <a:solidFill>
                            <a:schemeClr val="tx1"/>
                          </a:solidFill>
                          <a:latin typeface="Interstate" pitchFamily="2" charset="0"/>
                        </a:defRPr>
                      </a:lvl8pPr>
                      <a:lvl9pPr fontAlgn="base">
                        <a:spcBef>
                          <a:spcPct val="20000"/>
                        </a:spcBef>
                        <a:spcAft>
                          <a:spcPct val="0"/>
                        </a:spcAft>
                        <a:defRPr sz="1400">
                          <a:solidFill>
                            <a:schemeClr val="tx1"/>
                          </a:solidFill>
                          <a:latin typeface="Interstate" pitchFamily="2"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endParaRPr kumimoji="0" lang="en-US" altLang="en-US" sz="1400" b="0" i="0" u="none" strike="noStrike" cap="none" normalizeH="0" baseline="0" dirty="0">
                        <a:ln>
                          <a:noFill/>
                        </a:ln>
                        <a:solidFill>
                          <a:schemeClr val="tx1"/>
                        </a:solidFill>
                        <a:effectLst/>
                        <a:latin typeface="Arial" panose="020B0604020202020204" pitchFamily="34" charset="0"/>
                      </a:endParaRPr>
                    </a:p>
                  </a:txBody>
                  <a:tcPr anchor="b" horzOverflow="overflow">
                    <a:lnL>
                      <a:noFill/>
                    </a:lnL>
                    <a:lnR cap="flat">
                      <a:noFill/>
                    </a:lnR>
                    <a:ln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724757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F238C9B9-DCD1-304B-8940-2244233B607F}"/>
              </a:ext>
            </a:extLst>
          </p:cNvPr>
          <p:cNvSpPr txBox="1">
            <a:spLocks noChangeArrowheads="1"/>
          </p:cNvSpPr>
          <p:nvPr/>
        </p:nvSpPr>
        <p:spPr>
          <a:xfrm>
            <a:off x="2348593" y="1245281"/>
            <a:ext cx="8424863" cy="6477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2100" kern="1200">
                <a:solidFill>
                  <a:schemeClr val="tx1"/>
                </a:solidFill>
                <a:latin typeface="American Typewriter" charset="0"/>
                <a:ea typeface="American Typewriter" charset="0"/>
                <a:cs typeface="American Typewriter" charset="0"/>
              </a:defRPr>
            </a:lvl1pPr>
          </a:lstStyle>
          <a:p>
            <a:r>
              <a:rPr lang="en-US" altLang="zh-CN" sz="3200" b="1">
                <a:ea typeface="宋体" panose="02010600030101010101" pitchFamily="2" charset="-122"/>
              </a:rPr>
              <a:t>Segmentasi Kelas Sosial Konsumen</a:t>
            </a:r>
            <a:endParaRPr lang="en-US" altLang="zh-CN" sz="3200" b="1" dirty="0">
              <a:ea typeface="宋体" panose="02010600030101010101" pitchFamily="2" charset="-122"/>
            </a:endParaRPr>
          </a:p>
        </p:txBody>
      </p:sp>
      <p:sp>
        <p:nvSpPr>
          <p:cNvPr id="7" name="Rectangle 3">
            <a:extLst>
              <a:ext uri="{FF2B5EF4-FFF2-40B4-BE49-F238E27FC236}">
                <a16:creationId xmlns:a16="http://schemas.microsoft.com/office/drawing/2014/main" id="{1F3C2DBC-9B4A-DE41-9BED-3F759502CFAF}"/>
              </a:ext>
            </a:extLst>
          </p:cNvPr>
          <p:cNvSpPr txBox="1">
            <a:spLocks noChangeArrowheads="1"/>
          </p:cNvSpPr>
          <p:nvPr/>
        </p:nvSpPr>
        <p:spPr>
          <a:xfrm>
            <a:off x="2420031" y="2035856"/>
            <a:ext cx="7921625" cy="4033837"/>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altLang="zh-CN" sz="2800">
                <a:ea typeface="宋体" panose="02010600030101010101" pitchFamily="2" charset="-122"/>
              </a:rPr>
              <a:t>Tujuan segmentasi kelas sosial konsumen adalah untuk mengidentifikasi target konsumen yang kemungkinan besar dapat dipengaruhi (persuasion method) melalui teknik pemasaran/ iklan yang direncanakan untuk suatu produk/ jasa. </a:t>
            </a:r>
          </a:p>
          <a:p>
            <a:r>
              <a:rPr lang="en-US" altLang="zh-CN" sz="2800">
                <a:ea typeface="宋体" panose="02010600030101010101" pitchFamily="2" charset="-122"/>
              </a:rPr>
              <a:t>Secara singkat, iklan produk/ jasa yang dibuat harus disesuaikan dengan target konsumen yang tepat.</a:t>
            </a:r>
            <a:endParaRPr lang="en-US" altLang="zh-CN" sz="2800" dirty="0">
              <a:ea typeface="宋体" panose="02010600030101010101" pitchFamily="2" charset="-122"/>
            </a:endParaRPr>
          </a:p>
        </p:txBody>
      </p:sp>
    </p:spTree>
    <p:extLst>
      <p:ext uri="{BB962C8B-B14F-4D97-AF65-F5344CB8AC3E}">
        <p14:creationId xmlns:p14="http://schemas.microsoft.com/office/powerpoint/2010/main" val="3535776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2B82AB0-EBB5-294F-97BF-182964B1A56A}"/>
              </a:ext>
            </a:extLst>
          </p:cNvPr>
          <p:cNvSpPr txBox="1">
            <a:spLocks noChangeArrowheads="1"/>
          </p:cNvSpPr>
          <p:nvPr/>
        </p:nvSpPr>
        <p:spPr>
          <a:xfrm>
            <a:off x="2076450" y="1256166"/>
            <a:ext cx="8424863" cy="6477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2100" kern="1200">
                <a:solidFill>
                  <a:schemeClr val="tx1"/>
                </a:solidFill>
                <a:latin typeface="American Typewriter" charset="0"/>
                <a:ea typeface="American Typewriter" charset="0"/>
                <a:cs typeface="American Typewriter" charset="0"/>
              </a:defRPr>
            </a:lvl1pPr>
          </a:lstStyle>
          <a:p>
            <a:r>
              <a:rPr lang="en-US" altLang="zh-CN" sz="3200" b="1">
                <a:ea typeface="宋体" panose="02010600030101010101" pitchFamily="2" charset="-122"/>
              </a:rPr>
              <a:t>Contoh Iklan Dengan Target Konsumen</a:t>
            </a:r>
            <a:endParaRPr lang="en-US" altLang="zh-CN" sz="3200" b="1" dirty="0">
              <a:ea typeface="宋体" panose="02010600030101010101" pitchFamily="2" charset="-122"/>
            </a:endParaRPr>
          </a:p>
        </p:txBody>
      </p:sp>
      <p:sp>
        <p:nvSpPr>
          <p:cNvPr id="5" name="Rectangle 6">
            <a:extLst>
              <a:ext uri="{FF2B5EF4-FFF2-40B4-BE49-F238E27FC236}">
                <a16:creationId xmlns:a16="http://schemas.microsoft.com/office/drawing/2014/main" id="{D9B781F8-5037-4A47-B40C-02F1EC4B8675}"/>
              </a:ext>
            </a:extLst>
          </p:cNvPr>
          <p:cNvSpPr>
            <a:spLocks noChangeArrowheads="1"/>
          </p:cNvSpPr>
          <p:nvPr/>
        </p:nvSpPr>
        <p:spPr bwMode="auto">
          <a:xfrm>
            <a:off x="2076450" y="2046741"/>
            <a:ext cx="8424863" cy="4249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693738" indent="-693738">
              <a:spcBef>
                <a:spcPct val="20000"/>
              </a:spcBef>
              <a:buChar char="•"/>
              <a:defRPr sz="2400">
                <a:solidFill>
                  <a:schemeClr val="tx1"/>
                </a:solidFill>
                <a:latin typeface="Interstate" pitchFamily="2" charset="0"/>
              </a:defRPr>
            </a:lvl1pPr>
            <a:lvl2pPr marL="1189038" indent="-381000">
              <a:spcBef>
                <a:spcPct val="20000"/>
              </a:spcBef>
              <a:buChar char="–"/>
              <a:defRPr sz="2000">
                <a:solidFill>
                  <a:schemeClr val="tx1"/>
                </a:solidFill>
                <a:latin typeface="Interstate" pitchFamily="2" charset="0"/>
              </a:defRPr>
            </a:lvl2pPr>
            <a:lvl3pPr marL="1646238" indent="-342900">
              <a:spcBef>
                <a:spcPct val="20000"/>
              </a:spcBef>
              <a:buChar char="•"/>
              <a:defRPr>
                <a:solidFill>
                  <a:schemeClr val="tx1"/>
                </a:solidFill>
                <a:latin typeface="Interstate" pitchFamily="2" charset="0"/>
              </a:defRPr>
            </a:lvl3pPr>
            <a:lvl4pPr marL="2065338" indent="-304800">
              <a:spcBef>
                <a:spcPct val="20000"/>
              </a:spcBef>
              <a:buChar char="–"/>
              <a:defRPr sz="1600">
                <a:solidFill>
                  <a:schemeClr val="tx1"/>
                </a:solidFill>
                <a:latin typeface="Interstate" pitchFamily="2" charset="0"/>
              </a:defRPr>
            </a:lvl4pPr>
            <a:lvl5pPr marL="2484438" indent="-304800">
              <a:spcBef>
                <a:spcPct val="20000"/>
              </a:spcBef>
              <a:buChar char="»"/>
              <a:defRPr sz="1600">
                <a:solidFill>
                  <a:schemeClr val="tx1"/>
                </a:solidFill>
                <a:latin typeface="Interstate" pitchFamily="2" charset="0"/>
              </a:defRPr>
            </a:lvl5pPr>
            <a:lvl6pPr marL="2941638" indent="-304800" eaLnBrk="0" fontAlgn="base" hangingPunct="0">
              <a:spcBef>
                <a:spcPct val="20000"/>
              </a:spcBef>
              <a:spcAft>
                <a:spcPct val="0"/>
              </a:spcAft>
              <a:buChar char="»"/>
              <a:defRPr sz="1600">
                <a:solidFill>
                  <a:schemeClr val="tx1"/>
                </a:solidFill>
                <a:latin typeface="Interstate" pitchFamily="2" charset="0"/>
              </a:defRPr>
            </a:lvl6pPr>
            <a:lvl7pPr marL="3398838" indent="-304800" eaLnBrk="0" fontAlgn="base" hangingPunct="0">
              <a:spcBef>
                <a:spcPct val="20000"/>
              </a:spcBef>
              <a:spcAft>
                <a:spcPct val="0"/>
              </a:spcAft>
              <a:buChar char="»"/>
              <a:defRPr sz="1600">
                <a:solidFill>
                  <a:schemeClr val="tx1"/>
                </a:solidFill>
                <a:latin typeface="Interstate" pitchFamily="2" charset="0"/>
              </a:defRPr>
            </a:lvl7pPr>
            <a:lvl8pPr marL="3856038" indent="-304800" eaLnBrk="0" fontAlgn="base" hangingPunct="0">
              <a:spcBef>
                <a:spcPct val="20000"/>
              </a:spcBef>
              <a:spcAft>
                <a:spcPct val="0"/>
              </a:spcAft>
              <a:buChar char="»"/>
              <a:defRPr sz="1600">
                <a:solidFill>
                  <a:schemeClr val="tx1"/>
                </a:solidFill>
                <a:latin typeface="Interstate" pitchFamily="2" charset="0"/>
              </a:defRPr>
            </a:lvl8pPr>
            <a:lvl9pPr marL="4313238" indent="-304800" eaLnBrk="0" fontAlgn="base" hangingPunct="0">
              <a:spcBef>
                <a:spcPct val="20000"/>
              </a:spcBef>
              <a:spcAft>
                <a:spcPct val="0"/>
              </a:spcAft>
              <a:buChar char="»"/>
              <a:defRPr sz="1600">
                <a:solidFill>
                  <a:schemeClr val="tx1"/>
                </a:solidFill>
                <a:latin typeface="Interstate" pitchFamily="2" charset="0"/>
              </a:defRPr>
            </a:lvl9pPr>
          </a:lstStyle>
          <a:p>
            <a:pPr eaLnBrk="1" hangingPunct="1">
              <a:buFontTx/>
              <a:buAutoNum type="arabicPeriod"/>
            </a:pPr>
            <a:r>
              <a:rPr lang="en-US" altLang="zh-CN">
                <a:ea typeface="宋体" panose="02010600030101010101" pitchFamily="2" charset="-122"/>
              </a:rPr>
              <a:t>Iklan jasa penerbangan kelas business, membuat suatu flyer mengenai kenyamanan dan fasilitas penerbangan yang khusus. Flyer ini didistribusikan kepada para eksekutif perbankan.</a:t>
            </a:r>
          </a:p>
          <a:p>
            <a:pPr eaLnBrk="1" hangingPunct="1">
              <a:buFontTx/>
              <a:buAutoNum type="arabicPeriod"/>
            </a:pPr>
            <a:r>
              <a:rPr lang="en-US" altLang="zh-CN">
                <a:ea typeface="宋体" panose="02010600030101010101" pitchFamily="2" charset="-122"/>
              </a:rPr>
              <a:t>Iklan televisi suatu produk rokok yang menonjolkan kandungan nikotin yang ringan, iklan ini ditujukan pada kawula muda.</a:t>
            </a:r>
          </a:p>
          <a:p>
            <a:pPr eaLnBrk="1" hangingPunct="1">
              <a:buFontTx/>
              <a:buAutoNum type="arabicPeriod"/>
            </a:pPr>
            <a:r>
              <a:rPr lang="en-US" altLang="zh-CN">
                <a:ea typeface="宋体" panose="02010600030101010101" pitchFamily="2" charset="-122"/>
              </a:rPr>
              <a:t>Iklan sabun bayi yang dapat melindungi kulit halus bayi dari kuman-kuman.</a:t>
            </a:r>
          </a:p>
        </p:txBody>
      </p:sp>
    </p:spTree>
    <p:extLst>
      <p:ext uri="{BB962C8B-B14F-4D97-AF65-F5344CB8AC3E}">
        <p14:creationId xmlns:p14="http://schemas.microsoft.com/office/powerpoint/2010/main" val="1482673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EE884DE1-21C4-CA42-9148-E0BD2A81B956}"/>
              </a:ext>
            </a:extLst>
          </p:cNvPr>
          <p:cNvSpPr txBox="1">
            <a:spLocks noChangeArrowheads="1"/>
          </p:cNvSpPr>
          <p:nvPr/>
        </p:nvSpPr>
        <p:spPr>
          <a:xfrm>
            <a:off x="1883568" y="984024"/>
            <a:ext cx="8424863" cy="647700"/>
          </a:xfrm>
          <a:prstGeom prst="rect">
            <a:avLst/>
          </a:prstGeom>
        </p:spPr>
        <p:txBody>
          <a:bodyPr vert="horz" lIns="91440" tIns="45720" rIns="91440" bIns="45720" rtlCol="0" anchor="ctr">
            <a:normAutofit fontScale="85000" lnSpcReduction="20000"/>
          </a:bodyPr>
          <a:lstStyle>
            <a:lvl1pPr algn="l" defTabSz="685800" rtl="0" eaLnBrk="1" latinLnBrk="0" hangingPunct="1">
              <a:lnSpc>
                <a:spcPct val="90000"/>
              </a:lnSpc>
              <a:spcBef>
                <a:spcPct val="0"/>
              </a:spcBef>
              <a:buNone/>
              <a:defRPr sz="2100" kern="1200">
                <a:solidFill>
                  <a:schemeClr val="tx1"/>
                </a:solidFill>
                <a:latin typeface="American Typewriter" charset="0"/>
                <a:ea typeface="American Typewriter" charset="0"/>
                <a:cs typeface="American Typewriter" charset="0"/>
              </a:defRPr>
            </a:lvl1pPr>
          </a:lstStyle>
          <a:p>
            <a:r>
              <a:rPr lang="en-US" altLang="zh-CN" sz="2800" b="1">
                <a:ea typeface="宋体" panose="02010600030101010101" pitchFamily="2" charset="-122"/>
              </a:rPr>
              <a:t>Faktor-faktor Iklan Yang Perlu Dipertimbangkan </a:t>
            </a:r>
            <a:br>
              <a:rPr lang="en-US" altLang="zh-CN" sz="2800" b="1">
                <a:ea typeface="宋体" panose="02010600030101010101" pitchFamily="2" charset="-122"/>
              </a:rPr>
            </a:br>
            <a:r>
              <a:rPr lang="en-US" altLang="zh-CN" sz="2800" b="1">
                <a:ea typeface="宋体" panose="02010600030101010101" pitchFamily="2" charset="-122"/>
              </a:rPr>
              <a:t>Untuk Mempengaruhi Target Konsumen</a:t>
            </a:r>
            <a:endParaRPr lang="en-US" altLang="zh-CN" sz="2800" b="1" dirty="0">
              <a:ea typeface="宋体" panose="02010600030101010101" pitchFamily="2" charset="-122"/>
            </a:endParaRPr>
          </a:p>
        </p:txBody>
      </p:sp>
      <p:sp>
        <p:nvSpPr>
          <p:cNvPr id="5" name="Rectangle 3">
            <a:extLst>
              <a:ext uri="{FF2B5EF4-FFF2-40B4-BE49-F238E27FC236}">
                <a16:creationId xmlns:a16="http://schemas.microsoft.com/office/drawing/2014/main" id="{429C8CA3-FF1F-EC43-9221-3C033381D0FD}"/>
              </a:ext>
            </a:extLst>
          </p:cNvPr>
          <p:cNvSpPr>
            <a:spLocks noChangeArrowheads="1"/>
          </p:cNvSpPr>
          <p:nvPr/>
        </p:nvSpPr>
        <p:spPr bwMode="auto">
          <a:xfrm>
            <a:off x="1883568" y="1990499"/>
            <a:ext cx="8424863" cy="4249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693738" indent="-693738">
              <a:spcBef>
                <a:spcPct val="20000"/>
              </a:spcBef>
              <a:buChar char="•"/>
              <a:defRPr sz="2400">
                <a:solidFill>
                  <a:schemeClr val="tx1"/>
                </a:solidFill>
                <a:latin typeface="Interstate" pitchFamily="2" charset="0"/>
              </a:defRPr>
            </a:lvl1pPr>
            <a:lvl2pPr marL="1189038" indent="-381000">
              <a:spcBef>
                <a:spcPct val="20000"/>
              </a:spcBef>
              <a:buChar char="–"/>
              <a:defRPr sz="2000">
                <a:solidFill>
                  <a:schemeClr val="tx1"/>
                </a:solidFill>
                <a:latin typeface="Interstate" pitchFamily="2" charset="0"/>
              </a:defRPr>
            </a:lvl2pPr>
            <a:lvl3pPr marL="1646238" indent="-342900">
              <a:spcBef>
                <a:spcPct val="20000"/>
              </a:spcBef>
              <a:buChar char="•"/>
              <a:defRPr>
                <a:solidFill>
                  <a:schemeClr val="tx1"/>
                </a:solidFill>
                <a:latin typeface="Interstate" pitchFamily="2" charset="0"/>
              </a:defRPr>
            </a:lvl3pPr>
            <a:lvl4pPr marL="2065338" indent="-304800">
              <a:spcBef>
                <a:spcPct val="20000"/>
              </a:spcBef>
              <a:buChar char="–"/>
              <a:defRPr sz="1600">
                <a:solidFill>
                  <a:schemeClr val="tx1"/>
                </a:solidFill>
                <a:latin typeface="Interstate" pitchFamily="2" charset="0"/>
              </a:defRPr>
            </a:lvl4pPr>
            <a:lvl5pPr marL="2484438" indent="-304800">
              <a:spcBef>
                <a:spcPct val="20000"/>
              </a:spcBef>
              <a:buChar char="»"/>
              <a:defRPr sz="1600">
                <a:solidFill>
                  <a:schemeClr val="tx1"/>
                </a:solidFill>
                <a:latin typeface="Interstate" pitchFamily="2" charset="0"/>
              </a:defRPr>
            </a:lvl5pPr>
            <a:lvl6pPr marL="2941638" indent="-304800" eaLnBrk="0" fontAlgn="base" hangingPunct="0">
              <a:spcBef>
                <a:spcPct val="20000"/>
              </a:spcBef>
              <a:spcAft>
                <a:spcPct val="0"/>
              </a:spcAft>
              <a:buChar char="»"/>
              <a:defRPr sz="1600">
                <a:solidFill>
                  <a:schemeClr val="tx1"/>
                </a:solidFill>
                <a:latin typeface="Interstate" pitchFamily="2" charset="0"/>
              </a:defRPr>
            </a:lvl6pPr>
            <a:lvl7pPr marL="3398838" indent="-304800" eaLnBrk="0" fontAlgn="base" hangingPunct="0">
              <a:spcBef>
                <a:spcPct val="20000"/>
              </a:spcBef>
              <a:spcAft>
                <a:spcPct val="0"/>
              </a:spcAft>
              <a:buChar char="»"/>
              <a:defRPr sz="1600">
                <a:solidFill>
                  <a:schemeClr val="tx1"/>
                </a:solidFill>
                <a:latin typeface="Interstate" pitchFamily="2" charset="0"/>
              </a:defRPr>
            </a:lvl7pPr>
            <a:lvl8pPr marL="3856038" indent="-304800" eaLnBrk="0" fontAlgn="base" hangingPunct="0">
              <a:spcBef>
                <a:spcPct val="20000"/>
              </a:spcBef>
              <a:spcAft>
                <a:spcPct val="0"/>
              </a:spcAft>
              <a:buChar char="»"/>
              <a:defRPr sz="1600">
                <a:solidFill>
                  <a:schemeClr val="tx1"/>
                </a:solidFill>
                <a:latin typeface="Interstate" pitchFamily="2" charset="0"/>
              </a:defRPr>
            </a:lvl8pPr>
            <a:lvl9pPr marL="4313238" indent="-304800" eaLnBrk="0" fontAlgn="base" hangingPunct="0">
              <a:spcBef>
                <a:spcPct val="20000"/>
              </a:spcBef>
              <a:spcAft>
                <a:spcPct val="0"/>
              </a:spcAft>
              <a:buChar char="»"/>
              <a:defRPr sz="1600">
                <a:solidFill>
                  <a:schemeClr val="tx1"/>
                </a:solidFill>
                <a:latin typeface="Interstate" pitchFamily="2" charset="0"/>
              </a:defRPr>
            </a:lvl9pPr>
          </a:lstStyle>
          <a:p>
            <a:pPr eaLnBrk="1" hangingPunct="1">
              <a:buFontTx/>
              <a:buAutoNum type="arabicPeriod"/>
            </a:pPr>
            <a:r>
              <a:rPr lang="en-US" altLang="zh-CN">
                <a:ea typeface="宋体" panose="02010600030101010101" pitchFamily="2" charset="-122"/>
              </a:rPr>
              <a:t>Faktor persepsi konsumen terhadap program pemasaran yang dibuat untuk sebuah produk/ jasa.</a:t>
            </a:r>
          </a:p>
          <a:p>
            <a:pPr eaLnBrk="1" hangingPunct="1">
              <a:buFontTx/>
              <a:buAutoNum type="arabicPeriod"/>
            </a:pPr>
            <a:r>
              <a:rPr lang="en-US" altLang="zh-CN">
                <a:ea typeface="宋体" panose="02010600030101010101" pitchFamily="2" charset="-122"/>
              </a:rPr>
              <a:t>Faktor kondisi yang dapat menyebabkan kosumen menggunakan produk/ jasa tersebut.</a:t>
            </a:r>
          </a:p>
          <a:p>
            <a:pPr eaLnBrk="1" hangingPunct="1">
              <a:buFontTx/>
              <a:buAutoNum type="arabicPeriod"/>
            </a:pPr>
            <a:r>
              <a:rPr lang="en-US" altLang="zh-CN">
                <a:ea typeface="宋体" panose="02010600030101010101" pitchFamily="2" charset="-122"/>
              </a:rPr>
              <a:t>Faktor pemasaran yang dapat menunjukan secara spesifik peranan dari produk/ jasa tersebut dalam kehidupan konsumen menjadi lebih baik atau efisien.</a:t>
            </a:r>
          </a:p>
          <a:p>
            <a:pPr eaLnBrk="1" hangingPunct="1">
              <a:buFontTx/>
              <a:buAutoNum type="arabicPeriod"/>
            </a:pPr>
            <a:r>
              <a:rPr lang="en-US" altLang="zh-CN">
                <a:ea typeface="宋体" panose="02010600030101010101" pitchFamily="2" charset="-122"/>
              </a:rPr>
              <a:t>Faktor dari karakter konsumen, pemasaran iklan harus mengerti, apa yang sebenarnya diinginkan dari konsumen terhadap produk yang dipasarkan?</a:t>
            </a:r>
          </a:p>
        </p:txBody>
      </p:sp>
    </p:spTree>
    <p:extLst>
      <p:ext uri="{BB962C8B-B14F-4D97-AF65-F5344CB8AC3E}">
        <p14:creationId xmlns:p14="http://schemas.microsoft.com/office/powerpoint/2010/main" val="8033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A008FDB-C19D-D341-A101-18B2A3F03EC8}"/>
              </a:ext>
            </a:extLst>
          </p:cNvPr>
          <p:cNvSpPr txBox="1">
            <a:spLocks noChangeArrowheads="1"/>
          </p:cNvSpPr>
          <p:nvPr/>
        </p:nvSpPr>
        <p:spPr>
          <a:xfrm>
            <a:off x="1883568" y="1365024"/>
            <a:ext cx="8424863" cy="6477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2100" kern="1200">
                <a:solidFill>
                  <a:schemeClr val="tx1"/>
                </a:solidFill>
                <a:latin typeface="American Typewriter" charset="0"/>
                <a:ea typeface="American Typewriter" charset="0"/>
                <a:cs typeface="American Typewriter" charset="0"/>
              </a:defRPr>
            </a:lvl1pPr>
          </a:lstStyle>
          <a:p>
            <a:pPr algn="ctr"/>
            <a:r>
              <a:rPr lang="en-US" altLang="zh-CN" sz="3200" b="1" dirty="0" err="1">
                <a:ea typeface="宋体" panose="02010600030101010101" pitchFamily="2" charset="-122"/>
              </a:rPr>
              <a:t>Definisi</a:t>
            </a:r>
            <a:r>
              <a:rPr lang="en-US" altLang="zh-CN" sz="3200" b="1" dirty="0">
                <a:ea typeface="宋体" panose="02010600030101010101" pitchFamily="2" charset="-122"/>
              </a:rPr>
              <a:t> Teknik </a:t>
            </a:r>
            <a:r>
              <a:rPr lang="en-US" altLang="zh-CN" sz="3200" b="1" dirty="0" err="1">
                <a:ea typeface="宋体" panose="02010600030101010101" pitchFamily="2" charset="-122"/>
              </a:rPr>
              <a:t>Persuasi</a:t>
            </a:r>
            <a:endParaRPr lang="en-US" altLang="zh-CN" sz="3200" b="1" dirty="0">
              <a:ea typeface="宋体" panose="02010600030101010101" pitchFamily="2" charset="-122"/>
            </a:endParaRPr>
          </a:p>
        </p:txBody>
      </p:sp>
      <p:sp>
        <p:nvSpPr>
          <p:cNvPr id="5" name="Rectangle 3">
            <a:extLst>
              <a:ext uri="{FF2B5EF4-FFF2-40B4-BE49-F238E27FC236}">
                <a16:creationId xmlns:a16="http://schemas.microsoft.com/office/drawing/2014/main" id="{3597E864-DD48-054E-892C-66F0F27C1FCE}"/>
              </a:ext>
            </a:extLst>
          </p:cNvPr>
          <p:cNvSpPr txBox="1">
            <a:spLocks noChangeArrowheads="1"/>
          </p:cNvSpPr>
          <p:nvPr/>
        </p:nvSpPr>
        <p:spPr>
          <a:xfrm>
            <a:off x="1883568" y="2155599"/>
            <a:ext cx="8424863" cy="4392612"/>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altLang="zh-CN" sz="2800">
                <a:ea typeface="宋体" panose="02010600030101010101" pitchFamily="2" charset="-122"/>
              </a:rPr>
              <a:t>Merupakan suatu teknik pendekatan dalam pemasaran yang digunakan untuk memberikan hasil yang diinginkan melalui respon dari target konsumen. </a:t>
            </a:r>
          </a:p>
          <a:p>
            <a:endParaRPr lang="en-US" altLang="zh-CN" sz="2800">
              <a:ea typeface="宋体" panose="02010600030101010101" pitchFamily="2" charset="-122"/>
            </a:endParaRPr>
          </a:p>
          <a:p>
            <a:r>
              <a:rPr lang="en-US" altLang="zh-CN" sz="2800">
                <a:ea typeface="宋体" panose="02010600030101010101" pitchFamily="2" charset="-122"/>
              </a:rPr>
              <a:t>Teknik ini ditujukan untuk membangkitkan keinginan konsumen untuk membeli,  menggunakan, dan mengubah persepsi atau pendapat konsumen mengenai suatu barang atau jasa tertentu.</a:t>
            </a:r>
          </a:p>
        </p:txBody>
      </p:sp>
    </p:spTree>
    <p:extLst>
      <p:ext uri="{BB962C8B-B14F-4D97-AF65-F5344CB8AC3E}">
        <p14:creationId xmlns:p14="http://schemas.microsoft.com/office/powerpoint/2010/main" val="1592037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A5161AC-FCE7-1D45-AA07-AA2585BC5C28}"/>
              </a:ext>
            </a:extLst>
          </p:cNvPr>
          <p:cNvSpPr txBox="1">
            <a:spLocks noChangeArrowheads="1"/>
          </p:cNvSpPr>
          <p:nvPr/>
        </p:nvSpPr>
        <p:spPr>
          <a:xfrm>
            <a:off x="1742054" y="711880"/>
            <a:ext cx="8424863" cy="6477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2100" kern="1200">
                <a:solidFill>
                  <a:schemeClr val="tx1"/>
                </a:solidFill>
                <a:latin typeface="American Typewriter" charset="0"/>
                <a:ea typeface="American Typewriter" charset="0"/>
                <a:cs typeface="American Typewriter" charset="0"/>
              </a:defRPr>
            </a:lvl1pPr>
          </a:lstStyle>
          <a:p>
            <a:r>
              <a:rPr lang="en-US" altLang="zh-CN" sz="3200" b="1" dirty="0" err="1">
                <a:ea typeface="宋体" panose="02010600030101010101" pitchFamily="2" charset="-122"/>
              </a:rPr>
              <a:t>Pengenalan</a:t>
            </a:r>
            <a:r>
              <a:rPr lang="en-US" altLang="zh-CN" sz="3200" b="1" dirty="0">
                <a:ea typeface="宋体" panose="02010600030101010101" pitchFamily="2" charset="-122"/>
              </a:rPr>
              <a:t> </a:t>
            </a:r>
            <a:r>
              <a:rPr lang="en-US" altLang="zh-CN" sz="3200" b="1" dirty="0" err="1">
                <a:ea typeface="宋体" panose="02010600030101010101" pitchFamily="2" charset="-122"/>
              </a:rPr>
              <a:t>Konsep</a:t>
            </a:r>
            <a:r>
              <a:rPr lang="en-US" altLang="zh-CN" sz="3200" b="1" dirty="0">
                <a:ea typeface="宋体" panose="02010600030101010101" pitchFamily="2" charset="-122"/>
              </a:rPr>
              <a:t> </a:t>
            </a:r>
            <a:r>
              <a:rPr lang="en-US" altLang="zh-CN" sz="3200" b="1" dirty="0" err="1">
                <a:ea typeface="宋体" panose="02010600030101010101" pitchFamily="2" charset="-122"/>
              </a:rPr>
              <a:t>Persuasi</a:t>
            </a:r>
            <a:r>
              <a:rPr lang="en-US" altLang="zh-CN" sz="3200" b="1" dirty="0">
                <a:ea typeface="宋体" panose="02010600030101010101" pitchFamily="2" charset="-122"/>
              </a:rPr>
              <a:t> AIDA</a:t>
            </a:r>
          </a:p>
        </p:txBody>
      </p:sp>
      <p:sp>
        <p:nvSpPr>
          <p:cNvPr id="5" name="Rectangle 3">
            <a:extLst>
              <a:ext uri="{FF2B5EF4-FFF2-40B4-BE49-F238E27FC236}">
                <a16:creationId xmlns:a16="http://schemas.microsoft.com/office/drawing/2014/main" id="{43F36C63-2905-6B4E-A8FF-822F3CC4C4F6}"/>
              </a:ext>
            </a:extLst>
          </p:cNvPr>
          <p:cNvSpPr txBox="1">
            <a:spLocks noChangeArrowheads="1"/>
          </p:cNvSpPr>
          <p:nvPr/>
        </p:nvSpPr>
        <p:spPr>
          <a:xfrm>
            <a:off x="1742054" y="1502455"/>
            <a:ext cx="8424863" cy="4537075"/>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altLang="zh-CN" sz="2800" dirty="0" err="1">
                <a:ea typeface="宋体" panose="02010600030101010101" pitchFamily="2" charset="-122"/>
              </a:rPr>
              <a:t>Dalam</a:t>
            </a:r>
            <a:r>
              <a:rPr lang="en-US" altLang="zh-CN" sz="2800" dirty="0">
                <a:ea typeface="宋体" panose="02010600030101010101" pitchFamily="2" charset="-122"/>
              </a:rPr>
              <a:t> </a:t>
            </a:r>
            <a:r>
              <a:rPr lang="en-US" altLang="zh-CN" sz="2800" dirty="0" err="1">
                <a:ea typeface="宋体" panose="02010600030101010101" pitchFamily="2" charset="-122"/>
              </a:rPr>
              <a:t>penelitian</a:t>
            </a:r>
            <a:r>
              <a:rPr lang="en-US" altLang="zh-CN" sz="2800" dirty="0">
                <a:ea typeface="宋体" panose="02010600030101010101" pitchFamily="2" charset="-122"/>
              </a:rPr>
              <a:t> </a:t>
            </a:r>
            <a:r>
              <a:rPr lang="en-US" altLang="zh-CN" sz="2800" dirty="0" err="1">
                <a:ea typeface="宋体" panose="02010600030101010101" pitchFamily="2" charset="-122"/>
              </a:rPr>
              <a:t>periklanan</a:t>
            </a:r>
            <a:r>
              <a:rPr lang="en-US" altLang="zh-CN" sz="2800" dirty="0">
                <a:ea typeface="宋体" panose="02010600030101010101" pitchFamily="2" charset="-122"/>
              </a:rPr>
              <a:t> </a:t>
            </a:r>
            <a:r>
              <a:rPr lang="en-US" altLang="zh-CN" sz="2800" dirty="0" err="1">
                <a:ea typeface="宋体" panose="02010600030101010101" pitchFamily="2" charset="-122"/>
              </a:rPr>
              <a:t>selama</a:t>
            </a:r>
            <a:r>
              <a:rPr lang="en-US" altLang="zh-CN" sz="2800" dirty="0">
                <a:ea typeface="宋体" panose="02010600030101010101" pitchFamily="2" charset="-122"/>
              </a:rPr>
              <a:t> </a:t>
            </a:r>
            <a:r>
              <a:rPr lang="en-US" altLang="zh-CN" sz="2800" dirty="0" err="1">
                <a:ea typeface="宋体" panose="02010600030101010101" pitchFamily="2" charset="-122"/>
              </a:rPr>
              <a:t>beberapa</a:t>
            </a:r>
            <a:r>
              <a:rPr lang="en-US" altLang="zh-CN" sz="2800" dirty="0">
                <a:ea typeface="宋体" panose="02010600030101010101" pitchFamily="2" charset="-122"/>
              </a:rPr>
              <a:t> </a:t>
            </a:r>
            <a:r>
              <a:rPr lang="en-US" altLang="zh-CN" sz="2800" dirty="0" err="1">
                <a:ea typeface="宋体" panose="02010600030101010101" pitchFamily="2" charset="-122"/>
              </a:rPr>
              <a:t>tahun</a:t>
            </a:r>
            <a:r>
              <a:rPr lang="en-US" altLang="zh-CN" sz="2800" dirty="0">
                <a:ea typeface="宋体" panose="02010600030101010101" pitchFamily="2" charset="-122"/>
              </a:rPr>
              <a:t> </a:t>
            </a:r>
            <a:r>
              <a:rPr lang="en-US" altLang="zh-CN" sz="2800" dirty="0" err="1">
                <a:ea typeface="宋体" panose="02010600030101010101" pitchFamily="2" charset="-122"/>
              </a:rPr>
              <a:t>terakhir</a:t>
            </a:r>
            <a:r>
              <a:rPr lang="en-US" altLang="zh-CN" sz="2800" dirty="0">
                <a:ea typeface="宋体" panose="02010600030101010101" pitchFamily="2" charset="-122"/>
              </a:rPr>
              <a:t>, para </a:t>
            </a:r>
            <a:r>
              <a:rPr lang="en-US" altLang="zh-CN" sz="2800" dirty="0" err="1">
                <a:ea typeface="宋体" panose="02010600030101010101" pitchFamily="2" charset="-122"/>
              </a:rPr>
              <a:t>peneliti</a:t>
            </a:r>
            <a:r>
              <a:rPr lang="en-US" altLang="zh-CN" sz="2800" dirty="0">
                <a:ea typeface="宋体" panose="02010600030101010101" pitchFamily="2" charset="-122"/>
              </a:rPr>
              <a:t> </a:t>
            </a:r>
            <a:r>
              <a:rPr lang="en-US" altLang="zh-CN" sz="2800" dirty="0" err="1">
                <a:ea typeface="宋体" panose="02010600030101010101" pitchFamily="2" charset="-122"/>
              </a:rPr>
              <a:t>kreatif</a:t>
            </a:r>
            <a:r>
              <a:rPr lang="en-US" altLang="zh-CN" sz="2800" dirty="0">
                <a:ea typeface="宋体" panose="02010600030101010101" pitchFamily="2" charset="-122"/>
              </a:rPr>
              <a:t> </a:t>
            </a:r>
            <a:r>
              <a:rPr lang="en-US" altLang="zh-CN" sz="2800" dirty="0" err="1">
                <a:ea typeface="宋体" panose="02010600030101010101" pitchFamily="2" charset="-122"/>
              </a:rPr>
              <a:t>telah</a:t>
            </a:r>
            <a:r>
              <a:rPr lang="en-US" altLang="zh-CN" sz="2800" dirty="0">
                <a:ea typeface="宋体" panose="02010600030101010101" pitchFamily="2" charset="-122"/>
              </a:rPr>
              <a:t> </a:t>
            </a:r>
            <a:r>
              <a:rPr lang="en-US" altLang="zh-CN" sz="2800" dirty="0" err="1">
                <a:ea typeface="宋体" panose="02010600030101010101" pitchFamily="2" charset="-122"/>
              </a:rPr>
              <a:t>menggunakan</a:t>
            </a:r>
            <a:r>
              <a:rPr lang="en-US" altLang="zh-CN" sz="2800" dirty="0">
                <a:ea typeface="宋体" panose="02010600030101010101" pitchFamily="2" charset="-122"/>
              </a:rPr>
              <a:t> </a:t>
            </a:r>
            <a:r>
              <a:rPr lang="en-US" altLang="zh-CN" sz="2800" dirty="0" err="1">
                <a:ea typeface="宋体" panose="02010600030101010101" pitchFamily="2" charset="-122"/>
              </a:rPr>
              <a:t>konsep</a:t>
            </a:r>
            <a:r>
              <a:rPr lang="en-US" altLang="zh-CN" sz="2800" dirty="0">
                <a:ea typeface="宋体" panose="02010600030101010101" pitchFamily="2" charset="-122"/>
              </a:rPr>
              <a:t> ‘behavior model’ (model </a:t>
            </a:r>
            <a:r>
              <a:rPr lang="en-US" altLang="zh-CN" sz="2800" dirty="0" err="1">
                <a:ea typeface="宋体" panose="02010600030101010101" pitchFamily="2" charset="-122"/>
              </a:rPr>
              <a:t>perilaku</a:t>
            </a:r>
            <a:r>
              <a:rPr lang="en-US" altLang="zh-CN" sz="2800" dirty="0">
                <a:ea typeface="宋体" panose="02010600030101010101" pitchFamily="2" charset="-122"/>
              </a:rPr>
              <a:t>) yang </a:t>
            </a:r>
            <a:r>
              <a:rPr lang="en-US" altLang="zh-CN" sz="2800" dirty="0" err="1">
                <a:ea typeface="宋体" panose="02010600030101010101" pitchFamily="2" charset="-122"/>
              </a:rPr>
              <a:t>telah</a:t>
            </a:r>
            <a:r>
              <a:rPr lang="en-US" altLang="zh-CN" sz="2800" dirty="0">
                <a:ea typeface="宋体" panose="02010600030101010101" pitchFamily="2" charset="-122"/>
              </a:rPr>
              <a:t> </a:t>
            </a:r>
            <a:r>
              <a:rPr lang="en-US" altLang="zh-CN" sz="2800" dirty="0" err="1">
                <a:ea typeface="宋体" panose="02010600030101010101" pitchFamily="2" charset="-122"/>
              </a:rPr>
              <a:t>dikenal</a:t>
            </a:r>
            <a:r>
              <a:rPr lang="en-US" altLang="zh-CN" sz="2800" dirty="0">
                <a:ea typeface="宋体" panose="02010600030101010101" pitchFamily="2" charset="-122"/>
              </a:rPr>
              <a:t> </a:t>
            </a:r>
            <a:r>
              <a:rPr lang="en-US" altLang="zh-CN" sz="2800" dirty="0" err="1">
                <a:ea typeface="宋体" panose="02010600030101010101" pitchFamily="2" charset="-122"/>
              </a:rPr>
              <a:t>sebagai</a:t>
            </a:r>
            <a:r>
              <a:rPr lang="en-US" altLang="zh-CN" sz="2800" dirty="0">
                <a:ea typeface="宋体" panose="02010600030101010101" pitchFamily="2" charset="-122"/>
              </a:rPr>
              <a:t>: </a:t>
            </a:r>
            <a:r>
              <a:rPr lang="en-US" altLang="zh-CN" sz="2800" b="1" dirty="0">
                <a:ea typeface="宋体" panose="02010600030101010101" pitchFamily="2" charset="-122"/>
              </a:rPr>
              <a:t>AIDA</a:t>
            </a:r>
          </a:p>
          <a:p>
            <a:endParaRPr lang="en-US" altLang="zh-CN" sz="2800" b="1" dirty="0">
              <a:ea typeface="宋体" panose="02010600030101010101" pitchFamily="2" charset="-122"/>
            </a:endParaRPr>
          </a:p>
        </p:txBody>
      </p:sp>
      <p:sp>
        <p:nvSpPr>
          <p:cNvPr id="6" name="Rectangle 2">
            <a:extLst>
              <a:ext uri="{FF2B5EF4-FFF2-40B4-BE49-F238E27FC236}">
                <a16:creationId xmlns:a16="http://schemas.microsoft.com/office/drawing/2014/main" id="{3CD176D5-02AF-1F44-9CDD-818DBC9EA030}"/>
              </a:ext>
            </a:extLst>
          </p:cNvPr>
          <p:cNvSpPr>
            <a:spLocks noGrp="1" noChangeArrowheads="1"/>
          </p:cNvSpPr>
          <p:nvPr>
            <p:ph type="title"/>
          </p:nvPr>
        </p:nvSpPr>
        <p:spPr>
          <a:xfrm>
            <a:off x="1736158" y="2867253"/>
            <a:ext cx="8713788" cy="3887787"/>
          </a:xfrm>
        </p:spPr>
        <p:txBody>
          <a:bodyPr>
            <a:normAutofit fontScale="90000"/>
          </a:bodyPr>
          <a:lstStyle/>
          <a:p>
            <a:pPr algn="l" eaLnBrk="1" hangingPunct="1"/>
            <a:r>
              <a:rPr lang="en-US" altLang="zh-CN" sz="3000" b="1" dirty="0">
                <a:ea typeface="宋体" panose="02010600030101010101" pitchFamily="2" charset="-122"/>
              </a:rPr>
              <a:t>AIDA = Awareness, Interest, Desire, and Action</a:t>
            </a:r>
            <a:br>
              <a:rPr lang="en-US" altLang="zh-CN" sz="2800" b="1" dirty="0">
                <a:ea typeface="宋体" panose="02010600030101010101" pitchFamily="2" charset="-122"/>
              </a:rPr>
            </a:br>
            <a:br>
              <a:rPr lang="en-US" altLang="zh-CN" sz="2800" b="1" dirty="0">
                <a:ea typeface="宋体" panose="02010600030101010101" pitchFamily="2" charset="-122"/>
              </a:rPr>
            </a:br>
            <a:r>
              <a:rPr lang="en-US" altLang="zh-CN" sz="2800" dirty="0" err="1">
                <a:ea typeface="宋体" panose="02010600030101010101" pitchFamily="2" charset="-122"/>
              </a:rPr>
              <a:t>Tujuan</a:t>
            </a:r>
            <a:r>
              <a:rPr lang="en-US" altLang="zh-CN" sz="2800" dirty="0">
                <a:ea typeface="宋体" panose="02010600030101010101" pitchFamily="2" charset="-122"/>
              </a:rPr>
              <a:t> </a:t>
            </a:r>
            <a:r>
              <a:rPr lang="en-US" altLang="zh-CN" sz="2800" dirty="0" err="1">
                <a:ea typeface="宋体" panose="02010600030101010101" pitchFamily="2" charset="-122"/>
              </a:rPr>
              <a:t>dari</a:t>
            </a:r>
            <a:r>
              <a:rPr lang="en-US" altLang="zh-CN" sz="2800" dirty="0">
                <a:ea typeface="宋体" panose="02010600030101010101" pitchFamily="2" charset="-122"/>
              </a:rPr>
              <a:t> model </a:t>
            </a:r>
            <a:r>
              <a:rPr lang="en-US" altLang="zh-CN" sz="2800" dirty="0" err="1">
                <a:ea typeface="宋体" panose="02010600030101010101" pitchFamily="2" charset="-122"/>
              </a:rPr>
              <a:t>ini</a:t>
            </a:r>
            <a:r>
              <a:rPr lang="en-US" altLang="zh-CN" sz="2800" dirty="0">
                <a:ea typeface="宋体" panose="02010600030101010101" pitchFamily="2" charset="-122"/>
              </a:rPr>
              <a:t> </a:t>
            </a:r>
            <a:r>
              <a:rPr lang="en-US" altLang="zh-CN" sz="2800" dirty="0" err="1">
                <a:ea typeface="宋体" panose="02010600030101010101" pitchFamily="2" charset="-122"/>
              </a:rPr>
              <a:t>adalah</a:t>
            </a:r>
            <a:r>
              <a:rPr lang="en-US" altLang="zh-CN" sz="2800" dirty="0">
                <a:ea typeface="宋体" panose="02010600030101010101" pitchFamily="2" charset="-122"/>
              </a:rPr>
              <a:t> </a:t>
            </a:r>
            <a:r>
              <a:rPr lang="en-US" altLang="zh-CN" sz="2800" dirty="0" err="1">
                <a:ea typeface="宋体" panose="02010600030101010101" pitchFamily="2" charset="-122"/>
              </a:rPr>
              <a:t>untuk</a:t>
            </a:r>
            <a:r>
              <a:rPr lang="en-US" altLang="zh-CN" sz="2800" dirty="0">
                <a:ea typeface="宋体" panose="02010600030101010101" pitchFamily="2" charset="-122"/>
              </a:rPr>
              <a:t> </a:t>
            </a:r>
            <a:r>
              <a:rPr lang="en-US" altLang="zh-CN" sz="2800" dirty="0" err="1">
                <a:ea typeface="宋体" panose="02010600030101010101" pitchFamily="2" charset="-122"/>
              </a:rPr>
              <a:t>meningkatkan</a:t>
            </a:r>
            <a:r>
              <a:rPr lang="en-US" altLang="zh-CN" sz="2800" dirty="0">
                <a:ea typeface="宋体" panose="02010600030101010101" pitchFamily="2" charset="-122"/>
              </a:rPr>
              <a:t>  </a:t>
            </a:r>
            <a:r>
              <a:rPr lang="en-US" altLang="zh-CN" sz="2800" dirty="0" err="1">
                <a:ea typeface="宋体" panose="02010600030101010101" pitchFamily="2" charset="-122"/>
              </a:rPr>
              <a:t>keawasan</a:t>
            </a:r>
            <a:r>
              <a:rPr lang="en-US" altLang="zh-CN" sz="2800" dirty="0">
                <a:ea typeface="宋体" panose="02010600030101010101" pitchFamily="2" charset="-122"/>
              </a:rPr>
              <a:t> (</a:t>
            </a:r>
            <a:r>
              <a:rPr lang="en-US" altLang="zh-CN" sz="2800" i="1" dirty="0">
                <a:ea typeface="宋体" panose="02010600030101010101" pitchFamily="2" charset="-122"/>
              </a:rPr>
              <a:t>awareness)</a:t>
            </a:r>
            <a:r>
              <a:rPr lang="en-US" altLang="zh-CN" sz="2800" dirty="0">
                <a:ea typeface="宋体" panose="02010600030101010101" pitchFamily="2" charset="-122"/>
              </a:rPr>
              <a:t> </a:t>
            </a:r>
            <a:r>
              <a:rPr lang="en-US" altLang="zh-CN" sz="2800" dirty="0" err="1">
                <a:ea typeface="宋体" panose="02010600030101010101" pitchFamily="2" charset="-122"/>
              </a:rPr>
              <a:t>dari</a:t>
            </a:r>
            <a:r>
              <a:rPr lang="en-US" altLang="zh-CN" sz="2800" dirty="0">
                <a:ea typeface="宋体" panose="02010600030101010101" pitchFamily="2" charset="-122"/>
              </a:rPr>
              <a:t> </a:t>
            </a:r>
            <a:r>
              <a:rPr lang="en-US" altLang="zh-CN" sz="2800" dirty="0" err="1">
                <a:ea typeface="宋体" panose="02010600030101010101" pitchFamily="2" charset="-122"/>
              </a:rPr>
              <a:t>konsumen</a:t>
            </a:r>
            <a:r>
              <a:rPr lang="en-US" altLang="zh-CN" sz="2800" dirty="0">
                <a:ea typeface="宋体" panose="02010600030101010101" pitchFamily="2" charset="-122"/>
              </a:rPr>
              <a:t> </a:t>
            </a:r>
            <a:r>
              <a:rPr lang="en-US" altLang="zh-CN" sz="2800" dirty="0" err="1">
                <a:ea typeface="宋体" panose="02010600030101010101" pitchFamily="2" charset="-122"/>
              </a:rPr>
              <a:t>sehingga</a:t>
            </a:r>
            <a:r>
              <a:rPr lang="en-US" altLang="zh-CN" sz="2800" dirty="0">
                <a:ea typeface="宋体" panose="02010600030101010101" pitchFamily="2" charset="-122"/>
              </a:rPr>
              <a:t> </a:t>
            </a:r>
            <a:r>
              <a:rPr lang="en-US" altLang="zh-CN" sz="2800" dirty="0" err="1">
                <a:ea typeface="宋体" panose="02010600030101010101" pitchFamily="2" charset="-122"/>
              </a:rPr>
              <a:t>menimbulkan</a:t>
            </a:r>
            <a:r>
              <a:rPr lang="en-US" altLang="zh-CN" sz="2800" dirty="0">
                <a:ea typeface="宋体" panose="02010600030101010101" pitchFamily="2" charset="-122"/>
              </a:rPr>
              <a:t> </a:t>
            </a:r>
            <a:r>
              <a:rPr lang="en-US" altLang="zh-CN" sz="2800" i="1" dirty="0">
                <a:ea typeface="宋体" panose="02010600030101010101" pitchFamily="2" charset="-122"/>
              </a:rPr>
              <a:t>interest </a:t>
            </a:r>
            <a:r>
              <a:rPr lang="en-US" altLang="zh-CN" sz="2800" dirty="0">
                <a:ea typeface="宋体" panose="02010600030101010101" pitchFamily="2" charset="-122"/>
              </a:rPr>
              <a:t>(</a:t>
            </a:r>
            <a:r>
              <a:rPr lang="en-US" altLang="zh-CN" sz="2800" dirty="0" err="1">
                <a:ea typeface="宋体" panose="02010600030101010101" pitchFamily="2" charset="-122"/>
              </a:rPr>
              <a:t>ketertarikan</a:t>
            </a:r>
            <a:r>
              <a:rPr lang="en-US" altLang="zh-CN" sz="2800" dirty="0">
                <a:ea typeface="宋体" panose="02010600030101010101" pitchFamily="2" charset="-122"/>
              </a:rPr>
              <a:t>) </a:t>
            </a:r>
            <a:r>
              <a:rPr lang="en-US" altLang="zh-CN" sz="2800" dirty="0" err="1">
                <a:ea typeface="宋体" panose="02010600030101010101" pitchFamily="2" charset="-122"/>
              </a:rPr>
              <a:t>dari</a:t>
            </a:r>
            <a:r>
              <a:rPr lang="en-US" altLang="zh-CN" sz="2800" dirty="0">
                <a:ea typeface="宋体" panose="02010600030101010101" pitchFamily="2" charset="-122"/>
              </a:rPr>
              <a:t> </a:t>
            </a:r>
            <a:r>
              <a:rPr lang="en-US" altLang="zh-CN" sz="2800" dirty="0" err="1">
                <a:ea typeface="宋体" panose="02010600030101010101" pitchFamily="2" charset="-122"/>
              </a:rPr>
              <a:t>konsumen</a:t>
            </a:r>
            <a:r>
              <a:rPr lang="en-US" altLang="zh-CN" sz="2800" dirty="0">
                <a:ea typeface="宋体" panose="02010600030101010101" pitchFamily="2" charset="-122"/>
              </a:rPr>
              <a:t> </a:t>
            </a:r>
            <a:r>
              <a:rPr lang="en-US" altLang="zh-CN" sz="2800" dirty="0" err="1">
                <a:ea typeface="宋体" panose="02010600030101010101" pitchFamily="2" charset="-122"/>
              </a:rPr>
              <a:t>tersebut</a:t>
            </a:r>
            <a:r>
              <a:rPr lang="en-US" altLang="zh-CN" sz="2800" dirty="0">
                <a:ea typeface="宋体" panose="02010600030101010101" pitchFamily="2" charset="-122"/>
              </a:rPr>
              <a:t>, yang </a:t>
            </a:r>
            <a:r>
              <a:rPr lang="en-US" altLang="zh-CN" sz="2800" dirty="0" err="1">
                <a:ea typeface="宋体" panose="02010600030101010101" pitchFamily="2" charset="-122"/>
              </a:rPr>
              <a:t>dapat</a:t>
            </a:r>
            <a:r>
              <a:rPr lang="en-US" altLang="zh-CN" sz="2800" dirty="0">
                <a:ea typeface="宋体" panose="02010600030101010101" pitchFamily="2" charset="-122"/>
              </a:rPr>
              <a:t> </a:t>
            </a:r>
            <a:r>
              <a:rPr lang="en-US" altLang="zh-CN" sz="2800" dirty="0" err="1">
                <a:ea typeface="宋体" panose="02010600030101010101" pitchFamily="2" charset="-122"/>
              </a:rPr>
              <a:t>mengarahkan</a:t>
            </a:r>
            <a:r>
              <a:rPr lang="en-US" altLang="zh-CN" sz="2800" dirty="0">
                <a:ea typeface="宋体" panose="02010600030101010101" pitchFamily="2" charset="-122"/>
              </a:rPr>
              <a:t> </a:t>
            </a:r>
            <a:r>
              <a:rPr lang="en-US" altLang="zh-CN" sz="2800" dirty="0" err="1">
                <a:ea typeface="宋体" panose="02010600030101010101" pitchFamily="2" charset="-122"/>
              </a:rPr>
              <a:t>konsumen</a:t>
            </a:r>
            <a:r>
              <a:rPr lang="en-US" altLang="zh-CN" sz="2800" dirty="0">
                <a:ea typeface="宋体" panose="02010600030101010101" pitchFamily="2" charset="-122"/>
              </a:rPr>
              <a:t> </a:t>
            </a:r>
            <a:r>
              <a:rPr lang="en-US" altLang="zh-CN" sz="2800" dirty="0" err="1">
                <a:ea typeface="宋体" panose="02010600030101010101" pitchFamily="2" charset="-122"/>
              </a:rPr>
              <a:t>kepada</a:t>
            </a:r>
            <a:r>
              <a:rPr lang="en-US" altLang="zh-CN" sz="2800" dirty="0">
                <a:ea typeface="宋体" panose="02010600030101010101" pitchFamily="2" charset="-122"/>
              </a:rPr>
              <a:t> </a:t>
            </a:r>
            <a:r>
              <a:rPr lang="en-US" altLang="zh-CN" sz="2800" dirty="0" err="1">
                <a:ea typeface="宋体" panose="02010600030101010101" pitchFamily="2" charset="-122"/>
              </a:rPr>
              <a:t>keinginan</a:t>
            </a:r>
            <a:r>
              <a:rPr lang="en-US" altLang="zh-CN" sz="2800" dirty="0">
                <a:ea typeface="宋体" panose="02010600030101010101" pitchFamily="2" charset="-122"/>
              </a:rPr>
              <a:t> (</a:t>
            </a:r>
            <a:r>
              <a:rPr lang="en-US" altLang="zh-CN" sz="2800" i="1" dirty="0">
                <a:ea typeface="宋体" panose="02010600030101010101" pitchFamily="2" charset="-122"/>
              </a:rPr>
              <a:t>desire)</a:t>
            </a:r>
            <a:r>
              <a:rPr lang="en-US" altLang="zh-CN" sz="2800" dirty="0">
                <a:ea typeface="宋体" panose="02010600030101010101" pitchFamily="2" charset="-122"/>
              </a:rPr>
              <a:t> dan pada </a:t>
            </a:r>
            <a:r>
              <a:rPr lang="en-US" altLang="zh-CN" sz="2800" dirty="0" err="1">
                <a:ea typeface="宋体" panose="02010600030101010101" pitchFamily="2" charset="-122"/>
              </a:rPr>
              <a:t>akhirnya</a:t>
            </a:r>
            <a:r>
              <a:rPr lang="en-US" altLang="zh-CN" sz="2800" dirty="0">
                <a:ea typeface="宋体" panose="02010600030101010101" pitchFamily="2" charset="-122"/>
              </a:rPr>
              <a:t> </a:t>
            </a:r>
            <a:r>
              <a:rPr lang="en-US" altLang="zh-CN" sz="2800" dirty="0" err="1">
                <a:ea typeface="宋体" panose="02010600030101010101" pitchFamily="2" charset="-122"/>
              </a:rPr>
              <a:t>menimbulkan</a:t>
            </a:r>
            <a:r>
              <a:rPr lang="en-US" altLang="zh-CN" sz="2800" dirty="0">
                <a:ea typeface="宋体" panose="02010600030101010101" pitchFamily="2" charset="-122"/>
              </a:rPr>
              <a:t> </a:t>
            </a:r>
            <a:r>
              <a:rPr lang="en-US" altLang="zh-CN" sz="2800" dirty="0" err="1">
                <a:ea typeface="宋体" panose="02010600030101010101" pitchFamily="2" charset="-122"/>
              </a:rPr>
              <a:t>tindakan</a:t>
            </a:r>
            <a:r>
              <a:rPr lang="en-US" altLang="zh-CN" sz="2800" dirty="0">
                <a:ea typeface="宋体" panose="02010600030101010101" pitchFamily="2" charset="-122"/>
              </a:rPr>
              <a:t> (</a:t>
            </a:r>
            <a:r>
              <a:rPr lang="en-US" altLang="zh-CN" sz="2800" i="1" dirty="0">
                <a:ea typeface="宋体" panose="02010600030101010101" pitchFamily="2" charset="-122"/>
              </a:rPr>
              <a:t>action)</a:t>
            </a:r>
            <a:r>
              <a:rPr lang="en-US" altLang="zh-CN" sz="2800" dirty="0">
                <a:ea typeface="宋体" panose="02010600030101010101" pitchFamily="2" charset="-122"/>
              </a:rPr>
              <a:t> </a:t>
            </a:r>
            <a:r>
              <a:rPr lang="en-US" altLang="zh-CN" sz="2800" dirty="0" err="1">
                <a:ea typeface="宋体" panose="02010600030101010101" pitchFamily="2" charset="-122"/>
              </a:rPr>
              <a:t>dari</a:t>
            </a:r>
            <a:r>
              <a:rPr lang="en-US" altLang="zh-CN" sz="2800" dirty="0">
                <a:ea typeface="宋体" panose="02010600030101010101" pitchFamily="2" charset="-122"/>
              </a:rPr>
              <a:t> </a:t>
            </a:r>
            <a:r>
              <a:rPr lang="en-US" altLang="zh-CN" sz="2800" dirty="0" err="1">
                <a:ea typeface="宋体" panose="02010600030101010101" pitchFamily="2" charset="-122"/>
              </a:rPr>
              <a:t>konsumen</a:t>
            </a:r>
            <a:r>
              <a:rPr lang="en-US" altLang="zh-CN" sz="2800" dirty="0">
                <a:ea typeface="宋体" panose="02010600030101010101" pitchFamily="2" charset="-122"/>
              </a:rPr>
              <a:t> </a:t>
            </a:r>
            <a:r>
              <a:rPr lang="en-US" altLang="zh-CN" sz="2800" dirty="0" err="1">
                <a:ea typeface="宋体" panose="02010600030101010101" pitchFamily="2" charset="-122"/>
              </a:rPr>
              <a:t>tersebut</a:t>
            </a:r>
            <a:r>
              <a:rPr lang="en-US" altLang="zh-CN" sz="2800" dirty="0">
                <a:ea typeface="宋体" panose="02010600030101010101" pitchFamily="2" charset="-122"/>
              </a:rPr>
              <a:t>.</a:t>
            </a:r>
            <a:endParaRPr lang="en-US" altLang="en-US" sz="2800" dirty="0">
              <a:ea typeface="宋体" panose="02010600030101010101" pitchFamily="2" charset="-122"/>
            </a:endParaRPr>
          </a:p>
        </p:txBody>
      </p:sp>
    </p:spTree>
    <p:extLst>
      <p:ext uri="{BB962C8B-B14F-4D97-AF65-F5344CB8AC3E}">
        <p14:creationId xmlns:p14="http://schemas.microsoft.com/office/powerpoint/2010/main" val="1172676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24FFAE8A-B7F0-4840-B37D-548831E94551}"/>
              </a:ext>
            </a:extLst>
          </p:cNvPr>
          <p:cNvSpPr txBox="1">
            <a:spLocks noChangeArrowheads="1"/>
          </p:cNvSpPr>
          <p:nvPr/>
        </p:nvSpPr>
        <p:spPr>
          <a:xfrm>
            <a:off x="1521279" y="1125538"/>
            <a:ext cx="8424863" cy="6477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2100" kern="1200">
                <a:solidFill>
                  <a:schemeClr val="tx1"/>
                </a:solidFill>
                <a:latin typeface="American Typewriter" charset="0"/>
                <a:ea typeface="American Typewriter" charset="0"/>
                <a:cs typeface="American Typewriter" charset="0"/>
              </a:defRPr>
            </a:lvl1pPr>
          </a:lstStyle>
          <a:p>
            <a:pPr algn="ctr"/>
            <a:r>
              <a:rPr lang="en-US" altLang="zh-CN" sz="3200" b="1" dirty="0" err="1">
                <a:ea typeface="宋体" panose="02010600030101010101" pitchFamily="2" charset="-122"/>
              </a:rPr>
              <a:t>Pengertian</a:t>
            </a:r>
            <a:r>
              <a:rPr lang="en-US" altLang="zh-CN" sz="3200" b="1" dirty="0">
                <a:ea typeface="宋体" panose="02010600030101010101" pitchFamily="2" charset="-122"/>
              </a:rPr>
              <a:t> </a:t>
            </a:r>
            <a:r>
              <a:rPr lang="en-US" altLang="zh-CN" sz="3200" b="1" dirty="0">
                <a:latin typeface="Arial" panose="020B0604020202020204" pitchFamily="34" charset="0"/>
                <a:ea typeface="宋体" panose="02010600030101010101" pitchFamily="2" charset="-122"/>
              </a:rPr>
              <a:t>‘</a:t>
            </a:r>
            <a:r>
              <a:rPr lang="en-US" altLang="zh-CN" sz="3200" b="1" dirty="0">
                <a:ea typeface="宋体" panose="02010600030101010101" pitchFamily="2" charset="-122"/>
              </a:rPr>
              <a:t>Reason Why</a:t>
            </a:r>
            <a:r>
              <a:rPr lang="en-US" altLang="zh-CN" sz="3200" b="1" dirty="0">
                <a:latin typeface="Arial" panose="020B0604020202020204" pitchFamily="34" charset="0"/>
                <a:ea typeface="宋体" panose="02010600030101010101" pitchFamily="2" charset="-122"/>
              </a:rPr>
              <a:t>’</a:t>
            </a:r>
            <a:r>
              <a:rPr lang="en-US" altLang="zh-CN" sz="3200" b="1" dirty="0">
                <a:ea typeface="宋体" panose="02010600030101010101" pitchFamily="2" charset="-122"/>
              </a:rPr>
              <a:t> (1)</a:t>
            </a:r>
          </a:p>
        </p:txBody>
      </p:sp>
      <p:sp>
        <p:nvSpPr>
          <p:cNvPr id="5" name="Rectangle 3">
            <a:extLst>
              <a:ext uri="{FF2B5EF4-FFF2-40B4-BE49-F238E27FC236}">
                <a16:creationId xmlns:a16="http://schemas.microsoft.com/office/drawing/2014/main" id="{2E9A4D82-4D02-4447-A23F-04E6A2FBC7C7}"/>
              </a:ext>
            </a:extLst>
          </p:cNvPr>
          <p:cNvSpPr txBox="1">
            <a:spLocks noChangeArrowheads="1"/>
          </p:cNvSpPr>
          <p:nvPr/>
        </p:nvSpPr>
        <p:spPr>
          <a:xfrm>
            <a:off x="1521279" y="1916113"/>
            <a:ext cx="8424863" cy="4392612"/>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altLang="zh-CN" sz="2800">
                <a:ea typeface="宋体" panose="02010600030101010101" pitchFamily="2" charset="-122"/>
              </a:rPr>
              <a:t>Pada tahun 1920-an, para pakar periklanan mulai mempelajari teori perilaku dan motivasi manusia yang dapat dipengaruhi (</a:t>
            </a:r>
            <a:r>
              <a:rPr lang="en-US" altLang="zh-CN" sz="2800" i="1">
                <a:ea typeface="宋体" panose="02010600030101010101" pitchFamily="2" charset="-122"/>
              </a:rPr>
              <a:t>unlocked)</a:t>
            </a:r>
            <a:r>
              <a:rPr lang="en-US" altLang="zh-CN" sz="2800">
                <a:ea typeface="宋体" panose="02010600030101010101" pitchFamily="2" charset="-122"/>
              </a:rPr>
              <a:t> dengan menggunakan metode persuasi.</a:t>
            </a:r>
            <a:br>
              <a:rPr lang="en-US" altLang="zh-CN" sz="2800">
                <a:ea typeface="宋体" panose="02010600030101010101" pitchFamily="2" charset="-122"/>
              </a:rPr>
            </a:br>
            <a:r>
              <a:rPr lang="en-US" altLang="zh-CN" sz="2800">
                <a:ea typeface="宋体" panose="02010600030101010101" pitchFamily="2" charset="-122"/>
              </a:rPr>
              <a:t>Pendekatan persuasif ini dikategorikan dan dibuat secara sistematis dalam periklanan sebagai teknik ‘reason-why’.</a:t>
            </a:r>
          </a:p>
          <a:p>
            <a:endParaRPr lang="en-US" altLang="zh-CN" sz="2800" dirty="0">
              <a:ea typeface="宋体" panose="02010600030101010101" pitchFamily="2" charset="-122"/>
            </a:endParaRPr>
          </a:p>
        </p:txBody>
      </p:sp>
    </p:spTree>
    <p:extLst>
      <p:ext uri="{BB962C8B-B14F-4D97-AF65-F5344CB8AC3E}">
        <p14:creationId xmlns:p14="http://schemas.microsoft.com/office/powerpoint/2010/main" val="2039380485"/>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8.jpeg"/></Relationships>
</file>

<file path=ppt/theme/theme1.xml><?xml version="1.0" encoding="utf-8"?>
<a:theme xmlns:a="http://schemas.openxmlformats.org/drawingml/2006/main" name="UPJ">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PJ" id="{99D2E2EC-A108-0448-9E48-A12DAAB3B195}" vid="{0E67B699-C7A2-D24D-A633-AEE527AA9A75}"/>
    </a:ext>
  </a:extLst>
</a:theme>
</file>

<file path=ppt/theme/theme2.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
  <TotalTime>96</TotalTime>
  <Words>768</Words>
  <Application>Microsoft Macintosh PowerPoint</Application>
  <PresentationFormat>Widescreen</PresentationFormat>
  <Paragraphs>58</Paragraphs>
  <Slides>15</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15</vt:i4>
      </vt:variant>
    </vt:vector>
  </HeadingPairs>
  <TitlesOfParts>
    <vt:vector size="23" baseType="lpstr">
      <vt:lpstr>American Typewriter</vt:lpstr>
      <vt:lpstr>Arial</vt:lpstr>
      <vt:lpstr>Calibri</vt:lpstr>
      <vt:lpstr>Calibri Light</vt:lpstr>
      <vt:lpstr>Copperplate</vt:lpstr>
      <vt:lpstr>Interstate</vt:lpstr>
      <vt:lpstr>UPJ</vt:lpstr>
      <vt:lpstr>Celestial</vt:lpstr>
      <vt:lpstr>Perilaku Konsumen Untuk Membidik Pasar </vt:lpstr>
      <vt:lpstr>PowerPoint Presentation</vt:lpstr>
      <vt:lpstr>PowerPoint Presentation</vt:lpstr>
      <vt:lpstr>PowerPoint Presentation</vt:lpstr>
      <vt:lpstr>PowerPoint Presentation</vt:lpstr>
      <vt:lpstr>PowerPoint Presentation</vt:lpstr>
      <vt:lpstr>PowerPoint Presentation</vt:lpstr>
      <vt:lpstr>AIDA = Awareness, Interest, Desire, and Action  Tujuan dari model ini adalah untuk meningkatkan  keawasan (awareness) dari konsumen sehingga menimbulkan interest (ketertarikan) dari konsumen tersebut, yang dapat mengarahkan konsumen kepada keinginan (desire) dan pada akhirnya menimbulkan tindakan (action) dari konsumen tersebut.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Perilaku Konsumen Untuk Membidik Pasar </dc:title>
  <dc:creator>Yosaphat Danis</dc:creator>
  <cp:lastModifiedBy>Yosaphat Danis</cp:lastModifiedBy>
  <cp:revision>4</cp:revision>
  <dcterms:created xsi:type="dcterms:W3CDTF">2020-04-12T16:50:23Z</dcterms:created>
  <dcterms:modified xsi:type="dcterms:W3CDTF">2020-05-16T18:26:27Z</dcterms:modified>
</cp:coreProperties>
</file>