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8" d="100"/>
          <a:sy n="38" d="100"/>
        </p:scale>
        <p:origin x="-12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93FE-3876-A142-B16D-15B9C8B5717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E2EB0-4E6A-5F42-B27E-16549147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422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93FE-3876-A142-B16D-15B9C8B5717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E2EB0-4E6A-5F42-B27E-16549147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93FE-3876-A142-B16D-15B9C8B5717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E2EB0-4E6A-5F42-B27E-16549147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872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93FE-3876-A142-B16D-15B9C8B5717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E2EB0-4E6A-5F42-B27E-16549147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66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93FE-3876-A142-B16D-15B9C8B5717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E2EB0-4E6A-5F42-B27E-16549147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022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93FE-3876-A142-B16D-15B9C8B5717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E2EB0-4E6A-5F42-B27E-16549147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716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93FE-3876-A142-B16D-15B9C8B5717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E2EB0-4E6A-5F42-B27E-16549147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767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93FE-3876-A142-B16D-15B9C8B5717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E2EB0-4E6A-5F42-B27E-16549147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18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93FE-3876-A142-B16D-15B9C8B5717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E2EB0-4E6A-5F42-B27E-16549147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00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93FE-3876-A142-B16D-15B9C8B5717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E2EB0-4E6A-5F42-B27E-16549147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79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93FE-3876-A142-B16D-15B9C8B5717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E2EB0-4E6A-5F42-B27E-16549147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302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293FE-3876-A142-B16D-15B9C8B5717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E2EB0-4E6A-5F42-B27E-16549147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144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KOMUNIKASI LINGKUNGAN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PERTEMUAN: 15</a:t>
            </a:r>
          </a:p>
          <a:p>
            <a:r>
              <a:rPr lang="en-US" dirty="0" smtClean="0"/>
              <a:t>PENDEKATAN MARKETING DALAM KOMUNIKASI LINGKUNGAN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078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9pPr>
          </a:lstStyle>
          <a:p>
            <a:pPr eaLnBrk="1" hangingPunct="1"/>
            <a:fld id="{9773DF10-0EBE-0F47-A65A-7435554C943D}" type="slidenum">
              <a:rPr kumimoji="0" lang="en-US" altLang="zh-TW"/>
              <a:pPr eaLnBrk="1" hangingPunct="1"/>
              <a:t>2</a:t>
            </a:fld>
            <a:endParaRPr kumimoji="0" lang="en-US" altLang="zh-TW"/>
          </a:p>
        </p:txBody>
      </p:sp>
      <p:sp>
        <p:nvSpPr>
          <p:cNvPr id="27652" name="標題 1"/>
          <p:cNvSpPr>
            <a:spLocks noGrp="1"/>
          </p:cNvSpPr>
          <p:nvPr>
            <p:ph type="ctrTitle" idx="4294967295"/>
          </p:nvPr>
        </p:nvSpPr>
        <p:spPr>
          <a:xfrm>
            <a:off x="323850" y="2060575"/>
            <a:ext cx="7772400" cy="1470025"/>
          </a:xfrm>
        </p:spPr>
        <p:txBody>
          <a:bodyPr anchor="ctr">
            <a:normAutofit fontScale="90000"/>
          </a:bodyPr>
          <a:lstStyle/>
          <a:p>
            <a:pPr marL="358775" eaLnBrk="1" hangingPunct="1"/>
            <a:r>
              <a:rPr lang="en-US" altLang="zh-TW" sz="4800">
                <a:latin typeface="Arial" charset="0"/>
                <a:ea typeface="新細明體" charset="0"/>
              </a:rPr>
              <a:t/>
            </a:r>
            <a:br>
              <a:rPr lang="en-US" altLang="zh-TW" sz="4800">
                <a:latin typeface="Arial" charset="0"/>
                <a:ea typeface="新細明體" charset="0"/>
              </a:rPr>
            </a:br>
            <a:r>
              <a:rPr lang="en-US" altLang="zh-TW" sz="4400">
                <a:latin typeface="Arial" charset="0"/>
                <a:ea typeface="新細明體" charset="0"/>
              </a:rPr>
              <a:t>Marketing PR </a:t>
            </a:r>
            <a:endParaRPr lang="zh-TW" altLang="en-US" sz="4400">
              <a:latin typeface="Arial" charset="0"/>
              <a:ea typeface="新細明體" charset="0"/>
            </a:endParaRPr>
          </a:p>
        </p:txBody>
      </p:sp>
      <p:sp>
        <p:nvSpPr>
          <p:cNvPr id="27653" name="副標題 2"/>
          <p:cNvSpPr>
            <a:spLocks noGrp="1"/>
          </p:cNvSpPr>
          <p:nvPr>
            <p:ph type="subTitle" idx="4294967295"/>
          </p:nvPr>
        </p:nvSpPr>
        <p:spPr>
          <a:xfrm>
            <a:off x="323850" y="4868863"/>
            <a:ext cx="7777163" cy="1584325"/>
          </a:xfrm>
        </p:spPr>
        <p:txBody>
          <a:bodyPr/>
          <a:lstStyle/>
          <a:p>
            <a:pPr marL="358775" indent="0" eaLnBrk="1" hangingPunct="1">
              <a:lnSpc>
                <a:spcPct val="80000"/>
              </a:lnSpc>
              <a:buFont typeface="Wingdings" charset="0"/>
              <a:buNone/>
            </a:pPr>
            <a:r>
              <a:rPr lang="en-US" altLang="zh-TW" sz="1800" i="1">
                <a:solidFill>
                  <a:srgbClr val="7F7F7F"/>
                </a:solidFill>
                <a:latin typeface="Arial" charset="0"/>
                <a:ea typeface="新細明體" charset="0"/>
              </a:rPr>
              <a:t>Marketing PR: A Marketer’s Approach to Public Relations &amp; Social Media </a:t>
            </a:r>
            <a:r>
              <a:rPr lang="en-US" altLang="zh-TW" sz="1800">
                <a:solidFill>
                  <a:srgbClr val="7F7F7F"/>
                </a:solidFill>
                <a:latin typeface="Arial" charset="0"/>
                <a:ea typeface="新細明體" charset="0"/>
              </a:rPr>
              <a:t>by Gaetan T. Giannini, Jr.</a:t>
            </a:r>
          </a:p>
          <a:p>
            <a:pPr marL="358775" indent="0" eaLnBrk="1" hangingPunct="1">
              <a:lnSpc>
                <a:spcPct val="80000"/>
              </a:lnSpc>
              <a:buFont typeface="Wingdings" charset="0"/>
              <a:buNone/>
            </a:pPr>
            <a:endParaRPr lang="en-US" altLang="zh-TW" sz="1800">
              <a:solidFill>
                <a:srgbClr val="7F7F7F"/>
              </a:solidFill>
              <a:latin typeface="Arial" charset="0"/>
              <a:ea typeface="新細明體" charset="0"/>
            </a:endParaRPr>
          </a:p>
          <a:p>
            <a:pPr marL="358775" indent="0" eaLnBrk="1" hangingPunct="1">
              <a:lnSpc>
                <a:spcPct val="80000"/>
              </a:lnSpc>
              <a:buFont typeface="Wingdings" charset="0"/>
              <a:buNone/>
            </a:pPr>
            <a:r>
              <a:rPr lang="en-US" altLang="zh-TW" sz="1800" i="1">
                <a:solidFill>
                  <a:srgbClr val="7F7F7F"/>
                </a:solidFill>
                <a:latin typeface="Arial" charset="0"/>
                <a:ea typeface="新細明體" charset="0"/>
              </a:rPr>
              <a:t>The Marketer’s Guide to Public Relations </a:t>
            </a:r>
            <a:r>
              <a:rPr lang="en-US" altLang="zh-TW" sz="1800">
                <a:solidFill>
                  <a:srgbClr val="7F7F7F"/>
                </a:solidFill>
                <a:latin typeface="Arial" charset="0"/>
                <a:ea typeface="新細明體" charset="0"/>
              </a:rPr>
              <a:t>by Thomas Harris</a:t>
            </a:r>
          </a:p>
          <a:p>
            <a:pPr marL="358775" indent="0" eaLnBrk="1" hangingPunct="1">
              <a:lnSpc>
                <a:spcPct val="80000"/>
              </a:lnSpc>
              <a:buFont typeface="Wingdings" charset="0"/>
              <a:buNone/>
            </a:pPr>
            <a:endParaRPr lang="en-US" altLang="zh-TW" sz="2700">
              <a:solidFill>
                <a:srgbClr val="898989"/>
              </a:solidFill>
              <a:latin typeface="Arial" charset="0"/>
              <a:ea typeface="新細明體" charset="0"/>
            </a:endParaRPr>
          </a:p>
          <a:p>
            <a:pPr marL="358775" indent="0" eaLnBrk="1" hangingPunct="1">
              <a:lnSpc>
                <a:spcPct val="80000"/>
              </a:lnSpc>
              <a:buFont typeface="Wingdings" charset="0"/>
              <a:buNone/>
            </a:pPr>
            <a:endParaRPr lang="zh-TW" altLang="en-US" sz="2700">
              <a:solidFill>
                <a:srgbClr val="898989"/>
              </a:solidFill>
              <a:latin typeface="Arial" charset="0"/>
              <a:ea typeface="新細明體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526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9pPr>
          </a:lstStyle>
          <a:p>
            <a:pPr eaLnBrk="1" hangingPunct="1"/>
            <a:fld id="{FCCE79F0-89FA-ED45-A426-F42B7DDE9637}" type="slidenum">
              <a:rPr kumimoji="0" lang="en-US" altLang="zh-TW"/>
              <a:pPr eaLnBrk="1" hangingPunct="1"/>
              <a:t>3</a:t>
            </a:fld>
            <a:endParaRPr kumimoji="0" lang="en-US" altLang="zh-TW"/>
          </a:p>
        </p:txBody>
      </p:sp>
      <p:sp>
        <p:nvSpPr>
          <p:cNvPr id="28676" name="標題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altLang="zh-TW" sz="3600">
                <a:latin typeface="Arial" charset="0"/>
                <a:ea typeface="新細明體" charset="0"/>
              </a:rPr>
              <a:t>Definition of MPR </a:t>
            </a:r>
            <a:endParaRPr lang="zh-TW" altLang="en-US" sz="3600">
              <a:latin typeface="Arial" charset="0"/>
              <a:ea typeface="新細明體" charset="0"/>
            </a:endParaRPr>
          </a:p>
        </p:txBody>
      </p:sp>
      <p:sp>
        <p:nvSpPr>
          <p:cNvPr id="28677" name="內容版面配置區 2"/>
          <p:cNvSpPr>
            <a:spLocks noGrp="1"/>
          </p:cNvSpPr>
          <p:nvPr>
            <p:ph idx="4294967295"/>
          </p:nvPr>
        </p:nvSpPr>
        <p:spPr>
          <a:xfrm>
            <a:off x="107950" y="1700213"/>
            <a:ext cx="8229600" cy="4411662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charset="0"/>
              <a:buNone/>
            </a:pPr>
            <a:r>
              <a:rPr lang="en-GB">
                <a:latin typeface="Arial" charset="0"/>
                <a:ea typeface="新細明體" charset="0"/>
              </a:rPr>
              <a:t>	</a:t>
            </a:r>
            <a:r>
              <a:rPr lang="en-GB" altLang="zh-TW" sz="2600">
                <a:latin typeface="Arial" charset="0"/>
                <a:ea typeface="新細明體" charset="0"/>
              </a:rPr>
              <a:t>Marketing public relations is the process of planning, executing and evaluating programs that </a:t>
            </a:r>
            <a:r>
              <a:rPr lang="en-GB" altLang="zh-TW" sz="2600" u="sng">
                <a:latin typeface="Arial" charset="0"/>
                <a:ea typeface="新細明體" charset="0"/>
              </a:rPr>
              <a:t>encourage purchase and consumer satisfaction</a:t>
            </a:r>
            <a:r>
              <a:rPr lang="en-GB" altLang="zh-TW" sz="2600">
                <a:latin typeface="Arial" charset="0"/>
                <a:ea typeface="新細明體" charset="0"/>
              </a:rPr>
              <a:t> through credible communication of information and impression that identify companies and their products with </a:t>
            </a:r>
            <a:r>
              <a:rPr lang="en-GB" altLang="zh-TW" sz="2600" u="sng">
                <a:latin typeface="Arial" charset="0"/>
                <a:ea typeface="新細明體" charset="0"/>
              </a:rPr>
              <a:t>needs</a:t>
            </a:r>
            <a:r>
              <a:rPr lang="en-GB" altLang="zh-TW" sz="2600">
                <a:latin typeface="Arial" charset="0"/>
                <a:ea typeface="新細明體" charset="0"/>
              </a:rPr>
              <a:t>, </a:t>
            </a:r>
            <a:r>
              <a:rPr lang="en-GB" altLang="zh-TW" sz="2600" u="sng">
                <a:latin typeface="Arial" charset="0"/>
                <a:ea typeface="新細明體" charset="0"/>
              </a:rPr>
              <a:t>wants</a:t>
            </a:r>
            <a:r>
              <a:rPr lang="en-GB" altLang="zh-TW" sz="2600">
                <a:latin typeface="Arial" charset="0"/>
                <a:ea typeface="新細明體" charset="0"/>
              </a:rPr>
              <a:t>, </a:t>
            </a:r>
            <a:r>
              <a:rPr lang="en-GB" altLang="zh-TW" sz="2600" u="sng">
                <a:latin typeface="Arial" charset="0"/>
                <a:ea typeface="新細明體" charset="0"/>
              </a:rPr>
              <a:t>concerns</a:t>
            </a:r>
            <a:r>
              <a:rPr lang="en-GB" altLang="zh-TW" sz="2600">
                <a:latin typeface="Arial" charset="0"/>
                <a:ea typeface="新細明體" charset="0"/>
              </a:rPr>
              <a:t> and </a:t>
            </a:r>
            <a:r>
              <a:rPr lang="en-GB" altLang="zh-TW" sz="2600" u="sng">
                <a:latin typeface="Arial" charset="0"/>
                <a:ea typeface="新細明體" charset="0"/>
              </a:rPr>
              <a:t>interests</a:t>
            </a:r>
            <a:r>
              <a:rPr lang="en-GB" altLang="zh-TW" sz="2600">
                <a:latin typeface="Arial" charset="0"/>
                <a:ea typeface="新細明體" charset="0"/>
              </a:rPr>
              <a:t> of consumers. </a:t>
            </a:r>
          </a:p>
          <a:p>
            <a:pPr eaLnBrk="1" hangingPunct="1">
              <a:buFont typeface="Wingdings" charset="0"/>
              <a:buNone/>
            </a:pPr>
            <a:r>
              <a:rPr lang="zh-TW" altLang="en-US">
                <a:latin typeface="Arial" charset="0"/>
                <a:ea typeface="新細明體" charset="0"/>
              </a:rPr>
              <a:t>　</a:t>
            </a:r>
            <a:endParaRPr lang="en-GB" altLang="zh-TW">
              <a:latin typeface="Arial" charset="0"/>
              <a:ea typeface="新細明體" charset="0"/>
            </a:endParaRPr>
          </a:p>
          <a:p>
            <a:pPr eaLnBrk="1" hangingPunct="1">
              <a:buFont typeface="Wingdings" charset="0"/>
              <a:buNone/>
            </a:pPr>
            <a:endParaRPr lang="en-GB" altLang="zh-TW">
              <a:latin typeface="Arial" charset="0"/>
              <a:ea typeface="新細明體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altLang="zh-TW" sz="1800" i="1">
                <a:solidFill>
                  <a:srgbClr val="7F7F7F"/>
                </a:solidFill>
                <a:latin typeface="Arial" charset="0"/>
                <a:ea typeface="新細明體" charset="0"/>
              </a:rPr>
              <a:t>The Marketer’s Guide to Public Relations by </a:t>
            </a:r>
            <a:r>
              <a:rPr lang="en-GB" altLang="zh-TW" sz="1700">
                <a:solidFill>
                  <a:srgbClr val="7F7F7F"/>
                </a:solidFill>
                <a:latin typeface="Arial" charset="0"/>
                <a:ea typeface="新細明體" charset="0"/>
              </a:rPr>
              <a:t>Thomas Harris</a:t>
            </a:r>
            <a:endParaRPr lang="zh-TW" altLang="en-US" sz="1700">
              <a:solidFill>
                <a:srgbClr val="7F7F7F"/>
              </a:solidFill>
              <a:latin typeface="Arial" charset="0"/>
              <a:ea typeface="新細明體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984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9pPr>
          </a:lstStyle>
          <a:p>
            <a:pPr eaLnBrk="1" hangingPunct="1"/>
            <a:fld id="{2553E8B6-0334-E349-8B58-584D06EA2837}" type="slidenum">
              <a:rPr kumimoji="0" lang="en-US" altLang="zh-TW"/>
              <a:pPr eaLnBrk="1" hangingPunct="1"/>
              <a:t>4</a:t>
            </a:fld>
            <a:endParaRPr kumimoji="0" lang="en-US" altLang="zh-TW"/>
          </a:p>
        </p:txBody>
      </p:sp>
      <p:sp>
        <p:nvSpPr>
          <p:cNvPr id="29700" name="標題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altLang="zh-TW" sz="3600">
                <a:latin typeface="Arial" charset="0"/>
                <a:ea typeface="新細明體" charset="0"/>
              </a:rPr>
              <a:t>Marketing PR (MPR) </a:t>
            </a:r>
            <a:endParaRPr lang="zh-TW" altLang="en-US" sz="3600">
              <a:latin typeface="Arial" charset="0"/>
              <a:ea typeface="新細明體" charset="0"/>
            </a:endParaRPr>
          </a:p>
        </p:txBody>
      </p:sp>
      <p:sp>
        <p:nvSpPr>
          <p:cNvPr id="29701" name="內容版面配置區 2"/>
          <p:cNvSpPr>
            <a:spLocks noGrp="1"/>
          </p:cNvSpPr>
          <p:nvPr>
            <p:ph idx="4294967295"/>
          </p:nvPr>
        </p:nvSpPr>
        <p:spPr>
          <a:xfrm>
            <a:off x="468313" y="1700213"/>
            <a:ext cx="8229600" cy="441166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GB" altLang="zh-TW" sz="2600" b="1">
                <a:latin typeface="Arial" charset="0"/>
                <a:ea typeface="新細明體" charset="0"/>
              </a:rPr>
              <a:t>What does MPR do?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charset="0"/>
              <a:buNone/>
            </a:pPr>
            <a:endParaRPr lang="en-GB" altLang="zh-TW" sz="2600" u="sng">
              <a:latin typeface="Arial" charset="0"/>
              <a:ea typeface="新細明體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-GB" altLang="zh-TW" sz="2600">
                <a:latin typeface="Arial" charset="0"/>
                <a:ea typeface="新細明體" charset="0"/>
              </a:rPr>
              <a:t>Builds organization/product identity</a:t>
            </a:r>
          </a:p>
          <a:p>
            <a:pPr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-GB" altLang="zh-TW" sz="2600">
                <a:latin typeface="Arial" charset="0"/>
                <a:ea typeface="新細明體" charset="0"/>
              </a:rPr>
              <a:t>Increases visibility</a:t>
            </a:r>
          </a:p>
          <a:p>
            <a:pPr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-GB" altLang="zh-TW" sz="2600">
                <a:latin typeface="Arial" charset="0"/>
                <a:ea typeface="新細明體" charset="0"/>
              </a:rPr>
              <a:t>Establishes as an expert</a:t>
            </a:r>
          </a:p>
          <a:p>
            <a:pPr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-GB" altLang="zh-TW" sz="2600">
                <a:latin typeface="Arial" charset="0"/>
                <a:ea typeface="新細明體" charset="0"/>
              </a:rPr>
              <a:t>Educates stakeholders on issues </a:t>
            </a:r>
          </a:p>
          <a:p>
            <a:pPr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-GB" altLang="zh-TW" sz="2600">
                <a:latin typeface="Arial" charset="0"/>
                <a:ea typeface="新細明體" charset="0"/>
              </a:rPr>
              <a:t>Shapes public opinion</a:t>
            </a:r>
          </a:p>
          <a:p>
            <a:pPr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-GB" altLang="zh-TW" sz="2600">
                <a:latin typeface="Arial" charset="0"/>
                <a:ea typeface="新細明體" charset="0"/>
              </a:rPr>
              <a:t>Maintains image</a:t>
            </a:r>
          </a:p>
          <a:p>
            <a:pPr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-GB" altLang="zh-TW" sz="2600">
                <a:latin typeface="Arial" charset="0"/>
                <a:ea typeface="新細明體" charset="0"/>
              </a:rPr>
              <a:t>Stimulates trial &amp; repeat usage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zh-TW" altLang="en-US" sz="2600">
              <a:latin typeface="Arial" charset="0"/>
              <a:ea typeface="新細明體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31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9pPr>
          </a:lstStyle>
          <a:p>
            <a:pPr eaLnBrk="1" hangingPunct="1"/>
            <a:r>
              <a:rPr kumimoji="0" lang="en-US" altLang="zh-TW"/>
              <a:t>B.C. Lo</a:t>
            </a: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9pPr>
          </a:lstStyle>
          <a:p>
            <a:pPr eaLnBrk="1" hangingPunct="1"/>
            <a:fld id="{9B42AE29-43CB-8145-9867-95519B83812A}" type="slidenum">
              <a:rPr kumimoji="0" lang="en-US" altLang="zh-TW"/>
              <a:pPr eaLnBrk="1" hangingPunct="1"/>
              <a:t>5</a:t>
            </a:fld>
            <a:endParaRPr kumimoji="0" lang="en-US" altLang="zh-TW"/>
          </a:p>
        </p:txBody>
      </p:sp>
      <p:sp>
        <p:nvSpPr>
          <p:cNvPr id="30724" name="標題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altLang="zh-TW" sz="3600">
                <a:latin typeface="Arial" charset="0"/>
                <a:ea typeface="新細明體" charset="0"/>
              </a:rPr>
              <a:t>Basic Rules of MPR</a:t>
            </a:r>
            <a:endParaRPr lang="zh-TW" altLang="en-US" sz="3600">
              <a:latin typeface="Arial" charset="0"/>
              <a:ea typeface="新細明體" charset="0"/>
            </a:endParaRPr>
          </a:p>
        </p:txBody>
      </p:sp>
      <p:sp>
        <p:nvSpPr>
          <p:cNvPr id="30725" name="內容版面配置區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GB" altLang="zh-TW" sz="2600">
                <a:latin typeface="Arial" charset="0"/>
                <a:ea typeface="新細明體" charset="0"/>
              </a:rPr>
              <a:t>Highest cost effectiveness &amp; creditability</a:t>
            </a:r>
          </a:p>
          <a:p>
            <a:pPr eaLnBrk="1" hangingPunct="1">
              <a:lnSpc>
                <a:spcPct val="80000"/>
              </a:lnSpc>
            </a:pPr>
            <a:r>
              <a:rPr lang="en-GB" altLang="zh-TW" sz="2600">
                <a:latin typeface="Arial" charset="0"/>
                <a:ea typeface="新細明體" charset="0"/>
              </a:rPr>
              <a:t>Newsworthy – public attention</a:t>
            </a:r>
          </a:p>
          <a:p>
            <a:pPr eaLnBrk="1" hangingPunct="1">
              <a:lnSpc>
                <a:spcPct val="80000"/>
              </a:lnSpc>
            </a:pPr>
            <a:r>
              <a:rPr lang="en-GB" altLang="zh-TW" sz="2600">
                <a:latin typeface="Arial" charset="0"/>
                <a:ea typeface="新細明體" charset="0"/>
              </a:rPr>
              <a:t>Share news – share of voice &amp; share of mind</a:t>
            </a:r>
          </a:p>
          <a:p>
            <a:pPr eaLnBrk="1" hangingPunct="1">
              <a:lnSpc>
                <a:spcPct val="80000"/>
              </a:lnSpc>
            </a:pPr>
            <a:r>
              <a:rPr lang="en-GB" altLang="zh-TW" sz="2600">
                <a:latin typeface="Arial" charset="0"/>
                <a:ea typeface="新細明體" charset="0"/>
              </a:rPr>
              <a:t>Proper packaging – appeal</a:t>
            </a:r>
          </a:p>
          <a:p>
            <a:pPr eaLnBrk="1" hangingPunct="1">
              <a:lnSpc>
                <a:spcPct val="80000"/>
              </a:lnSpc>
            </a:pPr>
            <a:r>
              <a:rPr lang="en-GB" altLang="zh-TW" sz="2600">
                <a:latin typeface="Arial" charset="0"/>
                <a:ea typeface="新細明體" charset="0"/>
              </a:rPr>
              <a:t>Get to the right people – public </a:t>
            </a:r>
          </a:p>
          <a:p>
            <a:pPr eaLnBrk="1" hangingPunct="1">
              <a:lnSpc>
                <a:spcPct val="80000"/>
              </a:lnSpc>
            </a:pPr>
            <a:r>
              <a:rPr lang="en-GB" altLang="zh-TW" sz="2600">
                <a:latin typeface="Arial" charset="0"/>
                <a:ea typeface="新細明體" charset="0"/>
              </a:rPr>
              <a:t>Be available – close to your public</a:t>
            </a:r>
          </a:p>
          <a:p>
            <a:pPr eaLnBrk="1" hangingPunct="1">
              <a:lnSpc>
                <a:spcPct val="80000"/>
              </a:lnSpc>
            </a:pPr>
            <a:r>
              <a:rPr lang="en-GB" altLang="zh-TW" sz="2600">
                <a:latin typeface="Arial" charset="0"/>
                <a:ea typeface="新細明體" charset="0"/>
              </a:rPr>
              <a:t>Be engaged – two-way communication</a:t>
            </a:r>
          </a:p>
          <a:p>
            <a:pPr eaLnBrk="1" hangingPunct="1">
              <a:lnSpc>
                <a:spcPct val="80000"/>
              </a:lnSpc>
            </a:pPr>
            <a:r>
              <a:rPr lang="en-GB" altLang="zh-TW" sz="2600">
                <a:latin typeface="Arial" charset="0"/>
                <a:ea typeface="新細明體" charset="0"/>
              </a:rPr>
              <a:t>Realize its global reach – not a local story</a:t>
            </a:r>
          </a:p>
          <a:p>
            <a:pPr eaLnBrk="1" hangingPunct="1">
              <a:lnSpc>
                <a:spcPct val="80000"/>
              </a:lnSpc>
            </a:pPr>
            <a:r>
              <a:rPr lang="en-GB" altLang="zh-TW" sz="2600">
                <a:latin typeface="Arial" charset="0"/>
                <a:ea typeface="新細明體" charset="0"/>
              </a:rPr>
              <a:t>Ethics is key – facts &amp; figures </a:t>
            </a:r>
            <a:endParaRPr lang="zh-TW" altLang="en-US" sz="2600">
              <a:latin typeface="Arial" charset="0"/>
              <a:ea typeface="新細明體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498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9pPr>
          </a:lstStyle>
          <a:p>
            <a:pPr eaLnBrk="1" hangingPunct="1"/>
            <a:r>
              <a:rPr kumimoji="0" lang="en-US" altLang="zh-TW"/>
              <a:t>B.C. Lo</a:t>
            </a: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9pPr>
          </a:lstStyle>
          <a:p>
            <a:pPr eaLnBrk="1" hangingPunct="1"/>
            <a:fld id="{710FEDA0-944A-174B-9D9E-2F938B27EC1F}" type="slidenum">
              <a:rPr kumimoji="0" lang="en-US" altLang="zh-TW"/>
              <a:pPr eaLnBrk="1" hangingPunct="1"/>
              <a:t>6</a:t>
            </a:fld>
            <a:endParaRPr kumimoji="0" lang="en-US" altLang="zh-TW"/>
          </a:p>
        </p:txBody>
      </p:sp>
      <p:sp>
        <p:nvSpPr>
          <p:cNvPr id="41988" name="標題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TW" sz="3600">
                <a:latin typeface="Arial" charset="0"/>
                <a:ea typeface="新細明體" charset="0"/>
              </a:rPr>
              <a:t>1. No Advertising Support </a:t>
            </a:r>
            <a:endParaRPr lang="zh-TW" altLang="en-US" sz="3600">
              <a:latin typeface="Arial" charset="0"/>
              <a:ea typeface="新細明體" charset="0"/>
            </a:endParaRPr>
          </a:p>
        </p:txBody>
      </p:sp>
      <p:sp>
        <p:nvSpPr>
          <p:cNvPr id="41989" name="內容版面配置區 2"/>
          <p:cNvSpPr>
            <a:spLocks noGrp="1"/>
          </p:cNvSpPr>
          <p:nvPr>
            <p:ph idx="4294967295"/>
          </p:nvPr>
        </p:nvSpPr>
        <p:spPr>
          <a:xfrm>
            <a:off x="468313" y="1628775"/>
            <a:ext cx="8229600" cy="470217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TW" sz="2600">
                <a:latin typeface="Arial" charset="0"/>
                <a:ea typeface="新細明體" charset="0"/>
              </a:rPr>
              <a:t>Information for media</a:t>
            </a:r>
          </a:p>
          <a:p>
            <a:pPr eaLnBrk="1" hangingPunct="1"/>
            <a:r>
              <a:rPr lang="en-US" altLang="zh-TW" sz="2600">
                <a:latin typeface="Arial" charset="0"/>
                <a:ea typeface="新細明體" charset="0"/>
              </a:rPr>
              <a:t>Celebrity endorsement</a:t>
            </a:r>
          </a:p>
          <a:p>
            <a:pPr eaLnBrk="1" hangingPunct="1"/>
            <a:r>
              <a:rPr lang="en-US" altLang="zh-TW" sz="2600">
                <a:latin typeface="Arial" charset="0"/>
                <a:ea typeface="新細明體" charset="0"/>
              </a:rPr>
              <a:t>Contests – selection of spokesperson </a:t>
            </a:r>
          </a:p>
          <a:p>
            <a:pPr eaLnBrk="1" hangingPunct="1"/>
            <a:r>
              <a:rPr lang="en-US" altLang="zh-TW" sz="2600">
                <a:latin typeface="Arial" charset="0"/>
                <a:ea typeface="新細明體" charset="0"/>
              </a:rPr>
              <a:t>Special events</a:t>
            </a:r>
          </a:p>
          <a:p>
            <a:pPr eaLnBrk="1" hangingPunct="1"/>
            <a:r>
              <a:rPr lang="en-US" altLang="zh-TW" sz="2600">
                <a:latin typeface="Arial" charset="0"/>
                <a:ea typeface="新細明體" charset="0"/>
              </a:rPr>
              <a:t>Wars – cola, TV, beer, shopping malls, etc.</a:t>
            </a:r>
          </a:p>
          <a:p>
            <a:pPr eaLnBrk="1" hangingPunct="1">
              <a:buFont typeface="Wingdings" charset="0"/>
              <a:buNone/>
            </a:pPr>
            <a:endParaRPr lang="en-US" altLang="zh-TW" sz="2600">
              <a:latin typeface="Arial" charset="0"/>
              <a:ea typeface="新細明體" charset="0"/>
            </a:endParaRPr>
          </a:p>
          <a:p>
            <a:pPr eaLnBrk="1" hangingPunct="1">
              <a:buFont typeface="Wingdings" charset="0"/>
              <a:buNone/>
            </a:pPr>
            <a:endParaRPr lang="en-US" altLang="zh-TW" sz="2600">
              <a:latin typeface="Arial" charset="0"/>
              <a:ea typeface="新細明體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altLang="zh-TW" sz="2600">
                <a:latin typeface="Arial" charset="0"/>
                <a:ea typeface="新細明體" charset="0"/>
              </a:rPr>
              <a:t>Case studies: Walkman, iPod/iPhone, Awards ceremonies</a:t>
            </a:r>
          </a:p>
          <a:p>
            <a:pPr eaLnBrk="1" hangingPunct="1"/>
            <a:endParaRPr lang="zh-TW" altLang="en-US">
              <a:latin typeface="Arial" charset="0"/>
              <a:ea typeface="新細明體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437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193</Words>
  <Application>Microsoft Macintosh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KOMUNIKASI LINGKUNGAN</vt:lpstr>
      <vt:lpstr> Marketing PR </vt:lpstr>
      <vt:lpstr>Definition of MPR </vt:lpstr>
      <vt:lpstr>Marketing PR (MPR) </vt:lpstr>
      <vt:lpstr>Basic Rules of MPR</vt:lpstr>
      <vt:lpstr>1. No Advertising Support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KOMUNIKASI LINGKUNGAN</dc:title>
  <dc:creator>emma</dc:creator>
  <cp:lastModifiedBy>emma</cp:lastModifiedBy>
  <cp:revision>1</cp:revision>
  <dcterms:created xsi:type="dcterms:W3CDTF">2020-02-11T08:53:49Z</dcterms:created>
  <dcterms:modified xsi:type="dcterms:W3CDTF">2020-02-11T08:56:08Z</dcterms:modified>
</cp:coreProperties>
</file>