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4" r:id="rId1"/>
  </p:sldMasterIdLst>
  <p:sldIdLst>
    <p:sldId id="256" r:id="rId2"/>
    <p:sldId id="260" r:id="rId3"/>
    <p:sldId id="263" r:id="rId4"/>
    <p:sldId id="265" r:id="rId5"/>
    <p:sldId id="270" r:id="rId6"/>
    <p:sldId id="261" r:id="rId7"/>
    <p:sldId id="258" r:id="rId8"/>
    <p:sldId id="266" r:id="rId9"/>
    <p:sldId id="25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3" d="100"/>
          <a:sy n="43" d="100"/>
        </p:scale>
        <p:origin x="-11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1918447"/>
            <a:ext cx="7583488" cy="1470025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3478306"/>
            <a:ext cx="7583487" cy="1752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4AE50-C8A2-8843-B5DE-6B4BAD77E1E3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2A6F4-BF83-4C40-9FDD-83438F81397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4320"/>
            <a:ext cx="3959352" cy="1691640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64608" y="264907"/>
            <a:ext cx="3959352" cy="6328186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0801"/>
            <a:ext cx="3959352" cy="3200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Font typeface="Calisto MT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70048" y="6356350"/>
            <a:ext cx="162763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A1C4AE50-C8A2-8843-B5DE-6B4BAD77E1E3}" type="datetimeFigureOut">
              <a:rPr lang="en-US" smtClean="0"/>
              <a:t>2/11/20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2808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38129"/>
            <a:ext cx="758952" cy="57607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4422A6F4-BF83-4C40-9FDD-83438F8139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038600"/>
            <a:ext cx="7620000" cy="990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ctr">
              <a:defRPr sz="3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 typeface="Calisto MT" pitchFamily="18" charset="0"/>
              <a:buNone/>
            </a:pPr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2900" y="265176"/>
            <a:ext cx="8458200" cy="3697224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000"/>
              </a:spcBef>
              <a:buFont typeface="Calisto MT" pitchFamily="18" charset="0"/>
              <a:buNone/>
              <a:defRPr sz="2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5042647"/>
            <a:ext cx="7620000" cy="1129553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4AE50-C8A2-8843-B5DE-6B4BAD77E1E3}" type="datetimeFigureOut">
              <a:rPr lang="en-US" smtClean="0"/>
              <a:t>2/11/20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2A6F4-BF83-4C40-9FDD-83438F8139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A1C4AE50-C8A2-8843-B5DE-6B4BAD77E1E3}" type="datetimeFigureOut">
              <a:rPr lang="en-US" smtClean="0"/>
              <a:t>2/11/20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4422A6F4-BF83-4C40-9FDD-83438F8139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4AE50-C8A2-8843-B5DE-6B4BAD77E1E3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2A6F4-BF83-4C40-9FDD-83438F8139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2"/>
          <a:srcRect r="14719"/>
          <a:stretch>
            <a:fillRect/>
          </a:stretch>
        </p:blipFill>
        <p:spPr>
          <a:xfrm>
            <a:off x="0" y="4482"/>
            <a:ext cx="779811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48600" y="457200"/>
            <a:ext cx="1219200" cy="5668963"/>
          </a:xfrm>
        </p:spPr>
        <p:txBody>
          <a:bodyPr vert="eaVert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457200"/>
            <a:ext cx="6383337" cy="56689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24800" y="6356350"/>
            <a:ext cx="1066800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A1C4AE50-C8A2-8843-B5DE-6B4BAD77E1E3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2A6F4-BF83-4C40-9FDD-83438F81397A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5400000" flipH="1">
            <a:off x="4421262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4AE50-C8A2-8843-B5DE-6B4BAD77E1E3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2A6F4-BF83-4C40-9FDD-83438F8139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789081"/>
            <a:ext cx="7583488" cy="1470025"/>
          </a:xfrm>
        </p:spPr>
        <p:txBody>
          <a:bodyPr anchor="ctr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4724400"/>
            <a:ext cx="7583487" cy="1385047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4AE50-C8A2-8843-B5DE-6B4BAD77E1E3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2A6F4-BF83-4C40-9FDD-83438F81397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3677371" y="2564085"/>
            <a:ext cx="1789259" cy="1729830"/>
          </a:xfrm>
          <a:prstGeom prst="ellipse">
            <a:avLst/>
          </a:prstGeom>
          <a:noFill/>
          <a:ln w="127000">
            <a:solidFill>
              <a:schemeClr val="tx2"/>
            </a:solidFill>
          </a:ln>
          <a:effectLst>
            <a:innerShdw blurRad="101600" dist="76200" dir="13500000">
              <a:prstClr val="black">
                <a:alpha val="57000"/>
              </a:prstClr>
            </a:innerShdw>
          </a:effectLst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46984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66667"/>
          <a:stretch>
            <a:fillRect/>
          </a:stretch>
        </p:blipFill>
        <p:spPr>
          <a:xfrm>
            <a:off x="0" y="4572000"/>
            <a:ext cx="9144000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71800"/>
            <a:ext cx="7583487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4724400"/>
            <a:ext cx="7583487" cy="139849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 typeface="Calisto MT" pitchFamily="18" charset="0"/>
              <a:buNone/>
              <a:defRPr sz="1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4AE50-C8A2-8843-B5DE-6B4BAD77E1E3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2A6F4-BF83-4C40-9FDD-83438F8139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1" name="Picture 10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3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6791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4AE50-C8A2-8843-B5DE-6B4BAD77E1E3}" type="datetimeFigureOut">
              <a:rPr lang="en-US" smtClean="0"/>
              <a:t>2/11/20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2A6F4-BF83-4C40-9FDD-83438F8139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3" name="Picture 12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6791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96791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4AE50-C8A2-8843-B5DE-6B4BAD77E1E3}" type="datetimeFigureOut">
              <a:rPr lang="en-US" smtClean="0"/>
              <a:t>2/11/20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2A6F4-BF83-4C40-9FDD-83438F8139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4AE50-C8A2-8843-B5DE-6B4BAD77E1E3}" type="datetimeFigureOut">
              <a:rPr lang="en-US" smtClean="0"/>
              <a:t>2/11/20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2A6F4-BF83-4C40-9FDD-83438F81397A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verlay-FullBackground.jpg"/>
          <p:cNvPicPr>
            <a:picLocks noChangeAspect="1"/>
          </p:cNvPicPr>
          <p:nvPr/>
        </p:nvPicPr>
        <p:blipFill>
          <a:blip r:embed="rId3"/>
          <a:srcRect t="21046"/>
          <a:stretch>
            <a:fillRect/>
          </a:stretch>
        </p:blipFill>
        <p:spPr>
          <a:xfrm>
            <a:off x="0" y="1447800"/>
            <a:ext cx="9144000" cy="54146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4AE50-C8A2-8843-B5DE-6B4BAD77E1E3}" type="datetimeFigureOut">
              <a:rPr lang="en-US" smtClean="0"/>
              <a:t>2/11/20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2A6F4-BF83-4C40-9FDD-83438F8139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3049"/>
            <a:ext cx="3962400" cy="1690221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6401" y="273050"/>
            <a:ext cx="3959352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5104"/>
            <a:ext cx="3962400" cy="320040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67000" y="6356350"/>
            <a:ext cx="162261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A1C4AE50-C8A2-8843-B5DE-6B4BAD77E1E3}" type="datetimeFigureOut">
              <a:rPr lang="en-US" smtClean="0"/>
              <a:t>2/11/20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1553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48338"/>
            <a:ext cx="762000" cy="57626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4422A6F4-BF83-4C40-9FDD-83438F81397A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8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32494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A1C4AE50-C8A2-8843-B5DE-6B4BAD77E1E3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047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4422A6F4-BF83-4C40-9FDD-83438F81397A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12700" dir="2700000" sx="100500" sy="100500" algn="tl" rotWithShape="0">
              <a:prstClr val="black">
                <a:alpha val="6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Calisto MT" pitchFamily="18" charset="0"/>
        <a:buChar char="•"/>
        <a:defRPr sz="24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22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20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1711325" indent="-280988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6pPr>
      <a:lvl7pPr marL="2000250" indent="-2809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7pPr>
      <a:lvl8pPr marL="2290763" indent="-280988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8pPr>
      <a:lvl9pPr marL="2571750" indent="-2809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dirty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unilever.com/sustainable-living/our-strategy/embedding-sustainability/encouraging-behaviour-change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KOMUNIKASI LINGKUNGAN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PERTEMUAN 6:</a:t>
            </a:r>
          </a:p>
          <a:p>
            <a:r>
              <a:rPr lang="en-US" dirty="0" smtClean="0"/>
              <a:t>PERENCANAAN </a:t>
            </a:r>
            <a:r>
              <a:rPr lang="en-US" dirty="0" smtClean="0"/>
              <a:t>KAMPANYE </a:t>
            </a:r>
          </a:p>
        </p:txBody>
      </p:sp>
    </p:spTree>
    <p:extLst>
      <p:ext uri="{BB962C8B-B14F-4D97-AF65-F5344CB8AC3E}">
        <p14:creationId xmlns:p14="http://schemas.microsoft.com/office/powerpoint/2010/main" val="32614853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CAMPAIGN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Are intended to </a:t>
            </a:r>
            <a:r>
              <a:rPr lang="en-US" sz="3600" b="1" dirty="0" smtClean="0"/>
              <a:t>generate specific outcomes </a:t>
            </a:r>
            <a:r>
              <a:rPr lang="en-US" sz="3600" dirty="0" smtClean="0"/>
              <a:t>in a relatively large number of individuals, within a </a:t>
            </a:r>
            <a:r>
              <a:rPr lang="en-US" sz="3600" b="1" dirty="0" smtClean="0"/>
              <a:t>specified time</a:t>
            </a:r>
            <a:r>
              <a:rPr lang="en-US" sz="3600" dirty="0" smtClean="0"/>
              <a:t>, and through </a:t>
            </a:r>
            <a:r>
              <a:rPr lang="en-US" sz="3600" b="1" dirty="0" smtClean="0"/>
              <a:t>an organized</a:t>
            </a:r>
            <a:r>
              <a:rPr lang="en-US" sz="3600" dirty="0" smtClean="0"/>
              <a:t> set of communication activities.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40171" y="5287016"/>
            <a:ext cx="5023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Little John, Encyclopedia  of Communication Theory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76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CAMPAIGN COMMUNICATION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600" dirty="0" smtClean="0"/>
          </a:p>
          <a:p>
            <a:r>
              <a:rPr lang="en-US" sz="3600" dirty="0" smtClean="0"/>
              <a:t>Campaigns employ </a:t>
            </a:r>
            <a:r>
              <a:rPr lang="en-US" sz="3600" b="1" dirty="0" smtClean="0"/>
              <a:t>communication strategies </a:t>
            </a:r>
            <a:r>
              <a:rPr lang="en-US" sz="3600" dirty="0" smtClean="0"/>
              <a:t>and theories to </a:t>
            </a:r>
            <a:r>
              <a:rPr lang="en-US" sz="3600" b="1" dirty="0" smtClean="0"/>
              <a:t>influence large audiences </a:t>
            </a:r>
            <a:r>
              <a:rPr lang="en-US" sz="3600" dirty="0" smtClean="0"/>
              <a:t>in some </a:t>
            </a:r>
            <a:r>
              <a:rPr lang="en-US" sz="3600" b="1" dirty="0" smtClean="0"/>
              <a:t>measurable</a:t>
            </a:r>
            <a:r>
              <a:rPr lang="en-US" sz="3600" dirty="0" smtClean="0"/>
              <a:t> ways. </a:t>
            </a:r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4120757" y="6248338"/>
            <a:ext cx="5023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Little John, Encyclopedia  of Communication Theory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56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CAMPAIGN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900" b="1" dirty="0" smtClean="0"/>
              <a:t>to persuade </a:t>
            </a:r>
            <a:r>
              <a:rPr lang="en-US" sz="3900" dirty="0" smtClean="0"/>
              <a:t>consumers to purchase a particular product, </a:t>
            </a:r>
          </a:p>
          <a:p>
            <a:r>
              <a:rPr lang="en-US" sz="3900" b="1" dirty="0" smtClean="0"/>
              <a:t>to influence </a:t>
            </a:r>
            <a:r>
              <a:rPr lang="en-US" sz="3900" dirty="0" smtClean="0"/>
              <a:t>an attitude, </a:t>
            </a:r>
          </a:p>
          <a:p>
            <a:r>
              <a:rPr lang="en-US" sz="3900" dirty="0" smtClean="0"/>
              <a:t>To increase </a:t>
            </a:r>
            <a:r>
              <a:rPr lang="en-US" sz="3900" b="1" dirty="0" smtClean="0"/>
              <a:t>knowledge</a:t>
            </a:r>
            <a:r>
              <a:rPr lang="en-US" sz="3900" dirty="0" smtClean="0"/>
              <a:t>,</a:t>
            </a:r>
          </a:p>
          <a:p>
            <a:r>
              <a:rPr lang="en-US" sz="3900" dirty="0" smtClean="0"/>
              <a:t>to promote </a:t>
            </a:r>
            <a:r>
              <a:rPr lang="en-US" sz="3900" b="1" dirty="0" smtClean="0"/>
              <a:t>awareness</a:t>
            </a:r>
            <a:r>
              <a:rPr lang="en-US" sz="3900" dirty="0" smtClean="0"/>
              <a:t>,</a:t>
            </a:r>
          </a:p>
          <a:p>
            <a:r>
              <a:rPr lang="en-US" sz="3900" dirty="0" smtClean="0"/>
              <a:t>To  change </a:t>
            </a:r>
            <a:r>
              <a:rPr lang="en-US" sz="3900" b="1" dirty="0" smtClean="0"/>
              <a:t>behavior</a:t>
            </a:r>
            <a:r>
              <a:rPr lang="en-US" sz="3900" dirty="0" smtClean="0"/>
              <a:t>.</a:t>
            </a:r>
          </a:p>
          <a:p>
            <a:pPr marL="0" indent="0">
              <a:buNone/>
            </a:pPr>
            <a:r>
              <a:rPr lang="en-US" sz="3900" dirty="0" smtClean="0"/>
              <a:t> 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20757" y="6248338"/>
            <a:ext cx="5023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Little John, Encyclopedia  of Communication Theory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213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https://www.unilever.com/sustainable-living/our-strategy/embedding-sustainability/encouraging-behaviour-change/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5757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MAJOR PHASES of CAMPAIGN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US" sz="36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Planning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Implementation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Evaluation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35842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effectLst/>
              </a:rPr>
              <a:t>A basic management function involving formulation of one or more detailed plans to achieve optimum balance of needs or demands with the available resources.</a:t>
            </a:r>
          </a:p>
          <a:p>
            <a:pPr marL="0" indent="0">
              <a:buNone/>
            </a:pPr>
            <a:r>
              <a:rPr lang="en-US" sz="3600" dirty="0" smtClean="0">
                <a:effectLst/>
              </a:rPr>
              <a:t/>
            </a:r>
            <a:br>
              <a:rPr lang="en-US" sz="3600" dirty="0" smtClean="0">
                <a:effectLst/>
              </a:rPr>
            </a:br>
            <a:r>
              <a:rPr lang="en-US" sz="3600" dirty="0" smtClean="0">
                <a:effectLst/>
              </a:rPr>
              <a:t/>
            </a:r>
            <a:br>
              <a:rPr lang="en-US" sz="3600" dirty="0" smtClean="0">
                <a:effectLst/>
              </a:rPr>
            </a:b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4246103" y="5587933"/>
            <a:ext cx="4211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Businessdictionary.com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441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>
                <a:effectLst/>
              </a:rPr>
              <a:t>THE PLANNING PROCESS:</a:t>
            </a:r>
          </a:p>
          <a:p>
            <a:pPr marL="0" indent="0">
              <a:buNone/>
            </a:pPr>
            <a:r>
              <a:rPr lang="en-US" sz="3200" dirty="0" smtClean="0">
                <a:effectLst/>
              </a:rPr>
              <a:t> (1) identifies the goals or objectives to be achieved, </a:t>
            </a:r>
          </a:p>
          <a:p>
            <a:pPr marL="0" indent="0">
              <a:buNone/>
            </a:pPr>
            <a:r>
              <a:rPr lang="en-US" sz="3200" dirty="0" smtClean="0">
                <a:effectLst/>
              </a:rPr>
              <a:t>(2) formulates strategies to achieve them, </a:t>
            </a:r>
          </a:p>
          <a:p>
            <a:pPr marL="0" indent="0">
              <a:buNone/>
            </a:pPr>
            <a:r>
              <a:rPr lang="en-US" sz="3200" dirty="0" smtClean="0">
                <a:effectLst/>
              </a:rPr>
              <a:t>(3) arranges or creates the means required, and (4) implements, directs, and monitors all steps in their proper sequence. </a:t>
            </a:r>
          </a:p>
          <a:p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4885453" y="6270066"/>
            <a:ext cx="318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Businessdictionary.com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961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To harness and focus the power of the resulting </a:t>
            </a:r>
            <a:r>
              <a:rPr lang="en-US" sz="2800" dirty="0" smtClean="0"/>
              <a:t>communication system, to make it efficient and effective. </a:t>
            </a:r>
          </a:p>
          <a:p>
            <a:r>
              <a:rPr lang="en-US" sz="2800" dirty="0" err="1" smtClean="0"/>
              <a:t>Efisien</a:t>
            </a:r>
            <a:r>
              <a:rPr lang="en-US" sz="2800" dirty="0" smtClean="0"/>
              <a:t>? </a:t>
            </a:r>
          </a:p>
          <a:p>
            <a:r>
              <a:rPr lang="en-US" sz="2800" dirty="0" err="1" smtClean="0"/>
              <a:t>Efektif</a:t>
            </a:r>
            <a:r>
              <a:rPr lang="en-US" sz="2800" dirty="0" smtClean="0"/>
              <a:t>? </a:t>
            </a:r>
          </a:p>
          <a:p>
            <a:r>
              <a:rPr lang="en-US" sz="2800" dirty="0" err="1" smtClean="0"/>
              <a:t>Efisien</a:t>
            </a:r>
            <a:r>
              <a:rPr lang="en-US" sz="2800" dirty="0" smtClean="0"/>
              <a:t>: </a:t>
            </a:r>
            <a:r>
              <a:rPr lang="en-US" sz="2800" dirty="0" err="1" smtClean="0"/>
              <a:t>bagaimana</a:t>
            </a:r>
            <a:r>
              <a:rPr lang="en-US" sz="2800" dirty="0" smtClean="0"/>
              <a:t> </a:t>
            </a:r>
            <a:r>
              <a:rPr lang="en-US" sz="2800" dirty="0" err="1" smtClean="0"/>
              <a:t>hemat</a:t>
            </a:r>
            <a:r>
              <a:rPr lang="en-US" sz="2800" dirty="0" smtClean="0"/>
              <a:t> </a:t>
            </a:r>
            <a:r>
              <a:rPr lang="en-US" sz="2800" dirty="0" err="1" smtClean="0"/>
              <a:t>waktu</a:t>
            </a:r>
            <a:r>
              <a:rPr lang="en-US" sz="2800" dirty="0" smtClean="0"/>
              <a:t>, </a:t>
            </a:r>
            <a:r>
              <a:rPr lang="en-US" sz="2800" dirty="0" err="1" smtClean="0"/>
              <a:t>biaya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tenaga</a:t>
            </a:r>
            <a:endParaRPr lang="en-US" sz="2800" dirty="0" smtClean="0"/>
          </a:p>
          <a:p>
            <a:r>
              <a:rPr lang="en-US" sz="2800" dirty="0" err="1" smtClean="0"/>
              <a:t>Efektif</a:t>
            </a:r>
            <a:r>
              <a:rPr lang="en-US" sz="2800" dirty="0" smtClean="0"/>
              <a:t>: </a:t>
            </a:r>
            <a:r>
              <a:rPr lang="en-US" sz="2800" dirty="0" err="1" smtClean="0"/>
              <a:t>bagaimana</a:t>
            </a:r>
            <a:r>
              <a:rPr lang="en-US" sz="2800" dirty="0" smtClean="0"/>
              <a:t> </a:t>
            </a:r>
            <a:r>
              <a:rPr lang="en-US" sz="2800" dirty="0" err="1" smtClean="0"/>
              <a:t>mencapai</a:t>
            </a:r>
            <a:r>
              <a:rPr lang="en-US" sz="2800" dirty="0" smtClean="0"/>
              <a:t> </a:t>
            </a:r>
            <a:r>
              <a:rPr lang="en-US" sz="2800" dirty="0" err="1" smtClean="0"/>
              <a:t>hasil</a:t>
            </a:r>
            <a:r>
              <a:rPr lang="en-US" sz="2800" dirty="0" smtClean="0"/>
              <a:t> </a:t>
            </a:r>
            <a:r>
              <a:rPr lang="en-US" sz="2800" dirty="0" err="1" smtClean="0"/>
              <a:t>maksimal</a:t>
            </a:r>
            <a:r>
              <a:rPr lang="en-US" sz="2800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90703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recedent">
  <a:themeElements>
    <a:clrScheme name="Precedent">
      <a:dk1>
        <a:srgbClr val="921F07"/>
      </a:dk1>
      <a:lt1>
        <a:sysClr val="window" lastClr="FFFFFF"/>
      </a:lt1>
      <a:dk2>
        <a:srgbClr val="333333"/>
      </a:dk2>
      <a:lt2>
        <a:srgbClr val="E5E5D3"/>
      </a:lt2>
      <a:accent1>
        <a:srgbClr val="993232"/>
      </a:accent1>
      <a:accent2>
        <a:srgbClr val="9B6C34"/>
      </a:accent2>
      <a:accent3>
        <a:srgbClr val="736C5D"/>
      </a:accent3>
      <a:accent4>
        <a:srgbClr val="C9972B"/>
      </a:accent4>
      <a:accent5>
        <a:srgbClr val="C95F2B"/>
      </a:accent5>
      <a:accent6>
        <a:srgbClr val="8F7A05"/>
      </a:accent6>
      <a:hlink>
        <a:srgbClr val="933926"/>
      </a:hlink>
      <a:folHlink>
        <a:srgbClr val="916019"/>
      </a:folHlink>
    </a:clrScheme>
    <a:fontScheme name="Precedent">
      <a:majorFont>
        <a:latin typeface="Perpetua Titling MT"/>
        <a:ea typeface=""/>
        <a:cs typeface=""/>
        <a:font script="Jpan" typeface="ＭＳ Ｐ明朝"/>
      </a:majorFont>
      <a:minorFont>
        <a:latin typeface="Calisto MT"/>
        <a:ea typeface=""/>
        <a:cs typeface=""/>
        <a:font script="Jpan" typeface="ＭＳ Ｐ明朝"/>
      </a:minorFont>
    </a:fontScheme>
    <a:fmtScheme name="Preceden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tint val="100000"/>
                <a:shade val="30000"/>
                <a:satMod val="135000"/>
              </a:schemeClr>
            </a:gs>
          </a:gsLst>
          <a:path path="circle">
            <a:fillToRect l="70000" t="10000" b="7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5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25400" dir="4800000" sx="103000" sy="103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3000000"/>
            </a:lightRig>
          </a:scene3d>
          <a:sp3d prstMaterial="softEdge">
            <a:bevelT w="0" h="0"/>
          </a:sp3d>
        </a:effectStyle>
        <a:effectStyle>
          <a:effectLst>
            <a:innerShdw blurRad="127000" dist="38100" dir="13200000">
              <a:srgbClr val="000000">
                <a:alpha val="75000"/>
              </a:srgbClr>
            </a:innerShdw>
            <a:outerShdw blurRad="38100" dist="12700" dir="1800000" sx="101000" sy="101000" rotWithShape="0">
              <a:srgbClr val="000000">
                <a:alpha val="40000"/>
              </a:srgbClr>
            </a:outerShdw>
            <a:reflection blurRad="127000" stA="25000" endPos="30000" dist="127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12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shade val="30000"/>
                <a:satMod val="150000"/>
              </a:schemeClr>
            </a:gs>
          </a:gsLst>
          <a:path path="circle">
            <a:fillToRect t="10000" r="70000" b="7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30000"/>
                <a:lumMod val="80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Precedent.thmx</Template>
  <TotalTime>156</TotalTime>
  <Words>258</Words>
  <Application>Microsoft Macintosh PowerPoint</Application>
  <PresentationFormat>On-screen Show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Precedent</vt:lpstr>
      <vt:lpstr>KOMUNIKASI LINGKUNGAN</vt:lpstr>
      <vt:lpstr>CAMPAIGN COMMUNICATION</vt:lpstr>
      <vt:lpstr>CAMPAIGN COMMUNICATION </vt:lpstr>
      <vt:lpstr>CAMPAIGN COMMUNICATION</vt:lpstr>
      <vt:lpstr>PowerPoint Presentation</vt:lpstr>
      <vt:lpstr>3 MAJOR PHASES of CAMPAIGN</vt:lpstr>
      <vt:lpstr>PLANNING </vt:lpstr>
      <vt:lpstr>PLANNING </vt:lpstr>
      <vt:lpstr>PLAN PURPOSE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</dc:creator>
  <cp:lastModifiedBy>emma</cp:lastModifiedBy>
  <cp:revision>12</cp:revision>
  <dcterms:created xsi:type="dcterms:W3CDTF">2018-10-03T03:23:15Z</dcterms:created>
  <dcterms:modified xsi:type="dcterms:W3CDTF">2020-02-11T08:41:15Z</dcterms:modified>
</cp:coreProperties>
</file>