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288" r:id="rId3"/>
    <p:sldId id="287" r:id="rId4"/>
    <p:sldId id="257" r:id="rId5"/>
    <p:sldId id="258" r:id="rId6"/>
    <p:sldId id="268" r:id="rId7"/>
    <p:sldId id="267" r:id="rId8"/>
    <p:sldId id="272" r:id="rId9"/>
    <p:sldId id="269" r:id="rId10"/>
    <p:sldId id="270" r:id="rId11"/>
    <p:sldId id="290" r:id="rId12"/>
    <p:sldId id="263" r:id="rId13"/>
    <p:sldId id="264" r:id="rId14"/>
    <p:sldId id="265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43" d="100"/>
          <a:sy n="43" d="100"/>
        </p:scale>
        <p:origin x="-11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7549D5-2FD7-264C-905E-EABE51DFB34B}" type="datetimeFigureOut">
              <a:rPr lang="en-US" smtClean="0"/>
              <a:t>2/11/20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0DD0BA-47D9-1B4C-AEAE-E32122D701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770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DD0BA-47D9-1B4C-AEAE-E32122D701E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7915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F4B61-A128-C04E-B0F2-006F408623F4}" type="datetimeFigureOut">
              <a:rPr lang="en-US" smtClean="0"/>
              <a:t>2/11/20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FB5DA-3977-AD49-A0BC-9A5333491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334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F4B61-A128-C04E-B0F2-006F408623F4}" type="datetimeFigureOut">
              <a:rPr lang="en-US" smtClean="0"/>
              <a:t>2/11/20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FB5DA-3977-AD49-A0BC-9A5333491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367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F4B61-A128-C04E-B0F2-006F408623F4}" type="datetimeFigureOut">
              <a:rPr lang="en-US" smtClean="0"/>
              <a:t>2/11/20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FB5DA-3977-AD49-A0BC-9A5333491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270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F4B61-A128-C04E-B0F2-006F408623F4}" type="datetimeFigureOut">
              <a:rPr lang="en-US" smtClean="0"/>
              <a:t>2/11/20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FB5DA-3977-AD49-A0BC-9A5333491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82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F4B61-A128-C04E-B0F2-006F408623F4}" type="datetimeFigureOut">
              <a:rPr lang="en-US" smtClean="0"/>
              <a:t>2/11/20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FB5DA-3977-AD49-A0BC-9A5333491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967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F4B61-A128-C04E-B0F2-006F408623F4}" type="datetimeFigureOut">
              <a:rPr lang="en-US" smtClean="0"/>
              <a:t>2/11/20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FB5DA-3977-AD49-A0BC-9A5333491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508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F4B61-A128-C04E-B0F2-006F408623F4}" type="datetimeFigureOut">
              <a:rPr lang="en-US" smtClean="0"/>
              <a:t>2/11/20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FB5DA-3977-AD49-A0BC-9A5333491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311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F4B61-A128-C04E-B0F2-006F408623F4}" type="datetimeFigureOut">
              <a:rPr lang="en-US" smtClean="0"/>
              <a:t>2/11/20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FB5DA-3977-AD49-A0BC-9A5333491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399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F4B61-A128-C04E-B0F2-006F408623F4}" type="datetimeFigureOut">
              <a:rPr lang="en-US" smtClean="0"/>
              <a:t>2/11/20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FB5DA-3977-AD49-A0BC-9A5333491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963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F4B61-A128-C04E-B0F2-006F408623F4}" type="datetimeFigureOut">
              <a:rPr lang="en-US" smtClean="0"/>
              <a:t>2/11/20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FB5DA-3977-AD49-A0BC-9A5333491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427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F4B61-A128-C04E-B0F2-006F408623F4}" type="datetimeFigureOut">
              <a:rPr lang="en-US" smtClean="0"/>
              <a:t>2/11/20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FB5DA-3977-AD49-A0BC-9A5333491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780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FF4B61-A128-C04E-B0F2-006F408623F4}" type="datetimeFigureOut">
              <a:rPr lang="en-US" smtClean="0"/>
              <a:t>2/11/20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CFB5DA-3977-AD49-A0BC-9A5333491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17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815523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2600" y="4749800"/>
            <a:ext cx="6400800" cy="2108200"/>
          </a:xfrm>
        </p:spPr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</a:rPr>
              <a:t>Pertemuan</a:t>
            </a:r>
            <a:r>
              <a:rPr lang="en-US" smtClean="0">
                <a:solidFill>
                  <a:schemeClr val="bg1"/>
                </a:solidFill>
              </a:rPr>
              <a:t> </a:t>
            </a:r>
            <a:r>
              <a:rPr lang="en-US" smtClean="0">
                <a:solidFill>
                  <a:schemeClr val="bg1"/>
                </a:solidFill>
              </a:rPr>
              <a:t>4</a:t>
            </a:r>
            <a:endParaRPr lang="en-US" dirty="0" smtClean="0">
              <a:solidFill>
                <a:schemeClr val="bg1"/>
              </a:solidFill>
            </a:endParaRPr>
          </a:p>
          <a:p>
            <a:pPr marL="457200" indent="-457200">
              <a:buFont typeface="Wingdings" charset="2"/>
              <a:buChar char="u"/>
            </a:pPr>
            <a:r>
              <a:rPr lang="en-US" dirty="0" err="1" smtClean="0">
                <a:solidFill>
                  <a:schemeClr val="bg1"/>
                </a:solidFill>
              </a:rPr>
              <a:t>Mengenali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Isu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Lingkungan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07583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u="sng" dirty="0" smtClean="0"/>
              <a:t>5. SOLUSI</a:t>
            </a:r>
          </a:p>
          <a:p>
            <a:pPr marL="0" indent="0">
              <a:buNone/>
            </a:pPr>
            <a:r>
              <a:rPr lang="en-US" u="sng" dirty="0" smtClean="0"/>
              <a:t> </a:t>
            </a:r>
          </a:p>
          <a:p>
            <a:pPr marL="0" indent="0">
              <a:buNone/>
            </a:pPr>
            <a:r>
              <a:rPr lang="en-US" dirty="0" err="1" smtClean="0"/>
              <a:t>Alternatif</a:t>
            </a:r>
            <a:r>
              <a:rPr lang="en-US" dirty="0" smtClean="0"/>
              <a:t> </a:t>
            </a:r>
            <a:r>
              <a:rPr lang="en-US" dirty="0" err="1" smtClean="0"/>
              <a:t>strategi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gagasan</a:t>
            </a:r>
            <a:r>
              <a:rPr lang="en-US" dirty="0" smtClean="0"/>
              <a:t> yang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menghasilkan</a:t>
            </a:r>
            <a:r>
              <a:rPr lang="en-US" dirty="0" smtClean="0"/>
              <a:t> </a:t>
            </a:r>
            <a:r>
              <a:rPr lang="en-US" dirty="0" err="1" smtClean="0"/>
              <a:t>kesepakatan</a:t>
            </a:r>
            <a:r>
              <a:rPr lang="en-US" dirty="0" smtClean="0"/>
              <a:t> </a:t>
            </a:r>
            <a:r>
              <a:rPr lang="en-US" dirty="0" err="1" smtClean="0"/>
              <a:t>terkait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isu</a:t>
            </a:r>
            <a:r>
              <a:rPr lang="en-US" dirty="0" smtClean="0"/>
              <a:t>. 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>
              <a:buFont typeface="Wingdings" charset="2"/>
              <a:buChar char="²"/>
            </a:pPr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mungkin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kompromi</a:t>
            </a:r>
            <a:r>
              <a:rPr lang="en-US" dirty="0" smtClean="0"/>
              <a:t> di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pemangku</a:t>
            </a:r>
            <a:r>
              <a:rPr lang="en-US" dirty="0" smtClean="0"/>
              <a:t> </a:t>
            </a:r>
            <a:r>
              <a:rPr lang="en-US" dirty="0" err="1" smtClean="0"/>
              <a:t>kepentingan</a:t>
            </a:r>
            <a:r>
              <a:rPr lang="en-US" dirty="0" smtClean="0"/>
              <a:t>? </a:t>
            </a:r>
          </a:p>
          <a:p>
            <a:pPr lvl="1">
              <a:buFont typeface="Wingdings" charset="2"/>
              <a:buChar char="²"/>
            </a:pPr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dibuat</a:t>
            </a:r>
            <a:r>
              <a:rPr lang="en-US" dirty="0" smtClean="0"/>
              <a:t> </a:t>
            </a:r>
            <a:r>
              <a:rPr lang="en-US" dirty="0" err="1" smtClean="0"/>
              <a:t>kesepakatan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? </a:t>
            </a:r>
          </a:p>
          <a:p>
            <a:pPr lvl="1">
              <a:buFont typeface="Wingdings" charset="2"/>
              <a:buChar char="²"/>
            </a:pPr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solusi</a:t>
            </a:r>
            <a:r>
              <a:rPr lang="en-US" dirty="0" smtClean="0"/>
              <a:t> yang </a:t>
            </a:r>
            <a:r>
              <a:rPr lang="en-US" dirty="0" err="1" smtClean="0"/>
              <a:t>ditawarkan</a:t>
            </a:r>
            <a:r>
              <a:rPr lang="en-US" dirty="0" smtClean="0"/>
              <a:t> </a:t>
            </a:r>
            <a:r>
              <a:rPr lang="en-US" dirty="0" err="1" smtClean="0"/>
              <a:t>benar-benar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mengatasi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sebenarnya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memenuhi</a:t>
            </a:r>
            <a:r>
              <a:rPr lang="en-US" dirty="0" smtClean="0"/>
              <a:t> </a:t>
            </a:r>
            <a:r>
              <a:rPr lang="en-US" dirty="0" err="1" smtClean="0"/>
              <a:t>kepentingan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? </a:t>
            </a:r>
          </a:p>
          <a:p>
            <a:pPr lvl="1">
              <a:buFont typeface="Wingdings" charset="2"/>
              <a:buChar char="²"/>
            </a:pPr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konsekuensi</a:t>
            </a:r>
            <a:r>
              <a:rPr lang="en-US" dirty="0" smtClean="0"/>
              <a:t> yang </a:t>
            </a:r>
            <a:r>
              <a:rPr lang="en-US" dirty="0" err="1" smtClean="0"/>
              <a:t>muncul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solusi</a:t>
            </a:r>
            <a:r>
              <a:rPr lang="en-US" dirty="0" smtClean="0"/>
              <a:t>? </a:t>
            </a:r>
            <a:r>
              <a:rPr lang="en-US" dirty="0" err="1" smtClean="0"/>
              <a:t>Siapa</a:t>
            </a:r>
            <a:r>
              <a:rPr lang="en-US" dirty="0" smtClean="0"/>
              <a:t> </a:t>
            </a:r>
            <a:r>
              <a:rPr lang="en-US" dirty="0" err="1" smtClean="0"/>
              <a:t>saja</a:t>
            </a:r>
            <a:r>
              <a:rPr lang="en-US" dirty="0" smtClean="0"/>
              <a:t>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merasakan</a:t>
            </a:r>
            <a:r>
              <a:rPr lang="en-US" dirty="0" smtClean="0"/>
              <a:t> </a:t>
            </a:r>
            <a:r>
              <a:rPr lang="en-US" dirty="0" err="1" smtClean="0"/>
              <a:t>dampak</a:t>
            </a:r>
            <a:r>
              <a:rPr lang="en-US" dirty="0" smtClean="0"/>
              <a:t> </a:t>
            </a:r>
            <a:r>
              <a:rPr lang="en-US" dirty="0" err="1" smtClean="0"/>
              <a:t>solusi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? </a:t>
            </a:r>
          </a:p>
          <a:p>
            <a:pPr lvl="1">
              <a:buFont typeface="Wingdings" charset="2"/>
              <a:buChar char="²"/>
            </a:pPr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untung</a:t>
            </a:r>
            <a:r>
              <a:rPr lang="en-US" dirty="0" smtClean="0"/>
              <a:t> </a:t>
            </a:r>
            <a:r>
              <a:rPr lang="en-US" dirty="0" err="1" smtClean="0"/>
              <a:t>ruginya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solusi</a:t>
            </a:r>
            <a:r>
              <a:rPr lang="en-US" dirty="0" smtClean="0"/>
              <a:t>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diambil</a:t>
            </a:r>
            <a:r>
              <a:rPr lang="en-US" dirty="0" smtClean="0"/>
              <a:t>? </a:t>
            </a:r>
          </a:p>
          <a:p>
            <a:pPr lvl="1">
              <a:buFont typeface="Wingdings" charset="2"/>
              <a:buChar char="²"/>
            </a:pPr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solusi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bersifat</a:t>
            </a:r>
            <a:r>
              <a:rPr lang="en-US" dirty="0" smtClean="0"/>
              <a:t> </a:t>
            </a:r>
            <a:r>
              <a:rPr lang="en-US" dirty="0" err="1" smtClean="0"/>
              <a:t>sementara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selamanya</a:t>
            </a:r>
            <a:r>
              <a:rPr lang="en-US" dirty="0" smtClean="0"/>
              <a:t>? 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58217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KUIS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err="1" smtClean="0"/>
              <a:t>Instruksi</a:t>
            </a:r>
            <a:r>
              <a:rPr lang="en-US" dirty="0" smtClean="0"/>
              <a:t>: </a:t>
            </a:r>
          </a:p>
          <a:p>
            <a:r>
              <a:rPr lang="en-US" dirty="0" err="1" smtClean="0"/>
              <a:t>Simak</a:t>
            </a:r>
            <a:r>
              <a:rPr lang="en-US" dirty="0" smtClean="0"/>
              <a:t> </a:t>
            </a:r>
            <a:r>
              <a:rPr lang="en-US" dirty="0" err="1" smtClean="0"/>
              <a:t>rangkaian</a:t>
            </a:r>
            <a:r>
              <a:rPr lang="en-US" dirty="0" smtClean="0"/>
              <a:t> </a:t>
            </a:r>
            <a:r>
              <a:rPr lang="en-US" dirty="0" err="1" smtClean="0"/>
              <a:t>tayangan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: </a:t>
            </a:r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 err="1" smtClean="0"/>
              <a:t>animalplanet.com</a:t>
            </a:r>
            <a:r>
              <a:rPr lang="en-US" dirty="0" smtClean="0"/>
              <a:t>) </a:t>
            </a:r>
          </a:p>
          <a:p>
            <a:r>
              <a:rPr lang="en-US" dirty="0" err="1" smtClean="0"/>
              <a:t>Jelaskan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komponen</a:t>
            </a:r>
            <a:r>
              <a:rPr lang="en-US" dirty="0" smtClean="0"/>
              <a:t> </a:t>
            </a:r>
            <a:r>
              <a:rPr lang="en-US" dirty="0" err="1" smtClean="0"/>
              <a:t>analisis</a:t>
            </a:r>
            <a:r>
              <a:rPr lang="en-US" dirty="0" smtClean="0"/>
              <a:t> </a:t>
            </a:r>
            <a:r>
              <a:rPr lang="en-US" dirty="0" err="1" smtClean="0"/>
              <a:t>isu</a:t>
            </a:r>
            <a:r>
              <a:rPr lang="en-US" dirty="0" smtClean="0"/>
              <a:t> yang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dipelajari</a:t>
            </a:r>
            <a:r>
              <a:rPr lang="en-US" dirty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sesi</a:t>
            </a:r>
            <a:r>
              <a:rPr lang="en-US" dirty="0" smtClean="0"/>
              <a:t> </a:t>
            </a:r>
            <a:r>
              <a:rPr lang="en-US" dirty="0" err="1" smtClean="0"/>
              <a:t>sebelumnya</a:t>
            </a:r>
            <a:r>
              <a:rPr lang="en-US" dirty="0" smtClean="0"/>
              <a:t>. 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err="1" smtClean="0"/>
              <a:t>Masalah</a:t>
            </a:r>
            <a:r>
              <a:rPr lang="en-US" dirty="0" smtClean="0"/>
              <a:t> 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err="1" smtClean="0"/>
              <a:t>Isu</a:t>
            </a:r>
            <a:endParaRPr lang="en-US" dirty="0" smtClean="0"/>
          </a:p>
          <a:p>
            <a:pPr marL="914400" lvl="1" indent="-514350">
              <a:buFont typeface="+mj-lt"/>
              <a:buAutoNum type="arabicPeriod"/>
            </a:pPr>
            <a:r>
              <a:rPr lang="en-US" dirty="0" err="1" smtClean="0"/>
              <a:t>Pemangku</a:t>
            </a:r>
            <a:r>
              <a:rPr lang="en-US" dirty="0" smtClean="0"/>
              <a:t> </a:t>
            </a:r>
            <a:r>
              <a:rPr lang="en-US" dirty="0" err="1" smtClean="0"/>
              <a:t>kepentingan</a:t>
            </a:r>
            <a:r>
              <a:rPr lang="en-US" dirty="0" smtClean="0"/>
              <a:t> 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err="1" smtClean="0"/>
              <a:t>Posisi</a:t>
            </a:r>
            <a:r>
              <a:rPr lang="en-US" dirty="0" smtClean="0"/>
              <a:t>/</a:t>
            </a:r>
            <a:r>
              <a:rPr lang="en-US" dirty="0" err="1" smtClean="0"/>
              <a:t>sikap</a:t>
            </a:r>
            <a:r>
              <a:rPr lang="en-US" dirty="0" smtClean="0"/>
              <a:t> </a:t>
            </a:r>
            <a:r>
              <a:rPr lang="en-US" dirty="0" err="1" smtClean="0"/>
              <a:t>pemangku</a:t>
            </a:r>
            <a:r>
              <a:rPr lang="en-US" dirty="0" smtClean="0"/>
              <a:t> </a:t>
            </a:r>
            <a:r>
              <a:rPr lang="en-US" dirty="0" err="1" smtClean="0"/>
              <a:t>kepentingan</a:t>
            </a:r>
            <a:endParaRPr lang="en-US" dirty="0" smtClean="0"/>
          </a:p>
          <a:p>
            <a:pPr marL="914400" lvl="1" indent="-514350">
              <a:buFont typeface="+mj-lt"/>
              <a:buAutoNum type="arabicPeriod"/>
            </a:pPr>
            <a:r>
              <a:rPr lang="en-US" dirty="0" err="1" smtClean="0"/>
              <a:t>Solusi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 yang </a:t>
            </a:r>
            <a:r>
              <a:rPr lang="en-US" dirty="0" err="1" smtClean="0"/>
              <a:t>ditawarkan</a:t>
            </a:r>
            <a:r>
              <a:rPr lang="en-US" dirty="0" smtClean="0"/>
              <a:t> </a:t>
            </a:r>
          </a:p>
          <a:p>
            <a:pPr marL="914400" lvl="1" indent="-514350">
              <a:buFont typeface="+mj-lt"/>
              <a:buAutoNum type="arabicPeriod"/>
            </a:pPr>
            <a:endParaRPr lang="en-US" dirty="0" smtClean="0"/>
          </a:p>
          <a:p>
            <a:pPr marL="914400" lvl="1" indent="-514350">
              <a:buFont typeface="+mj-lt"/>
              <a:buAutoNum type="arabicPeriod"/>
            </a:pPr>
            <a:endParaRPr lang="en-US" dirty="0" smtClean="0"/>
          </a:p>
          <a:p>
            <a:pPr marL="914400" lvl="1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0000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HOW ISSUES ARISE?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Munculnya</a:t>
            </a:r>
            <a:r>
              <a:rPr lang="en-US" dirty="0" smtClean="0"/>
              <a:t> </a:t>
            </a:r>
            <a:r>
              <a:rPr lang="en-US" dirty="0" err="1" smtClean="0"/>
              <a:t>isu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bersifat</a:t>
            </a:r>
            <a:r>
              <a:rPr lang="en-US" dirty="0" smtClean="0"/>
              <a:t> </a:t>
            </a:r>
            <a:r>
              <a:rPr lang="en-US" dirty="0" err="1" smtClean="0"/>
              <a:t>spontan</a:t>
            </a:r>
            <a:r>
              <a:rPr lang="en-US" dirty="0" smtClean="0"/>
              <a:t>. </a:t>
            </a:r>
          </a:p>
          <a:p>
            <a:r>
              <a:rPr lang="en-US" dirty="0" smtClean="0"/>
              <a:t>Ada </a:t>
            </a:r>
            <a:r>
              <a:rPr lang="en-US" dirty="0" err="1" smtClean="0"/>
              <a:t>pihak</a:t>
            </a:r>
            <a:r>
              <a:rPr lang="en-US" dirty="0" smtClean="0"/>
              <a:t> yang </a:t>
            </a:r>
            <a:r>
              <a:rPr lang="en-US" dirty="0" err="1" smtClean="0"/>
              <a:t>meng-amplifikasi</a:t>
            </a:r>
            <a:endParaRPr lang="en-US" dirty="0"/>
          </a:p>
          <a:p>
            <a:r>
              <a:rPr lang="en-US" dirty="0" err="1" smtClean="0"/>
              <a:t>Siapa</a:t>
            </a:r>
            <a:r>
              <a:rPr lang="en-US" dirty="0" smtClean="0"/>
              <a:t> yang </a:t>
            </a:r>
            <a:r>
              <a:rPr lang="en-US" dirty="0" err="1" smtClean="0"/>
              <a:t>meng-amplifikasi</a:t>
            </a:r>
            <a:r>
              <a:rPr lang="en-US" dirty="0" smtClean="0"/>
              <a:t>? </a:t>
            </a:r>
          </a:p>
          <a:p>
            <a:r>
              <a:rPr lang="en-US" dirty="0" err="1" smtClean="0"/>
              <a:t>Agendanya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? </a:t>
            </a:r>
            <a:endParaRPr lang="en-US" dirty="0"/>
          </a:p>
          <a:p>
            <a:pPr lvl="1"/>
            <a:r>
              <a:rPr lang="en-US" dirty="0" smtClean="0"/>
              <a:t>To get attention? </a:t>
            </a:r>
          </a:p>
          <a:p>
            <a:pPr lvl="1"/>
            <a:r>
              <a:rPr lang="en-US" dirty="0" smtClean="0"/>
              <a:t>To build support?</a:t>
            </a:r>
          </a:p>
          <a:p>
            <a:pPr lvl="1"/>
            <a:r>
              <a:rPr lang="en-US" dirty="0" smtClean="0"/>
              <a:t>To drive expansion of concern?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150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DISSECTING ISSUE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Dissecting= </a:t>
            </a:r>
            <a:r>
              <a:rPr lang="en-US" dirty="0" err="1" smtClean="0"/>
              <a:t>membedah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Isu</a:t>
            </a:r>
            <a:r>
              <a:rPr lang="en-US" dirty="0" smtClean="0"/>
              <a:t> </a:t>
            </a:r>
            <a:r>
              <a:rPr lang="en-US" dirty="0" err="1" smtClean="0"/>
              <a:t>selalu</a:t>
            </a:r>
            <a:r>
              <a:rPr lang="en-US" dirty="0" smtClean="0"/>
              <a:t> </a:t>
            </a:r>
            <a:r>
              <a:rPr lang="en-US" dirty="0" err="1" smtClean="0"/>
              <a:t>melibatkan</a:t>
            </a:r>
            <a:r>
              <a:rPr lang="en-US" dirty="0" smtClean="0"/>
              <a:t> stakeholders,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sudut</a:t>
            </a:r>
            <a:r>
              <a:rPr lang="en-US" dirty="0" smtClean="0"/>
              <a:t> </a:t>
            </a:r>
            <a:r>
              <a:rPr lang="en-US" dirty="0" err="1" smtClean="0"/>
              <a:t>pandang</a:t>
            </a:r>
            <a:r>
              <a:rPr lang="en-US" dirty="0" smtClean="0"/>
              <a:t> yang </a:t>
            </a:r>
            <a:r>
              <a:rPr lang="en-US" dirty="0" err="1" smtClean="0"/>
              <a:t>berbeda-beda</a:t>
            </a:r>
            <a:r>
              <a:rPr lang="en-US" dirty="0" smtClean="0"/>
              <a:t>. Ada pro-</a:t>
            </a:r>
            <a:r>
              <a:rPr lang="en-US" dirty="0" err="1" smtClean="0"/>
              <a:t>kontra</a:t>
            </a:r>
            <a:r>
              <a:rPr lang="en-US" dirty="0" smtClean="0"/>
              <a:t>, </a:t>
            </a:r>
            <a:r>
              <a:rPr lang="en-US" dirty="0" err="1" smtClean="0"/>
              <a:t>konflik</a:t>
            </a:r>
            <a:r>
              <a:rPr lang="en-US" dirty="0" smtClean="0"/>
              <a:t> </a:t>
            </a:r>
            <a:r>
              <a:rPr lang="en-US" dirty="0" err="1" smtClean="0"/>
              <a:t>kepentingan</a:t>
            </a:r>
            <a:r>
              <a:rPr lang="en-US" dirty="0" smtClean="0"/>
              <a:t>. </a:t>
            </a:r>
            <a:endParaRPr lang="en-US" dirty="0"/>
          </a:p>
          <a:p>
            <a:r>
              <a:rPr lang="en-US" dirty="0" err="1" smtClean="0"/>
              <a:t>Komunikator</a:t>
            </a:r>
            <a:r>
              <a:rPr lang="en-US" dirty="0" smtClean="0"/>
              <a:t>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mencermati</a:t>
            </a:r>
            <a:r>
              <a:rPr lang="en-US" dirty="0" smtClean="0"/>
              <a:t> </a:t>
            </a:r>
            <a:r>
              <a:rPr lang="en-US" dirty="0" err="1" smtClean="0"/>
              <a:t>karakteristik</a:t>
            </a:r>
            <a:r>
              <a:rPr lang="en-US" dirty="0" smtClean="0"/>
              <a:t> stake holders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membedah</a:t>
            </a:r>
            <a:r>
              <a:rPr lang="en-US" dirty="0" smtClean="0"/>
              <a:t>/</a:t>
            </a:r>
            <a:r>
              <a:rPr lang="en-US" dirty="0" err="1" smtClean="0"/>
              <a:t>mendiskusikan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isu</a:t>
            </a:r>
            <a:r>
              <a:rPr lang="en-US" dirty="0" smtClean="0"/>
              <a:t>:  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Biased: </a:t>
            </a:r>
            <a:r>
              <a:rPr lang="en-US" dirty="0" err="1" smtClean="0"/>
              <a:t>condong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arah</a:t>
            </a:r>
            <a:r>
              <a:rPr lang="en-US" dirty="0" smtClean="0"/>
              <a:t>, orang </a:t>
            </a:r>
            <a:r>
              <a:rPr lang="en-US" dirty="0" err="1" smtClean="0"/>
              <a:t>digiring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mengikuti</a:t>
            </a:r>
            <a:r>
              <a:rPr lang="en-US" dirty="0" smtClean="0"/>
              <a:t> </a:t>
            </a:r>
            <a:r>
              <a:rPr lang="en-US" dirty="0" err="1" smtClean="0"/>
              <a:t>sudut</a:t>
            </a:r>
            <a:r>
              <a:rPr lang="en-US" dirty="0"/>
              <a:t> </a:t>
            </a:r>
            <a:r>
              <a:rPr lang="en-US" dirty="0" err="1" smtClean="0"/>
              <a:t>pandangnya</a:t>
            </a:r>
            <a:r>
              <a:rPr lang="en-US" dirty="0" smtClean="0"/>
              <a:t>.  </a:t>
            </a:r>
          </a:p>
          <a:p>
            <a:pPr lvl="1"/>
            <a:r>
              <a:rPr lang="en-US" dirty="0" smtClean="0"/>
              <a:t>Simplified: </a:t>
            </a:r>
            <a:r>
              <a:rPr lang="en-US" dirty="0" err="1" smtClean="0"/>
              <a:t>menyederhanakan</a:t>
            </a:r>
            <a:r>
              <a:rPr lang="en-US" dirty="0" smtClean="0"/>
              <a:t>. </a:t>
            </a:r>
            <a:r>
              <a:rPr lang="en-US" dirty="0" err="1" smtClean="0"/>
              <a:t>Seringkali</a:t>
            </a:r>
            <a:r>
              <a:rPr lang="en-US" dirty="0" smtClean="0"/>
              <a:t> </a:t>
            </a:r>
            <a:r>
              <a:rPr lang="en-US" dirty="0" err="1" smtClean="0"/>
              <a:t>mengabaikan</a:t>
            </a:r>
            <a:r>
              <a:rPr lang="en-US" dirty="0" smtClean="0"/>
              <a:t> detail.  </a:t>
            </a:r>
          </a:p>
          <a:p>
            <a:pPr lvl="1"/>
            <a:r>
              <a:rPr lang="en-US" dirty="0" smtClean="0"/>
              <a:t>Personalized: </a:t>
            </a:r>
            <a:r>
              <a:rPr lang="en-US" dirty="0" err="1" smtClean="0"/>
              <a:t>cenderung</a:t>
            </a:r>
            <a:r>
              <a:rPr lang="en-US" dirty="0" smtClean="0"/>
              <a:t> </a:t>
            </a:r>
            <a:r>
              <a:rPr lang="en-US" dirty="0" err="1" smtClean="0"/>
              <a:t>melihat</a:t>
            </a:r>
            <a:r>
              <a:rPr lang="en-US" dirty="0" smtClean="0"/>
              <a:t> </a:t>
            </a:r>
            <a:r>
              <a:rPr lang="en-US" dirty="0" err="1" smtClean="0"/>
              <a:t>aspek</a:t>
            </a:r>
            <a:r>
              <a:rPr lang="en-US" dirty="0" smtClean="0"/>
              <a:t> </a:t>
            </a:r>
            <a:r>
              <a:rPr lang="en-US" dirty="0" err="1" smtClean="0"/>
              <a:t>humanis.Concern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kepentingan</a:t>
            </a:r>
            <a:r>
              <a:rPr lang="en-US" dirty="0" smtClean="0"/>
              <a:t> </a:t>
            </a:r>
            <a:r>
              <a:rPr lang="en-US" dirty="0" err="1" smtClean="0"/>
              <a:t>indvidu</a:t>
            </a:r>
            <a:r>
              <a:rPr lang="en-US" dirty="0" smtClean="0"/>
              <a:t>. </a:t>
            </a:r>
          </a:p>
          <a:p>
            <a:pPr lvl="1"/>
            <a:r>
              <a:rPr lang="en-US" dirty="0" smtClean="0"/>
              <a:t>Sensationalized/glamorized: </a:t>
            </a:r>
            <a:r>
              <a:rPr lang="en-US" dirty="0" err="1" smtClean="0"/>
              <a:t>Sensasional</a:t>
            </a:r>
            <a:r>
              <a:rPr lang="en-US" dirty="0" smtClean="0"/>
              <a:t>, glamor, </a:t>
            </a:r>
            <a:r>
              <a:rPr lang="en-US" dirty="0" err="1" smtClean="0"/>
              <a:t>supaya</a:t>
            </a:r>
            <a:r>
              <a:rPr lang="en-US" dirty="0" smtClean="0"/>
              <a:t> </a:t>
            </a:r>
            <a:r>
              <a:rPr lang="en-US" dirty="0" err="1" smtClean="0"/>
              <a:t>isunya</a:t>
            </a:r>
            <a:r>
              <a:rPr lang="en-US" dirty="0" smtClean="0"/>
              <a:t> ‘</a:t>
            </a:r>
            <a:r>
              <a:rPr lang="en-US" dirty="0" err="1" smtClean="0"/>
              <a:t>bunyi</a:t>
            </a:r>
            <a:r>
              <a:rPr lang="en-US" dirty="0" smtClean="0"/>
              <a:t>’ </a:t>
            </a:r>
            <a:r>
              <a:rPr lang="en-US" dirty="0" err="1" smtClean="0"/>
              <a:t>biasanya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melihatkan</a:t>
            </a:r>
            <a:r>
              <a:rPr lang="en-US" dirty="0" smtClean="0"/>
              <a:t> </a:t>
            </a:r>
            <a:r>
              <a:rPr lang="en-US" dirty="0" err="1" smtClean="0"/>
              <a:t>seleb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43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err="1" smtClean="0"/>
              <a:t>Nilai-Nilai</a:t>
            </a:r>
            <a:r>
              <a:rPr lang="en-US" dirty="0" smtClean="0"/>
              <a:t> yang </a:t>
            </a:r>
            <a:r>
              <a:rPr lang="en-US" dirty="0" err="1" smtClean="0"/>
              <a:t>memengaruhi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Sudut</a:t>
            </a:r>
            <a:r>
              <a:rPr lang="en-US" dirty="0" smtClean="0"/>
              <a:t> Pandang Stake holders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Estetik</a:t>
            </a:r>
            <a:r>
              <a:rPr lang="en-US" dirty="0" smtClean="0"/>
              <a:t>. </a:t>
            </a:r>
            <a:r>
              <a:rPr lang="en-US" dirty="0" err="1" smtClean="0"/>
              <a:t>Contohnya</a:t>
            </a:r>
            <a:r>
              <a:rPr lang="en-US" dirty="0" smtClean="0"/>
              <a:t>? </a:t>
            </a:r>
          </a:p>
          <a:p>
            <a:r>
              <a:rPr lang="en-US" dirty="0" err="1" smtClean="0"/>
              <a:t>Kultural</a:t>
            </a:r>
            <a:r>
              <a:rPr lang="en-US" dirty="0" smtClean="0"/>
              <a:t>. </a:t>
            </a:r>
            <a:r>
              <a:rPr lang="en-US" dirty="0" err="1" smtClean="0"/>
              <a:t>Contohnya</a:t>
            </a:r>
            <a:r>
              <a:rPr lang="en-US" dirty="0" smtClean="0"/>
              <a:t>? </a:t>
            </a:r>
          </a:p>
          <a:p>
            <a:r>
              <a:rPr lang="en-US" dirty="0" err="1" smtClean="0"/>
              <a:t>Ekologi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cabang</a:t>
            </a:r>
            <a:r>
              <a:rPr lang="en-US" dirty="0" smtClean="0"/>
              <a:t> </a:t>
            </a:r>
            <a:r>
              <a:rPr lang="en-US" dirty="0" err="1" smtClean="0"/>
              <a:t>sains</a:t>
            </a:r>
            <a:r>
              <a:rPr lang="en-US" dirty="0" smtClean="0"/>
              <a:t> yang </a:t>
            </a:r>
            <a:r>
              <a:rPr lang="en-US" dirty="0" err="1" smtClean="0"/>
              <a:t>mengkaji</a:t>
            </a:r>
            <a:r>
              <a:rPr lang="en-US" dirty="0" smtClean="0"/>
              <a:t> habitat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interaksi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makhluk</a:t>
            </a:r>
            <a:r>
              <a:rPr lang="en-US" dirty="0" smtClean="0"/>
              <a:t> </a:t>
            </a:r>
            <a:r>
              <a:rPr lang="en-US" dirty="0" err="1" smtClean="0"/>
              <a:t>hidup</a:t>
            </a:r>
            <a:r>
              <a:rPr lang="en-US" dirty="0" smtClean="0"/>
              <a:t> dg </a:t>
            </a:r>
            <a:r>
              <a:rPr lang="en-US" dirty="0" err="1" smtClean="0"/>
              <a:t>alam</a:t>
            </a:r>
            <a:r>
              <a:rPr lang="en-US" dirty="0" smtClean="0"/>
              <a:t> </a:t>
            </a:r>
            <a:r>
              <a:rPr lang="en-US" dirty="0" err="1" smtClean="0"/>
              <a:t>sekitar</a:t>
            </a:r>
            <a:r>
              <a:rPr lang="en-US" dirty="0" smtClean="0"/>
              <a:t>) </a:t>
            </a:r>
          </a:p>
          <a:p>
            <a:r>
              <a:rPr lang="en-US" dirty="0" err="1" smtClean="0"/>
              <a:t>Ekonomis</a:t>
            </a:r>
            <a:r>
              <a:rPr lang="en-US" dirty="0" smtClean="0"/>
              <a:t>. </a:t>
            </a:r>
            <a:r>
              <a:rPr lang="en-US" dirty="0" err="1" smtClean="0"/>
              <a:t>Contohnya</a:t>
            </a:r>
            <a:r>
              <a:rPr lang="en-US" dirty="0" smtClean="0"/>
              <a:t>? </a:t>
            </a:r>
          </a:p>
          <a:p>
            <a:r>
              <a:rPr lang="en-US" dirty="0" err="1" smtClean="0"/>
              <a:t>Edukasi</a:t>
            </a:r>
            <a:r>
              <a:rPr lang="en-US" dirty="0" smtClean="0"/>
              <a:t>. </a:t>
            </a:r>
            <a:r>
              <a:rPr lang="en-US" dirty="0" err="1" smtClean="0"/>
              <a:t>Contohnya</a:t>
            </a:r>
            <a:r>
              <a:rPr lang="en-US" dirty="0" smtClean="0"/>
              <a:t>? </a:t>
            </a:r>
          </a:p>
          <a:p>
            <a:r>
              <a:rPr lang="en-US" dirty="0" err="1" smtClean="0"/>
              <a:t>Egosentris</a:t>
            </a:r>
            <a:r>
              <a:rPr lang="en-US" dirty="0" smtClean="0"/>
              <a:t>. </a:t>
            </a:r>
            <a:r>
              <a:rPr lang="en-US" dirty="0" err="1" smtClean="0"/>
              <a:t>Maksudnya</a:t>
            </a:r>
            <a:r>
              <a:rPr lang="en-US" dirty="0" smtClean="0"/>
              <a:t>? </a:t>
            </a:r>
          </a:p>
          <a:p>
            <a:r>
              <a:rPr lang="en-US" dirty="0" smtClean="0"/>
              <a:t>Legal. </a:t>
            </a:r>
            <a:r>
              <a:rPr lang="en-US" dirty="0" err="1" smtClean="0"/>
              <a:t>Contohnya</a:t>
            </a:r>
            <a:r>
              <a:rPr lang="en-US" dirty="0" smtClean="0"/>
              <a:t>? </a:t>
            </a:r>
          </a:p>
          <a:p>
            <a:r>
              <a:rPr lang="en-US" dirty="0" err="1" smtClean="0"/>
              <a:t>Rekreasional</a:t>
            </a:r>
            <a:r>
              <a:rPr lang="en-US" dirty="0" smtClean="0"/>
              <a:t>. </a:t>
            </a:r>
            <a:r>
              <a:rPr lang="en-US" dirty="0" err="1" smtClean="0"/>
              <a:t>Contohnya</a:t>
            </a:r>
            <a:r>
              <a:rPr lang="en-US" dirty="0" smtClean="0"/>
              <a:t>? </a:t>
            </a:r>
          </a:p>
          <a:p>
            <a:r>
              <a:rPr lang="en-US" dirty="0" smtClean="0"/>
              <a:t>Spiritual/</a:t>
            </a:r>
            <a:r>
              <a:rPr lang="en-US" dirty="0" err="1" smtClean="0"/>
              <a:t>relijius</a:t>
            </a:r>
            <a:r>
              <a:rPr lang="en-US" dirty="0" smtClean="0"/>
              <a:t>. </a:t>
            </a:r>
            <a:r>
              <a:rPr lang="en-US" dirty="0" err="1" smtClean="0"/>
              <a:t>Contohnya</a:t>
            </a:r>
            <a:r>
              <a:rPr lang="en-US" dirty="0" smtClean="0"/>
              <a:t>? </a:t>
            </a:r>
          </a:p>
          <a:p>
            <a:r>
              <a:rPr lang="en-US" dirty="0" err="1" smtClean="0"/>
              <a:t>Sosial</a:t>
            </a:r>
            <a:r>
              <a:rPr lang="en-US" dirty="0" smtClean="0"/>
              <a:t>. </a:t>
            </a:r>
            <a:r>
              <a:rPr lang="en-US" dirty="0" err="1" smtClean="0"/>
              <a:t>Contohnya</a:t>
            </a:r>
            <a:r>
              <a:rPr lang="en-US" dirty="0" smtClean="0"/>
              <a:t>?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926667" y="6434667"/>
            <a:ext cx="23067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Hungerford et al, 1988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9068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2600" y="2801938"/>
            <a:ext cx="8229600" cy="1143000"/>
          </a:xfrm>
        </p:spPr>
        <p:txBody>
          <a:bodyPr>
            <a:noAutofit/>
          </a:bodyPr>
          <a:lstStyle/>
          <a:p>
            <a:r>
              <a:rPr lang="en-US" sz="6000" dirty="0" smtClean="0">
                <a:latin typeface="Impact"/>
                <a:cs typeface="Impact"/>
              </a:rPr>
              <a:t>ISU LINGKUNGAN,</a:t>
            </a:r>
            <a:br>
              <a:rPr lang="en-US" sz="6000" dirty="0" smtClean="0">
                <a:latin typeface="Impact"/>
                <a:cs typeface="Impact"/>
              </a:rPr>
            </a:br>
            <a:r>
              <a:rPr lang="en-US" sz="6000" dirty="0" smtClean="0">
                <a:latin typeface="Impact"/>
                <a:cs typeface="Impact"/>
              </a:rPr>
              <a:t> APA SAJA ?  </a:t>
            </a:r>
            <a:endParaRPr lang="en-US" sz="6000" dirty="0">
              <a:latin typeface="Impact"/>
              <a:cs typeface="Impact"/>
            </a:endParaRPr>
          </a:p>
        </p:txBody>
      </p:sp>
    </p:spTree>
    <p:extLst>
      <p:ext uri="{BB962C8B-B14F-4D97-AF65-F5344CB8AC3E}">
        <p14:creationId xmlns:p14="http://schemas.microsoft.com/office/powerpoint/2010/main" val="29418004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smtClean="0"/>
              <a:t>BIDANG PEMBAHASAN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PERLINDUNGAN DAN PENGELOLAAN LINGKUNGAN HIDUP</a:t>
            </a:r>
          </a:p>
          <a:p>
            <a:r>
              <a:rPr lang="en-US" dirty="0" smtClean="0"/>
              <a:t>PEMBANGUNAN BERKELANJUTAN</a:t>
            </a:r>
          </a:p>
          <a:p>
            <a:r>
              <a:rPr lang="en-US" dirty="0" smtClean="0"/>
              <a:t>RENCANA PERLINDUNGAN DAN PENGELOLAAN LINGKUNGAN HIDUP (RPPLH)</a:t>
            </a:r>
          </a:p>
          <a:p>
            <a:r>
              <a:rPr lang="en-US" dirty="0" smtClean="0"/>
              <a:t>EKOSISTEM</a:t>
            </a:r>
          </a:p>
          <a:p>
            <a:r>
              <a:rPr lang="en-US" dirty="0" smtClean="0"/>
              <a:t>SUMBER DAYA ALAM</a:t>
            </a:r>
          </a:p>
          <a:p>
            <a:r>
              <a:rPr lang="en-US" dirty="0" smtClean="0"/>
              <a:t>AMDAL (ANALISIS MENGENAI DAMPAK LINGKUNGAN)</a:t>
            </a:r>
          </a:p>
          <a:p>
            <a:r>
              <a:rPr lang="en-US" dirty="0" smtClean="0"/>
              <a:t>PENCEMARAN LINGKUNGAN HIDUP</a:t>
            </a:r>
          </a:p>
          <a:p>
            <a:r>
              <a:rPr lang="en-US" dirty="0" smtClean="0"/>
              <a:t>KERUSAKAN LINGKUNGAN HIDUP</a:t>
            </a:r>
          </a:p>
          <a:p>
            <a:r>
              <a:rPr lang="en-US" dirty="0" smtClean="0"/>
              <a:t>KONSERVASI SUMBER DAYA ALAM</a:t>
            </a:r>
          </a:p>
          <a:p>
            <a:r>
              <a:rPr lang="en-US" dirty="0" smtClean="0"/>
              <a:t>PERUBAHAN IKLIM</a:t>
            </a:r>
          </a:p>
          <a:p>
            <a:r>
              <a:rPr lang="en-US" dirty="0" smtClean="0"/>
              <a:t>LIMBAH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06308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smtClean="0"/>
              <a:t>KOMPONEN ANALISIS 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u="sng" dirty="0" smtClean="0"/>
              <a:t>1. PROBLEM ATAU MASALAH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situasi</a:t>
            </a:r>
            <a:r>
              <a:rPr lang="en-US" dirty="0" smtClean="0"/>
              <a:t>, di </a:t>
            </a:r>
            <a:r>
              <a:rPr lang="en-US" dirty="0" err="1" smtClean="0"/>
              <a:t>mana</a:t>
            </a:r>
            <a:r>
              <a:rPr lang="en-US" dirty="0" smtClean="0"/>
              <a:t> </a:t>
            </a:r>
            <a:r>
              <a:rPr lang="en-US" dirty="0" err="1" smtClean="0"/>
              <a:t>seseorang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sesuatu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risiko</a:t>
            </a:r>
            <a:r>
              <a:rPr lang="en-US" dirty="0" smtClean="0"/>
              <a:t>. </a:t>
            </a:r>
            <a:r>
              <a:rPr lang="en-US" dirty="0" err="1" smtClean="0"/>
              <a:t>Persoalannya</a:t>
            </a:r>
            <a:r>
              <a:rPr lang="en-US" dirty="0" smtClean="0"/>
              <a:t>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disepakati</a:t>
            </a:r>
            <a:r>
              <a:rPr lang="en-US" dirty="0" smtClean="0"/>
              <a:t> </a:t>
            </a:r>
            <a:r>
              <a:rPr lang="en-US" dirty="0" err="1" smtClean="0"/>
              <a:t>bersama</a:t>
            </a:r>
            <a:r>
              <a:rPr lang="en-US" dirty="0" smtClean="0"/>
              <a:t> </a:t>
            </a:r>
            <a:r>
              <a:rPr lang="en-US" dirty="0" err="1" smtClean="0"/>
              <a:t>tetapi</a:t>
            </a:r>
            <a:r>
              <a:rPr lang="en-US" dirty="0" smtClean="0"/>
              <a:t> </a:t>
            </a:r>
            <a:r>
              <a:rPr lang="en-US" dirty="0" err="1" smtClean="0"/>
              <a:t>masih</a:t>
            </a:r>
            <a:r>
              <a:rPr lang="en-US" dirty="0" smtClean="0"/>
              <a:t> </a:t>
            </a:r>
            <a:r>
              <a:rPr lang="en-US" dirty="0" err="1" smtClean="0"/>
              <a:t>terdapat</a:t>
            </a:r>
            <a:r>
              <a:rPr lang="en-US" dirty="0" smtClean="0"/>
              <a:t> </a:t>
            </a:r>
            <a:r>
              <a:rPr lang="en-US" dirty="0" err="1" smtClean="0"/>
              <a:t>perselisihan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perdebatan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memutuskan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solusinya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bagaimana</a:t>
            </a:r>
            <a:r>
              <a:rPr lang="en-US" dirty="0" smtClean="0"/>
              <a:t> proses </a:t>
            </a:r>
            <a:r>
              <a:rPr lang="en-US" dirty="0" err="1" smtClean="0"/>
              <a:t>menemukan</a:t>
            </a:r>
            <a:r>
              <a:rPr lang="en-US" dirty="0" smtClean="0"/>
              <a:t> </a:t>
            </a:r>
            <a:r>
              <a:rPr lang="en-US" dirty="0" err="1" smtClean="0"/>
              <a:t>solusinya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97596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u="sng" dirty="0" smtClean="0"/>
              <a:t>2. ISU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situasi</a:t>
            </a:r>
            <a:r>
              <a:rPr lang="en-US" dirty="0" smtClean="0"/>
              <a:t> yang </a:t>
            </a:r>
            <a:r>
              <a:rPr lang="en-US" dirty="0" err="1" smtClean="0"/>
              <a:t>bersifat</a:t>
            </a:r>
            <a:r>
              <a:rPr lang="en-US" dirty="0" smtClean="0"/>
              <a:t> </a:t>
            </a:r>
            <a:r>
              <a:rPr lang="en-US" dirty="0" err="1" smtClean="0"/>
              <a:t>multidimensi</a:t>
            </a:r>
            <a:r>
              <a:rPr lang="en-US" dirty="0" smtClean="0"/>
              <a:t>, di </a:t>
            </a:r>
            <a:r>
              <a:rPr lang="en-US" dirty="0" err="1" smtClean="0"/>
              <a:t>mana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lainnya</a:t>
            </a:r>
            <a:r>
              <a:rPr lang="en-US" dirty="0" smtClean="0"/>
              <a:t> </a:t>
            </a:r>
            <a:r>
              <a:rPr lang="en-US" dirty="0" err="1" smtClean="0"/>
              <a:t>saling</a:t>
            </a:r>
            <a:r>
              <a:rPr lang="en-US" dirty="0" smtClean="0"/>
              <a:t> </a:t>
            </a:r>
            <a:r>
              <a:rPr lang="en-US" dirty="0" err="1" smtClean="0"/>
              <a:t>terkait</a:t>
            </a:r>
            <a:r>
              <a:rPr lang="en-US" dirty="0" smtClean="0"/>
              <a:t>. </a:t>
            </a:r>
            <a:r>
              <a:rPr lang="en-US" dirty="0" err="1" smtClean="0"/>
              <a:t>Situasi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dipengaruhi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nilai-nilai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kepercayaan</a:t>
            </a:r>
            <a:r>
              <a:rPr lang="en-US" dirty="0" smtClean="0"/>
              <a:t> orang-orang yang </a:t>
            </a:r>
            <a:r>
              <a:rPr lang="en-US" dirty="0" err="1" smtClean="0"/>
              <a:t>terlibat</a:t>
            </a:r>
            <a:r>
              <a:rPr lang="en-US" dirty="0" smtClean="0"/>
              <a:t> di </a:t>
            </a:r>
            <a:r>
              <a:rPr lang="en-US" dirty="0" err="1" smtClean="0"/>
              <a:t>dalamnya</a:t>
            </a:r>
            <a:r>
              <a:rPr lang="en-US" dirty="0" smtClean="0"/>
              <a:t>. </a:t>
            </a:r>
            <a:r>
              <a:rPr lang="en-US" dirty="0" err="1" smtClean="0"/>
              <a:t>Biasanya</a:t>
            </a:r>
            <a:r>
              <a:rPr lang="en-US" dirty="0" smtClean="0"/>
              <a:t> </a:t>
            </a:r>
            <a:r>
              <a:rPr lang="en-US" dirty="0" err="1" smtClean="0"/>
              <a:t>terdapat</a:t>
            </a:r>
            <a:r>
              <a:rPr lang="en-US" dirty="0" smtClean="0"/>
              <a:t> </a:t>
            </a:r>
            <a:r>
              <a:rPr lang="en-US" dirty="0" err="1" smtClean="0"/>
              <a:t>sedikit</a:t>
            </a:r>
            <a:r>
              <a:rPr lang="en-US" dirty="0" smtClean="0"/>
              <a:t> </a:t>
            </a:r>
            <a:r>
              <a:rPr lang="en-US" dirty="0" err="1" smtClean="0"/>
              <a:t>kesepakatan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prioritas</a:t>
            </a:r>
            <a:r>
              <a:rPr lang="en-US" dirty="0" smtClean="0"/>
              <a:t> </a:t>
            </a:r>
            <a:r>
              <a:rPr lang="en-US" dirty="0" err="1" smtClean="0"/>
              <a:t>penanganan</a:t>
            </a:r>
            <a:r>
              <a:rPr lang="en-US" dirty="0" smtClean="0"/>
              <a:t> </a:t>
            </a:r>
            <a:r>
              <a:rPr lang="en-US" dirty="0" err="1" smtClean="0"/>
              <a:t>situasi</a:t>
            </a:r>
            <a:r>
              <a:rPr lang="en-US" dirty="0" smtClean="0"/>
              <a:t>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05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3. PLAYERS/STAKE HOLDERS:</a:t>
            </a: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dirty="0" err="1" smtClean="0"/>
              <a:t>Individu</a:t>
            </a:r>
            <a:r>
              <a:rPr lang="en-US" dirty="0" smtClean="0"/>
              <a:t>, </a:t>
            </a:r>
            <a:r>
              <a:rPr lang="en-US" dirty="0" err="1" smtClean="0"/>
              <a:t>kelompok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yang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kepentingan</a:t>
            </a:r>
            <a:r>
              <a:rPr lang="en-US" dirty="0" smtClean="0"/>
              <a:t> </a:t>
            </a:r>
            <a:r>
              <a:rPr lang="en-US" dirty="0" err="1" smtClean="0"/>
              <a:t>terkait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isu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 </a:t>
            </a:r>
            <a:r>
              <a:rPr lang="en-US" dirty="0" err="1" smtClean="0"/>
              <a:t>hasilnya</a:t>
            </a:r>
            <a:r>
              <a:rPr lang="en-US" dirty="0" smtClean="0"/>
              <a:t> (outcome). </a:t>
            </a:r>
          </a:p>
        </p:txBody>
      </p:sp>
    </p:spTree>
    <p:extLst>
      <p:ext uri="{BB962C8B-B14F-4D97-AF65-F5344CB8AC3E}">
        <p14:creationId xmlns:p14="http://schemas.microsoft.com/office/powerpoint/2010/main" val="15654349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 err="1" smtClean="0"/>
              <a:t>Pertanyaan</a:t>
            </a:r>
            <a:r>
              <a:rPr lang="en-US" b="1" dirty="0" smtClean="0"/>
              <a:t> </a:t>
            </a:r>
            <a:r>
              <a:rPr lang="en-US" b="1" dirty="0" err="1" smtClean="0"/>
              <a:t>kunci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menjelaskan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isu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berupa</a:t>
            </a:r>
            <a:r>
              <a:rPr lang="en-US" dirty="0" smtClean="0"/>
              <a:t>: </a:t>
            </a:r>
          </a:p>
          <a:p>
            <a:pPr lvl="1">
              <a:buFont typeface="Wingdings" charset="2"/>
              <a:buChar char="ü"/>
            </a:pPr>
            <a:r>
              <a:rPr lang="en-US" dirty="0" err="1" smtClean="0"/>
              <a:t>Apa</a:t>
            </a:r>
            <a:r>
              <a:rPr lang="en-US" dirty="0" smtClean="0"/>
              <a:t> yang </a:t>
            </a:r>
            <a:r>
              <a:rPr lang="en-US" dirty="0" err="1" smtClean="0"/>
              <a:t>berisiko</a:t>
            </a:r>
            <a:r>
              <a:rPr lang="en-US" dirty="0" smtClean="0"/>
              <a:t>?</a:t>
            </a:r>
          </a:p>
          <a:p>
            <a:pPr lvl="1">
              <a:buFont typeface="Wingdings" charset="2"/>
              <a:buChar char="ü"/>
            </a:pPr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pemangku</a:t>
            </a:r>
            <a:r>
              <a:rPr lang="en-US" dirty="0" smtClean="0"/>
              <a:t> </a:t>
            </a:r>
            <a:r>
              <a:rPr lang="en-US" dirty="0" err="1" smtClean="0"/>
              <a:t>kepentingan</a:t>
            </a:r>
            <a:r>
              <a:rPr lang="en-US" dirty="0" smtClean="0"/>
              <a:t> </a:t>
            </a:r>
            <a:r>
              <a:rPr lang="en-US" dirty="0" err="1" smtClean="0"/>
              <a:t>menanggung</a:t>
            </a:r>
            <a:r>
              <a:rPr lang="en-US" dirty="0" smtClean="0"/>
              <a:t> </a:t>
            </a:r>
            <a:r>
              <a:rPr lang="en-US" dirty="0" err="1" smtClean="0"/>
              <a:t>risiko</a:t>
            </a:r>
            <a:r>
              <a:rPr lang="en-US" dirty="0" smtClean="0"/>
              <a:t> yang </a:t>
            </a:r>
            <a:r>
              <a:rPr lang="en-US" dirty="0" err="1" smtClean="0"/>
              <a:t>sama</a:t>
            </a:r>
            <a:r>
              <a:rPr lang="en-US" dirty="0" smtClean="0"/>
              <a:t>? </a:t>
            </a:r>
            <a:r>
              <a:rPr lang="en-US" dirty="0" err="1" smtClean="0"/>
              <a:t>Bila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, </a:t>
            </a:r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potensi</a:t>
            </a:r>
            <a:r>
              <a:rPr lang="en-US" dirty="0" smtClean="0"/>
              <a:t> </a:t>
            </a:r>
            <a:r>
              <a:rPr lang="en-US" dirty="0" err="1" smtClean="0"/>
              <a:t>bahaya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masing-masing</a:t>
            </a:r>
            <a:r>
              <a:rPr lang="en-US" dirty="0" smtClean="0"/>
              <a:t> </a:t>
            </a:r>
            <a:r>
              <a:rPr lang="en-US" dirty="0" err="1" smtClean="0"/>
              <a:t>pemangku</a:t>
            </a:r>
            <a:r>
              <a:rPr lang="en-US" dirty="0" smtClean="0"/>
              <a:t> </a:t>
            </a:r>
            <a:r>
              <a:rPr lang="en-US" dirty="0" err="1" smtClean="0"/>
              <a:t>kepentingan</a:t>
            </a:r>
            <a:r>
              <a:rPr lang="en-US" dirty="0" smtClean="0"/>
              <a:t>? </a:t>
            </a:r>
          </a:p>
          <a:p>
            <a:pPr lvl="1">
              <a:buFont typeface="Wingdings" charset="2"/>
              <a:buChar char="ü"/>
            </a:pPr>
            <a:r>
              <a:rPr lang="en-US" dirty="0" smtClean="0"/>
              <a:t>Para </a:t>
            </a:r>
            <a:r>
              <a:rPr lang="en-US" dirty="0" err="1" smtClean="0"/>
              <a:t>pemangku</a:t>
            </a:r>
            <a:r>
              <a:rPr lang="en-US" dirty="0" smtClean="0"/>
              <a:t> </a:t>
            </a:r>
            <a:r>
              <a:rPr lang="en-US" dirty="0" err="1" smtClean="0"/>
              <a:t>kepentingan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punya</a:t>
            </a:r>
            <a:r>
              <a:rPr lang="en-US" dirty="0" smtClean="0"/>
              <a:t> </a:t>
            </a:r>
            <a:r>
              <a:rPr lang="en-US" dirty="0" err="1" smtClean="0"/>
              <a:t>kepentingan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? </a:t>
            </a:r>
          </a:p>
          <a:p>
            <a:pPr lvl="1">
              <a:buFont typeface="Wingdings" charset="2"/>
              <a:buChar char="ü"/>
            </a:pPr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saja</a:t>
            </a:r>
            <a:r>
              <a:rPr lang="en-US" dirty="0" smtClean="0"/>
              <a:t> yang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dinegosiasikan</a:t>
            </a:r>
            <a:r>
              <a:rPr lang="en-US" dirty="0" smtClean="0"/>
              <a:t>? </a:t>
            </a:r>
          </a:p>
          <a:p>
            <a:pPr lvl="1">
              <a:buFont typeface="Wingdings" charset="2"/>
              <a:buChar char="ü"/>
            </a:pPr>
            <a:endParaRPr lang="en-US" dirty="0" smtClean="0"/>
          </a:p>
          <a:p>
            <a:pPr marL="457200" lvl="1" indent="0">
              <a:buNone/>
            </a:pPr>
            <a:r>
              <a:rPr lang="en-US" dirty="0" err="1" smtClean="0"/>
              <a:t>Jawaban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pertanyaan-pertanyaan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bervariasi</a:t>
            </a:r>
            <a:r>
              <a:rPr lang="en-US" dirty="0" smtClean="0"/>
              <a:t> </a:t>
            </a:r>
            <a:r>
              <a:rPr lang="en-US" dirty="0" err="1" smtClean="0"/>
              <a:t>tergantung</a:t>
            </a:r>
            <a:r>
              <a:rPr lang="en-US" dirty="0" smtClean="0"/>
              <a:t> </a:t>
            </a:r>
            <a:r>
              <a:rPr lang="en-US" b="1" u="sng" dirty="0" err="1" smtClean="0">
                <a:solidFill>
                  <a:srgbClr val="FF0000"/>
                </a:solidFill>
              </a:rPr>
              <a:t>perspektif</a:t>
            </a:r>
            <a:r>
              <a:rPr lang="en-US" b="1" u="sng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/>
              <a:t>masing-masing</a:t>
            </a:r>
            <a:r>
              <a:rPr lang="en-US" dirty="0" smtClean="0"/>
              <a:t> </a:t>
            </a:r>
            <a:r>
              <a:rPr lang="en-US" dirty="0" err="1" smtClean="0"/>
              <a:t>pemangku</a:t>
            </a:r>
            <a:r>
              <a:rPr lang="en-US" dirty="0" smtClean="0"/>
              <a:t> </a:t>
            </a:r>
            <a:r>
              <a:rPr lang="en-US" dirty="0" err="1" smtClean="0"/>
              <a:t>kepentingan</a:t>
            </a:r>
            <a:r>
              <a:rPr lang="en-US" dirty="0" smtClean="0"/>
              <a:t>.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situasinya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benar-benar</a:t>
            </a:r>
            <a:r>
              <a:rPr lang="en-US" dirty="0" smtClean="0"/>
              <a:t> </a:t>
            </a:r>
            <a:r>
              <a:rPr lang="en-US" dirty="0" err="1" smtClean="0"/>
              <a:t>jelas</a:t>
            </a:r>
            <a:r>
              <a:rPr lang="en-US" dirty="0" smtClean="0"/>
              <a:t> </a:t>
            </a:r>
            <a:r>
              <a:rPr lang="en-US" dirty="0" err="1" smtClean="0"/>
              <a:t>sebelum</a:t>
            </a:r>
            <a:r>
              <a:rPr lang="en-US" dirty="0" smtClean="0"/>
              <a:t> </a:t>
            </a:r>
            <a:r>
              <a:rPr lang="en-US" dirty="0" err="1" smtClean="0"/>
              <a:t>menentukan</a:t>
            </a:r>
            <a:r>
              <a:rPr lang="en-US" dirty="0" smtClean="0"/>
              <a:t> </a:t>
            </a:r>
            <a:r>
              <a:rPr lang="en-US" dirty="0" err="1" smtClean="0"/>
              <a:t>solusi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diambil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menangani</a:t>
            </a:r>
            <a:r>
              <a:rPr lang="en-US" dirty="0" smtClean="0"/>
              <a:t> </a:t>
            </a:r>
            <a:r>
              <a:rPr lang="en-US" dirty="0" err="1" smtClean="0"/>
              <a:t>situasi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. 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4799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err="1" smtClean="0"/>
              <a:t>Keterlibatan</a:t>
            </a:r>
            <a:r>
              <a:rPr lang="en-US" b="1" dirty="0" smtClean="0"/>
              <a:t> </a:t>
            </a:r>
            <a:r>
              <a:rPr lang="en-US" b="1" dirty="0" err="1" smtClean="0"/>
              <a:t>Pihak</a:t>
            </a:r>
            <a:r>
              <a:rPr lang="en-US" b="1" dirty="0" smtClean="0"/>
              <a:t> Lain di </a:t>
            </a:r>
            <a:r>
              <a:rPr lang="en-US" b="1" dirty="0" err="1" smtClean="0"/>
              <a:t>Luar</a:t>
            </a:r>
            <a:r>
              <a:rPr lang="en-US" b="1" dirty="0" smtClean="0"/>
              <a:t> Stake Holders.</a:t>
            </a:r>
          </a:p>
          <a:p>
            <a:pPr>
              <a:buFont typeface="Wingdings" charset="2"/>
              <a:buChar char="Ø"/>
            </a:pPr>
            <a:r>
              <a:rPr lang="en-US" dirty="0" err="1" smtClean="0"/>
              <a:t>Bagaimana</a:t>
            </a:r>
            <a:r>
              <a:rPr lang="en-US" dirty="0" smtClean="0"/>
              <a:t>  </a:t>
            </a:r>
            <a:r>
              <a:rPr lang="en-US" dirty="0" err="1"/>
              <a:t>pembagian</a:t>
            </a:r>
            <a:r>
              <a:rPr lang="en-US" dirty="0"/>
              <a:t> </a:t>
            </a:r>
            <a:r>
              <a:rPr lang="en-US" dirty="0" err="1"/>
              <a:t>peran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pihak-pihak</a:t>
            </a:r>
            <a:r>
              <a:rPr lang="en-US" dirty="0"/>
              <a:t> yang </a:t>
            </a:r>
            <a:r>
              <a:rPr lang="en-US" dirty="0" err="1"/>
              <a:t>terlibat</a:t>
            </a:r>
            <a:r>
              <a:rPr lang="en-US" dirty="0"/>
              <a:t>, </a:t>
            </a:r>
            <a:r>
              <a:rPr lang="en-US" dirty="0" err="1"/>
              <a:t>namun</a:t>
            </a:r>
            <a:r>
              <a:rPr lang="en-US" dirty="0"/>
              <a:t> </a:t>
            </a:r>
            <a:r>
              <a:rPr lang="en-US" dirty="0" err="1"/>
              <a:t>bukan</a:t>
            </a:r>
            <a:r>
              <a:rPr lang="en-US" dirty="0"/>
              <a:t> </a:t>
            </a:r>
            <a:r>
              <a:rPr lang="en-US" dirty="0" err="1"/>
              <a:t>tergolong</a:t>
            </a:r>
            <a:r>
              <a:rPr lang="en-US" dirty="0"/>
              <a:t> </a:t>
            </a:r>
            <a:r>
              <a:rPr lang="en-US" dirty="0" err="1"/>
              <a:t>pemangku</a:t>
            </a:r>
            <a:r>
              <a:rPr lang="en-US" dirty="0"/>
              <a:t> </a:t>
            </a:r>
            <a:r>
              <a:rPr lang="en-US" dirty="0" err="1"/>
              <a:t>kepentingan</a:t>
            </a:r>
            <a:r>
              <a:rPr lang="en-US" dirty="0"/>
              <a:t>? </a:t>
            </a:r>
          </a:p>
          <a:p>
            <a:pPr>
              <a:buFont typeface="Wingdings" charset="2"/>
              <a:buChar char="Ø"/>
            </a:pPr>
            <a:r>
              <a:rPr lang="en-US" dirty="0" err="1"/>
              <a:t>Apakah</a:t>
            </a:r>
            <a:r>
              <a:rPr lang="en-US" dirty="0"/>
              <a:t> </a:t>
            </a:r>
            <a:r>
              <a:rPr lang="en-US" dirty="0" err="1"/>
              <a:t>keterlibatan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</a:t>
            </a:r>
            <a:r>
              <a:rPr lang="en-US" dirty="0" err="1"/>
              <a:t>luar</a:t>
            </a:r>
            <a:r>
              <a:rPr lang="en-US" dirty="0"/>
              <a:t> </a:t>
            </a:r>
            <a:r>
              <a:rPr lang="en-US" dirty="0" err="1"/>
              <a:t>dimungkinkan?Apakah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</a:t>
            </a:r>
            <a:r>
              <a:rPr lang="en-US" dirty="0" err="1"/>
              <a:t>luar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moderator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bahkan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persoalannya</a:t>
            </a:r>
            <a:r>
              <a:rPr lang="en-US" dirty="0"/>
              <a:t> </a:t>
            </a:r>
            <a:r>
              <a:rPr lang="en-US" dirty="0" err="1"/>
              <a:t>makin</a:t>
            </a:r>
            <a:r>
              <a:rPr lang="en-US" dirty="0"/>
              <a:t> </a:t>
            </a:r>
            <a:r>
              <a:rPr lang="en-US" dirty="0" err="1"/>
              <a:t>kompleks</a:t>
            </a:r>
            <a:r>
              <a:rPr lang="en-US" dirty="0"/>
              <a:t>?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24938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u="sng" dirty="0" smtClean="0"/>
              <a:t>4. POSISI </a:t>
            </a:r>
          </a:p>
          <a:p>
            <a:pPr marL="0" indent="0">
              <a:buNone/>
            </a:pPr>
            <a:r>
              <a:rPr lang="en-US" dirty="0" err="1" smtClean="0"/>
              <a:t>Sikap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pemangku</a:t>
            </a:r>
            <a:r>
              <a:rPr lang="en-US" dirty="0" smtClean="0"/>
              <a:t> </a:t>
            </a:r>
            <a:r>
              <a:rPr lang="en-US" dirty="0" err="1" smtClean="0"/>
              <a:t>kepentingan</a:t>
            </a:r>
            <a:r>
              <a:rPr lang="en-US" dirty="0" smtClean="0"/>
              <a:t> </a:t>
            </a:r>
            <a:r>
              <a:rPr lang="en-US" dirty="0" err="1" smtClean="0"/>
              <a:t>terkait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isu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marL="857250" lvl="1" indent="-457200">
              <a:buFont typeface="Wingdings" charset="2"/>
              <a:buChar char="u"/>
            </a:pPr>
            <a:r>
              <a:rPr lang="en-US" dirty="0" err="1" smtClean="0"/>
              <a:t>Posisi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berbeda-beda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dipengaruhi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nilai-nilai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keyakinan</a:t>
            </a:r>
            <a:r>
              <a:rPr lang="en-US" dirty="0" smtClean="0"/>
              <a:t> </a:t>
            </a:r>
            <a:r>
              <a:rPr lang="en-US" dirty="0" err="1" smtClean="0"/>
              <a:t>masing-masing</a:t>
            </a:r>
            <a:r>
              <a:rPr lang="en-US" dirty="0" smtClean="0"/>
              <a:t> orang.</a:t>
            </a:r>
          </a:p>
          <a:p>
            <a:pPr marL="857250" lvl="1" indent="-457200">
              <a:buFont typeface="Wingdings" charset="2"/>
              <a:buChar char="u"/>
            </a:pPr>
            <a:endParaRPr lang="en-US" dirty="0" smtClean="0"/>
          </a:p>
          <a:p>
            <a:pPr marL="857250" lvl="1" indent="-457200">
              <a:buFont typeface="Wingdings" charset="2"/>
              <a:buChar char="u"/>
            </a:pPr>
            <a:r>
              <a:rPr lang="en-US" dirty="0" err="1" smtClean="0"/>
              <a:t>Mengapa</a:t>
            </a:r>
            <a:r>
              <a:rPr lang="en-US" dirty="0" smtClean="0"/>
              <a:t> orang </a:t>
            </a:r>
            <a:r>
              <a:rPr lang="en-US" dirty="0" err="1" smtClean="0"/>
              <a:t>mengambil</a:t>
            </a:r>
            <a:r>
              <a:rPr lang="en-US" dirty="0" smtClean="0"/>
              <a:t> </a:t>
            </a:r>
            <a:r>
              <a:rPr lang="en-US" dirty="0" err="1" smtClean="0"/>
              <a:t>posisi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? </a:t>
            </a:r>
            <a:r>
              <a:rPr lang="en-US" dirty="0" err="1" smtClean="0"/>
              <a:t>Apa</a:t>
            </a:r>
            <a:r>
              <a:rPr lang="en-US" dirty="0" smtClean="0"/>
              <a:t> yang </a:t>
            </a:r>
            <a:r>
              <a:rPr lang="en-US" dirty="0" err="1" smtClean="0"/>
              <a:t>melatarbelakanginya</a:t>
            </a:r>
            <a:r>
              <a:rPr lang="en-US" dirty="0" smtClean="0"/>
              <a:t>? </a:t>
            </a:r>
            <a:r>
              <a:rPr lang="en-US" dirty="0" err="1" smtClean="0"/>
              <a:t>Nilai-nilai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kepercayaan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 yang </a:t>
            </a:r>
            <a:r>
              <a:rPr lang="en-US" dirty="0" err="1" smtClean="0"/>
              <a:t>memengaruhi</a:t>
            </a:r>
            <a:r>
              <a:rPr lang="en-US" dirty="0" smtClean="0"/>
              <a:t>? </a:t>
            </a:r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pilihan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didukung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data </a:t>
            </a:r>
            <a:r>
              <a:rPr lang="en-US" dirty="0" err="1" smtClean="0"/>
              <a:t>logis</a:t>
            </a:r>
            <a:r>
              <a:rPr lang="en-US" dirty="0" smtClean="0"/>
              <a:t>, </a:t>
            </a:r>
            <a:r>
              <a:rPr lang="en-US" dirty="0" err="1" smtClean="0"/>
              <a:t>alasan</a:t>
            </a:r>
            <a:r>
              <a:rPr lang="en-US" dirty="0" smtClean="0"/>
              <a:t> yang </a:t>
            </a:r>
            <a:r>
              <a:rPr lang="en-US" dirty="0" err="1" smtClean="0"/>
              <a:t>masuk</a:t>
            </a:r>
            <a:r>
              <a:rPr lang="en-US" dirty="0" smtClean="0"/>
              <a:t> </a:t>
            </a:r>
            <a:r>
              <a:rPr lang="en-US" dirty="0" err="1" smtClean="0"/>
              <a:t>akal</a:t>
            </a:r>
            <a:r>
              <a:rPr lang="en-US" dirty="0" smtClean="0"/>
              <a:t>? </a:t>
            </a:r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data yang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diklarifikasi</a:t>
            </a:r>
            <a:r>
              <a:rPr lang="en-US" dirty="0" smtClean="0"/>
              <a:t>?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06976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572</TotalTime>
  <Words>670</Words>
  <Application>Microsoft Macintosh PowerPoint</Application>
  <PresentationFormat>On-screen Show (4:3)</PresentationFormat>
  <Paragraphs>93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PowerPoint Presentation</vt:lpstr>
      <vt:lpstr>ISU LINGKUNGAN,  APA SAJA ?  </vt:lpstr>
      <vt:lpstr>BIDANG PEMBAHASAN </vt:lpstr>
      <vt:lpstr>KOMPONEN ANALISIS ISU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KUIS</vt:lpstr>
      <vt:lpstr>HOW ISSUES ARISE? </vt:lpstr>
      <vt:lpstr>DISSECTING ISSUE</vt:lpstr>
      <vt:lpstr>Nilai-Nilai yang memengaruhi  Sudut Pandang Stake holders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</dc:creator>
  <cp:lastModifiedBy>emma</cp:lastModifiedBy>
  <cp:revision>37</cp:revision>
  <dcterms:created xsi:type="dcterms:W3CDTF">2018-09-16T09:25:17Z</dcterms:created>
  <dcterms:modified xsi:type="dcterms:W3CDTF">2020-02-11T08:29:45Z</dcterms:modified>
</cp:coreProperties>
</file>