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E30-8112-407C-8117-1D055F615F13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F34C-8F48-46B1-8F42-66F14BEB27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E30-8112-407C-8117-1D055F615F13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F34C-8F48-46B1-8F42-66F14BEB2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E30-8112-407C-8117-1D055F615F13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F34C-8F48-46B1-8F42-66F14BEB2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E30-8112-407C-8117-1D055F615F13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F34C-8F48-46B1-8F42-66F14BEB2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E30-8112-407C-8117-1D055F615F13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F34C-8F48-46B1-8F42-66F14BEB27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E30-8112-407C-8117-1D055F615F13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F34C-8F48-46B1-8F42-66F14BEB2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E30-8112-407C-8117-1D055F615F13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F34C-8F48-46B1-8F42-66F14BEB27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E30-8112-407C-8117-1D055F615F13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F34C-8F48-46B1-8F42-66F14BEB2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E30-8112-407C-8117-1D055F615F13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F34C-8F48-46B1-8F42-66F14BEB2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E30-8112-407C-8117-1D055F615F13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F34C-8F48-46B1-8F42-66F14BEB27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E30-8112-407C-8117-1D055F615F13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F34C-8F48-46B1-8F42-66F14BEB2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CC6EE30-8112-407C-8117-1D055F615F13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707F34C-8F48-46B1-8F42-66F14BEB27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Media </a:t>
            </a:r>
            <a:r>
              <a:rPr lang="en-US" sz="4800" dirty="0" err="1" smtClean="0"/>
              <a:t>Komunikasi</a:t>
            </a:r>
            <a:r>
              <a:rPr lang="en-US" sz="4800" dirty="0" smtClean="0"/>
              <a:t> </a:t>
            </a:r>
            <a:r>
              <a:rPr lang="en-US" sz="4800" dirty="0" err="1" smtClean="0"/>
              <a:t>Persuasif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Persuasif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9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McLuhan’s Perspectives On Media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McLuhan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media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: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Setiap</a:t>
            </a:r>
            <a:r>
              <a:rPr lang="en-US" dirty="0" smtClean="0"/>
              <a:t> medium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ekstensi</a:t>
            </a:r>
            <a:r>
              <a:rPr lang="en-US" dirty="0" smtClean="0"/>
              <a:t> / </a:t>
            </a:r>
            <a:r>
              <a:rPr lang="en-US" dirty="0" err="1" smtClean="0"/>
              <a:t>perpanjangan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indera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Media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McLuhan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“The Medium is the Message”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568273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Larson, 2004:320)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9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/ Cool 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Hot Media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Media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ketepatan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(high-fidelity signal)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Sinyal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(completeness)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(easy to </a:t>
            </a:r>
            <a:r>
              <a:rPr lang="en-US" dirty="0" err="1" smtClean="0"/>
              <a:t>percieve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indera</a:t>
            </a:r>
            <a:r>
              <a:rPr lang="en-US" dirty="0" smtClean="0"/>
              <a:t> </a:t>
            </a:r>
            <a:r>
              <a:rPr lang="en-US" dirty="0" err="1" smtClean="0"/>
              <a:t>pemproses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Cool Media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Media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ketepatan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(low-fidelity signal)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Sinyal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(incomplete)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indera</a:t>
            </a:r>
            <a:r>
              <a:rPr lang="en-US" dirty="0" smtClean="0"/>
              <a:t> </a:t>
            </a:r>
            <a:r>
              <a:rPr lang="en-US" dirty="0" err="1" smtClean="0"/>
              <a:t>pemproses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575401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Larson, 2004:322)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3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836"/>
              </p:ext>
            </p:extLst>
          </p:nvPr>
        </p:nvGraphicFramePr>
        <p:xfrm>
          <a:off x="228600" y="228600"/>
          <a:ext cx="86868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733"/>
                <a:gridCol w="2306230"/>
                <a:gridCol w="1537487"/>
                <a:gridCol w="1614361"/>
                <a:gridCol w="1229989"/>
              </a:tblGrid>
              <a:tr h="6689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r>
                        <a:rPr lang="en-US" baseline="0" dirty="0" smtClean="0"/>
                        <a:t> of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</a:tr>
              <a:tr h="565453">
                <a:tc>
                  <a:txBody>
                    <a:bodyPr/>
                    <a:lstStyle/>
                    <a:p>
                      <a:r>
                        <a:rPr lang="en-US" dirty="0" smtClean="0"/>
                        <a:t>Television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Lighted Dots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</a:t>
                      </a:r>
                      <a:endParaRPr lang="en-US" dirty="0"/>
                    </a:p>
                  </a:txBody>
                  <a:tcPr/>
                </a:tc>
              </a:tr>
              <a:tr h="565453">
                <a:tc>
                  <a:txBody>
                    <a:bodyPr/>
                    <a:lstStyle/>
                    <a:p>
                      <a:r>
                        <a:rPr lang="en-US" dirty="0" smtClean="0"/>
                        <a:t>Books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r>
                        <a:rPr lang="en-US" baseline="0" dirty="0" smtClean="0"/>
                        <a:t> letters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endParaRPr lang="en-US" dirty="0"/>
                    </a:p>
                  </a:txBody>
                  <a:tcPr/>
                </a:tc>
              </a:tr>
              <a:tr h="565453">
                <a:tc>
                  <a:txBody>
                    <a:bodyPr/>
                    <a:lstStyle/>
                    <a:p>
                      <a:r>
                        <a:rPr lang="en-US" dirty="0" smtClean="0"/>
                        <a:t>Cartoons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Dots</a:t>
                      </a:r>
                      <a:r>
                        <a:rPr lang="en-US" baseline="0" dirty="0" smtClean="0"/>
                        <a:t> on papers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</a:t>
                      </a:r>
                      <a:endParaRPr lang="en-US" dirty="0"/>
                    </a:p>
                  </a:txBody>
                  <a:tcPr/>
                </a:tc>
              </a:tr>
              <a:tr h="565453">
                <a:tc>
                  <a:txBody>
                    <a:bodyPr/>
                    <a:lstStyle/>
                    <a:p>
                      <a:r>
                        <a:rPr lang="en-US" dirty="0" smtClean="0"/>
                        <a:t>Photographs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 on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endParaRPr lang="en-US" dirty="0"/>
                    </a:p>
                  </a:txBody>
                  <a:tcPr/>
                </a:tc>
              </a:tr>
              <a:tr h="668987">
                <a:tc>
                  <a:txBody>
                    <a:bodyPr/>
                    <a:lstStyle/>
                    <a:p>
                      <a:r>
                        <a:rPr lang="en-US" dirty="0" smtClean="0"/>
                        <a:t>Telephone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Low-fidelity sound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</a:t>
                      </a:r>
                      <a:endParaRPr lang="en-US" dirty="0"/>
                    </a:p>
                  </a:txBody>
                  <a:tcPr/>
                </a:tc>
              </a:tr>
              <a:tr h="565453">
                <a:tc>
                  <a:txBody>
                    <a:bodyPr/>
                    <a:lstStyle/>
                    <a:p>
                      <a:r>
                        <a:rPr lang="en-US" dirty="0" smtClean="0"/>
                        <a:t>Movies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Moving image on</a:t>
                      </a:r>
                      <a:r>
                        <a:rPr lang="en-US" baseline="0" dirty="0" smtClean="0"/>
                        <a:t>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endParaRPr lang="en-US" dirty="0"/>
                    </a:p>
                  </a:txBody>
                  <a:tcPr/>
                </a:tc>
              </a:tr>
              <a:tr h="668987">
                <a:tc>
                  <a:txBody>
                    <a:bodyPr/>
                    <a:lstStyle/>
                    <a:p>
                      <a:r>
                        <a:rPr lang="en-US" dirty="0" smtClean="0"/>
                        <a:t>Telegraph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Dots and dashes</a:t>
                      </a:r>
                      <a:r>
                        <a:rPr lang="en-US" baseline="0" dirty="0" smtClean="0"/>
                        <a:t> in sound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</a:t>
                      </a:r>
                      <a:endParaRPr lang="en-US" dirty="0"/>
                    </a:p>
                  </a:txBody>
                  <a:tcPr/>
                </a:tc>
              </a:tr>
              <a:tr h="668987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Audio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High-fidelity</a:t>
                      </a:r>
                      <a:r>
                        <a:rPr lang="en-US" baseline="0" dirty="0" smtClean="0"/>
                        <a:t> sound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endParaRPr lang="en-US" dirty="0"/>
                    </a:p>
                  </a:txBody>
                  <a:tcPr/>
                </a:tc>
              </a:tr>
              <a:tr h="668987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Computer and Internet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Lighted dots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20205" y="64008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Larson, 2004:322)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6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Setting </a:t>
            </a:r>
            <a:br>
              <a:rPr lang="en-US" dirty="0" smtClean="0"/>
            </a:br>
            <a:r>
              <a:rPr lang="en-US" dirty="0" smtClean="0"/>
              <a:t>by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agenda </a:t>
            </a:r>
            <a:r>
              <a:rPr lang="en-US" dirty="0" err="1" smtClean="0"/>
              <a:t>publik</a:t>
            </a:r>
            <a:r>
              <a:rPr lang="en-US" dirty="0" smtClean="0"/>
              <a:t>,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perbincangan</a:t>
            </a:r>
            <a:r>
              <a:rPr lang="en-US" dirty="0" smtClean="0"/>
              <a:t>, </a:t>
            </a:r>
            <a:r>
              <a:rPr lang="en-US" dirty="0" err="1" smtClean="0"/>
              <a:t>diskusi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diarahkan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media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dipublikasikan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media yang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menganggap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2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Modeling and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Dulu</a:t>
            </a:r>
            <a:r>
              <a:rPr lang="en-US" dirty="0" smtClean="0"/>
              <a:t>,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Namun</a:t>
            </a:r>
            <a:r>
              <a:rPr lang="en-US" dirty="0" smtClean="0"/>
              <a:t> media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role modeling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di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Kultivasi</a:t>
            </a:r>
            <a:r>
              <a:rPr lang="en-US" dirty="0" smtClean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Media </a:t>
            </a:r>
            <a:r>
              <a:rPr lang="en-US" dirty="0" err="1" smtClean="0"/>
              <a:t>menanamkan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menumbuhkan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hdup</a:t>
            </a:r>
            <a:r>
              <a:rPr lang="en-US" dirty="0" smtClean="0"/>
              <a:t>, </a:t>
            </a:r>
            <a:r>
              <a:rPr lang="en-US" dirty="0" err="1" smtClean="0"/>
              <a:t>citra</a:t>
            </a:r>
            <a:r>
              <a:rPr lang="en-US" dirty="0" smtClean="0"/>
              <a:t> personal,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 yang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menguntungkan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9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3733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Kita </a:t>
            </a:r>
            <a:r>
              <a:rPr lang="en-US" dirty="0" err="1" smtClean="0"/>
              <a:t>mengadopsi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menuntut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menolak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94" y="762000"/>
            <a:ext cx="3945305" cy="52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7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News Manipulation and 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Cirino</a:t>
            </a:r>
            <a:r>
              <a:rPr lang="en-US" dirty="0" smtClean="0"/>
              <a:t> (1971)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bukunya</a:t>
            </a:r>
            <a:r>
              <a:rPr lang="en-US" dirty="0" smtClean="0"/>
              <a:t> </a:t>
            </a:r>
            <a:r>
              <a:rPr lang="en-US" i="1" dirty="0"/>
              <a:t>D</a:t>
            </a:r>
            <a:r>
              <a:rPr lang="en-US" i="1" dirty="0" smtClean="0"/>
              <a:t>on’t Blame the People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err="1" smtClean="0"/>
              <a:t>mengobservasi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. </a:t>
            </a:r>
            <a:r>
              <a:rPr lang="en-US" dirty="0" err="1" smtClean="0"/>
              <a:t>Bagaimanapun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, media </a:t>
            </a:r>
            <a:r>
              <a:rPr lang="en-US" dirty="0" err="1" smtClean="0"/>
              <a:t>mendapatkan</a:t>
            </a:r>
            <a:r>
              <a:rPr lang="en-US" dirty="0" smtClean="0"/>
              <a:t> profit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kesuskesan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customer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yang </a:t>
            </a:r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angle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News program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i="1" dirty="0" smtClean="0"/>
              <a:t>news broadcast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2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Ignoring</a:t>
            </a:r>
          </a:p>
          <a:p>
            <a:r>
              <a:rPr lang="en-US" dirty="0" smtClean="0"/>
              <a:t>Favoring the Sponsor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Pseudoevent</a:t>
            </a:r>
            <a:endParaRPr lang="en-US" dirty="0" smtClean="0"/>
          </a:p>
          <a:p>
            <a:r>
              <a:rPr lang="en-US" dirty="0" smtClean="0"/>
              <a:t>Bias: verbal and nonverbal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90716"/>
            <a:ext cx="3933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52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Internet and 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Changes in the Information Power Structure</a:t>
            </a:r>
          </a:p>
          <a:p>
            <a:r>
              <a:rPr lang="en-US" dirty="0" smtClean="0"/>
              <a:t>Information on Demand</a:t>
            </a:r>
          </a:p>
          <a:p>
            <a:r>
              <a:rPr lang="en-US" dirty="0" smtClean="0"/>
              <a:t>Direct-to-consumer Markets without Geographic Boundaries</a:t>
            </a:r>
          </a:p>
          <a:p>
            <a:r>
              <a:rPr lang="en-US" dirty="0" smtClean="0"/>
              <a:t>Increased access and convenience</a:t>
            </a:r>
          </a:p>
          <a:p>
            <a:r>
              <a:rPr lang="en-US" dirty="0" smtClean="0"/>
              <a:t>The immediate transfer of information and financial resources</a:t>
            </a:r>
          </a:p>
          <a:p>
            <a:r>
              <a:rPr lang="en-US" dirty="0" smtClean="0"/>
              <a:t>Linkage between the Real World and the Virtual World</a:t>
            </a:r>
          </a:p>
          <a:p>
            <a:r>
              <a:rPr lang="en-US" dirty="0" smtClean="0"/>
              <a:t>A global library for products and services</a:t>
            </a:r>
          </a:p>
          <a:p>
            <a:r>
              <a:rPr lang="en-US" dirty="0" smtClean="0"/>
              <a:t>The opportunity of Maliciousness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93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2500"/>
            <a:ext cx="7543800" cy="3352800"/>
          </a:xfrm>
        </p:spPr>
      </p:pic>
    </p:spTree>
    <p:extLst>
      <p:ext uri="{BB962C8B-B14F-4D97-AF65-F5344CB8AC3E}">
        <p14:creationId xmlns:p14="http://schemas.microsoft.com/office/powerpoint/2010/main" val="340126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innovation?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Inovasi merupakan ide, praktek atau objek yang dikategorikan sebagai hal baru oleh individu atau kelompok masyarakat</a:t>
            </a:r>
          </a:p>
          <a:p>
            <a:r>
              <a:rPr lang="id-ID" dirty="0"/>
              <a:t>Kebaruan(</a:t>
            </a:r>
            <a:r>
              <a:rPr lang="id-ID" i="1" dirty="0"/>
              <a:t>Newness</a:t>
            </a:r>
            <a:r>
              <a:rPr lang="id-ID" dirty="0"/>
              <a:t>) merupakan hal yang penting dalam sebuah inovasi. Kadang individu telah mengetahui sebuah inovasi namun tidak mengadopsi ataupun menolak inovasi tersebut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85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9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Inovasi</a:t>
            </a:r>
            <a:r>
              <a:rPr lang="en-US" dirty="0" smtClean="0"/>
              <a:t>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6825"/>
            <a:ext cx="2971800" cy="3886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Spoken Word</a:t>
            </a:r>
          </a:p>
          <a:p>
            <a:r>
              <a:rPr lang="en-US" sz="2000" dirty="0" smtClean="0"/>
              <a:t>The Written Word</a:t>
            </a:r>
          </a:p>
          <a:p>
            <a:r>
              <a:rPr lang="en-US" sz="2000" dirty="0" smtClean="0"/>
              <a:t>The Printed Word</a:t>
            </a:r>
          </a:p>
          <a:p>
            <a:r>
              <a:rPr lang="en-US" sz="2000" dirty="0" smtClean="0"/>
              <a:t>The Electronic Word</a:t>
            </a:r>
          </a:p>
          <a:p>
            <a:r>
              <a:rPr lang="en-US" sz="2000" dirty="0" smtClean="0"/>
              <a:t>The Interactive Electronic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5715000" cy="4314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5867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Larson, 2004:305)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8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Konvergensi</a:t>
            </a:r>
            <a:r>
              <a:rPr lang="en-US" dirty="0" smtClean="0"/>
              <a:t> Media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04" y="685800"/>
            <a:ext cx="5176191" cy="3886200"/>
          </a:xfrm>
        </p:spPr>
      </p:pic>
    </p:spTree>
    <p:extLst>
      <p:ext uri="{BB962C8B-B14F-4D97-AF65-F5344CB8AC3E}">
        <p14:creationId xmlns:p14="http://schemas.microsoft.com/office/powerpoint/2010/main" val="68501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Konvergensi</a:t>
            </a:r>
            <a:r>
              <a:rPr lang="en-US" dirty="0" smtClean="0"/>
              <a:t> Media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6934200" cy="5206085"/>
          </a:xfrm>
        </p:spPr>
      </p:pic>
      <p:sp>
        <p:nvSpPr>
          <p:cNvPr id="5" name="TextBox 4"/>
          <p:cNvSpPr txBox="1"/>
          <p:nvPr/>
        </p:nvSpPr>
        <p:spPr>
          <a:xfrm>
            <a:off x="3810000" y="4768334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Tham</a:t>
            </a:r>
            <a:r>
              <a:rPr lang="en-US" dirty="0" smtClean="0"/>
              <a:t>, Defining Media Convergence,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/>
              <a:t>Perspektif</a:t>
            </a:r>
            <a:r>
              <a:rPr lang="en-US" dirty="0"/>
              <a:t> Schwartz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mengangkat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model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Media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mempersuasi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Evoked Recall / Resonance model</a:t>
            </a:r>
          </a:p>
          <a:p>
            <a:pPr lvl="1"/>
            <a:r>
              <a:rPr lang="en-US" dirty="0" smtClean="0"/>
              <a:t>The Transportation / Teaching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6264393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Larson, 2004:313)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2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Evoked Recall / Resonance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bertumpu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memasukkannya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dalamnya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kata lain,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kenangan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smtClean="0"/>
              <a:t>target audience.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Verbal Script</a:t>
            </a:r>
          </a:p>
          <a:p>
            <a:r>
              <a:rPr lang="en-US" dirty="0" smtClean="0"/>
              <a:t>The Auditory Script</a:t>
            </a:r>
          </a:p>
          <a:p>
            <a:r>
              <a:rPr lang="en-US" dirty="0" smtClean="0"/>
              <a:t>The Sight 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3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https://www.youtube.com/watch?v=IvbcJ6neZXQ</a:t>
            </a:r>
          </a:p>
        </p:txBody>
      </p:sp>
    </p:spTree>
    <p:extLst>
      <p:ext uri="{BB962C8B-B14F-4D97-AF65-F5344CB8AC3E}">
        <p14:creationId xmlns:p14="http://schemas.microsoft.com/office/powerpoint/2010/main" val="91257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Transportation / Teaching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Model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'</a:t>
            </a:r>
            <a:r>
              <a:rPr lang="en-US" dirty="0" err="1"/>
              <a:t>mentransplantasikan</a:t>
            </a:r>
            <a:r>
              <a:rPr lang="en-US" dirty="0"/>
              <a:t>' </a:t>
            </a:r>
            <a:r>
              <a:rPr lang="en-US" dirty="0" err="1"/>
              <a:t>sesuatu</a:t>
            </a:r>
            <a:r>
              <a:rPr lang="en-US" dirty="0"/>
              <a:t>,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memasukkannya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yang lain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prakteknya</a:t>
            </a:r>
            <a:r>
              <a:rPr lang="en-US" dirty="0"/>
              <a:t>,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orang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Meski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model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yang </a:t>
            </a:r>
            <a:r>
              <a:rPr lang="en-US" dirty="0" err="1"/>
              <a:t>berkualitas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Model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yang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7686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286</TotalTime>
  <Words>747</Words>
  <Application>Microsoft Office PowerPoint</Application>
  <PresentationFormat>On-screen Show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NewsPrint</vt:lpstr>
      <vt:lpstr>Media Komunikasi Persuasif</vt:lpstr>
      <vt:lpstr>What is innovation?</vt:lpstr>
      <vt:lpstr>Inovasi Media</vt:lpstr>
      <vt:lpstr>Konvergensi Media</vt:lpstr>
      <vt:lpstr>Konvergensi Media</vt:lpstr>
      <vt:lpstr>Perspektif Schwartz dalam Penggunaan Media</vt:lpstr>
      <vt:lpstr>The Evoked Recall / Resonance Model</vt:lpstr>
      <vt:lpstr>PowerPoint Presentation</vt:lpstr>
      <vt:lpstr>The Transportation / Teaching model</vt:lpstr>
      <vt:lpstr>McLuhan’s Perspectives On Media Use</vt:lpstr>
      <vt:lpstr>Hot / Cool Media</vt:lpstr>
      <vt:lpstr>PowerPoint Presentation</vt:lpstr>
      <vt:lpstr>Agenda Setting  by the Media</vt:lpstr>
      <vt:lpstr>Role Modeling and The Media</vt:lpstr>
      <vt:lpstr>PowerPoint Presentation</vt:lpstr>
      <vt:lpstr>News Manipulation and Persuasion</vt:lpstr>
      <vt:lpstr>Methods of Manipulation</vt:lpstr>
      <vt:lpstr>The Internet and Persuasion</vt:lpstr>
      <vt:lpstr>Questions?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Komunikasi Persuasif</dc:title>
  <dc:creator>pc</dc:creator>
  <cp:lastModifiedBy>Bias</cp:lastModifiedBy>
  <cp:revision>23</cp:revision>
  <dcterms:created xsi:type="dcterms:W3CDTF">2018-02-21T05:39:42Z</dcterms:created>
  <dcterms:modified xsi:type="dcterms:W3CDTF">2019-04-11T02:04:12Z</dcterms:modified>
</cp:coreProperties>
</file>