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73" r:id="rId13"/>
    <p:sldId id="269" r:id="rId14"/>
    <p:sldId id="263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6982AC-9CEF-459A-A4D4-CD520B8220A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D480A84-BCEB-4B2B-9ABC-8D00F4FAD6D4}">
      <dgm:prSet/>
      <dgm:spPr/>
      <dgm:t>
        <a:bodyPr/>
        <a:lstStyle/>
        <a:p>
          <a:pPr rtl="0"/>
          <a:r>
            <a:rPr lang="en-US" dirty="0" err="1" smtClean="0"/>
            <a:t>sumber</a:t>
          </a:r>
          <a:r>
            <a:rPr lang="en-US" dirty="0" smtClean="0"/>
            <a:t> (</a:t>
          </a:r>
          <a:r>
            <a:rPr lang="en-US" dirty="0" err="1" smtClean="0"/>
            <a:t>atau</a:t>
          </a:r>
          <a:r>
            <a:rPr lang="en-US" dirty="0" smtClean="0"/>
            <a:t> </a:t>
          </a:r>
          <a:r>
            <a:rPr lang="en-US" dirty="0" err="1" smtClean="0"/>
            <a:t>pembujuk</a:t>
          </a:r>
          <a:r>
            <a:rPr lang="en-US" dirty="0" smtClean="0"/>
            <a:t>), </a:t>
          </a:r>
          <a:r>
            <a:rPr lang="en-US" dirty="0" err="1" smtClean="0"/>
            <a:t>siapa</a:t>
          </a:r>
          <a:r>
            <a:rPr lang="en-US" dirty="0" smtClean="0"/>
            <a:t> </a:t>
          </a:r>
          <a:r>
            <a:rPr lang="en-US" dirty="0" err="1" smtClean="0"/>
            <a:t>atau</a:t>
          </a:r>
          <a:r>
            <a:rPr lang="en-US" dirty="0" smtClean="0"/>
            <a:t> yang </a:t>
          </a:r>
          <a:r>
            <a:rPr lang="en-US" dirty="0" err="1" smtClean="0"/>
            <a:t>merupakan</a:t>
          </a:r>
          <a:r>
            <a:rPr lang="en-US" dirty="0" smtClean="0"/>
            <a:t> encoder </a:t>
          </a:r>
          <a:r>
            <a:rPr lang="en-US" dirty="0" err="1" smtClean="0"/>
            <a:t>pesan</a:t>
          </a:r>
          <a:r>
            <a:rPr lang="en-US" dirty="0" smtClean="0"/>
            <a:t>. </a:t>
          </a:r>
          <a:r>
            <a:rPr lang="en-US" dirty="0" err="1" smtClean="0"/>
            <a:t>Kode</a:t>
          </a:r>
          <a:r>
            <a:rPr lang="en-US" dirty="0" smtClean="0"/>
            <a:t> </a:t>
          </a:r>
          <a:r>
            <a:rPr lang="en-US" dirty="0" err="1" smtClean="0"/>
            <a:t>dapat</a:t>
          </a:r>
          <a:r>
            <a:rPr lang="en-US" dirty="0" smtClean="0"/>
            <a:t> verbal, nonverbal, visual, </a:t>
          </a:r>
          <a:r>
            <a:rPr lang="en-US" dirty="0" err="1" smtClean="0"/>
            <a:t>atau</a:t>
          </a:r>
          <a:r>
            <a:rPr lang="en-US" dirty="0" smtClean="0"/>
            <a:t> </a:t>
          </a:r>
          <a:r>
            <a:rPr lang="en-US" dirty="0" err="1" smtClean="0"/>
            <a:t>musik</a:t>
          </a:r>
          <a:r>
            <a:rPr lang="en-US" dirty="0" smtClean="0"/>
            <a:t>, </a:t>
          </a:r>
          <a:r>
            <a:rPr lang="en-US" dirty="0" err="1" smtClean="0"/>
            <a:t>dan</a:t>
          </a:r>
          <a:r>
            <a:rPr lang="en-US" dirty="0" smtClean="0"/>
            <a:t> lain </a:t>
          </a:r>
          <a:r>
            <a:rPr lang="en-US" dirty="0" err="1" smtClean="0"/>
            <a:t>lain</a:t>
          </a:r>
          <a:endParaRPr lang="en-US" dirty="0"/>
        </a:p>
      </dgm:t>
    </dgm:pt>
    <dgm:pt modelId="{0CEE9F32-3BC5-4DEE-B5EB-C88863CA54AF}" type="parTrans" cxnId="{FFB4B9FD-ED6C-46E0-9BF3-B6808060D842}">
      <dgm:prSet/>
      <dgm:spPr/>
      <dgm:t>
        <a:bodyPr/>
        <a:lstStyle/>
        <a:p>
          <a:endParaRPr lang="en-US"/>
        </a:p>
      </dgm:t>
    </dgm:pt>
    <dgm:pt modelId="{05B1BA22-AC0A-4B76-87AF-AFB3D1257061}" type="sibTrans" cxnId="{FFB4B9FD-ED6C-46E0-9BF3-B6808060D842}">
      <dgm:prSet/>
      <dgm:spPr/>
      <dgm:t>
        <a:bodyPr/>
        <a:lstStyle/>
        <a:p>
          <a:endParaRPr lang="en-US"/>
        </a:p>
      </dgm:t>
    </dgm:pt>
    <dgm:pt modelId="{79A79C46-F9DB-4691-84D6-A462CBCC13D9}">
      <dgm:prSet/>
      <dgm:spPr/>
      <dgm:t>
        <a:bodyPr/>
        <a:lstStyle/>
        <a:p>
          <a:pPr rtl="0"/>
          <a:r>
            <a:rPr lang="en-US" smtClean="0"/>
            <a:t>Sebuah pesan, yang dimaksudkan untuk menyampaikan makna sumber melalui salah satu kode.</a:t>
          </a:r>
          <a:endParaRPr lang="en-US"/>
        </a:p>
      </dgm:t>
    </dgm:pt>
    <dgm:pt modelId="{28EF3E86-34FC-4B16-A44F-20434EB8D0A4}" type="parTrans" cxnId="{A1B31E78-0C86-4A4C-88FF-9F5871A01825}">
      <dgm:prSet/>
      <dgm:spPr/>
      <dgm:t>
        <a:bodyPr/>
        <a:lstStyle/>
        <a:p>
          <a:endParaRPr lang="en-US"/>
        </a:p>
      </dgm:t>
    </dgm:pt>
    <dgm:pt modelId="{D8897CD1-AD3D-459D-AED1-9B05CDE5B2BB}" type="sibTrans" cxnId="{A1B31E78-0C86-4A4C-88FF-9F5871A01825}">
      <dgm:prSet/>
      <dgm:spPr/>
      <dgm:t>
        <a:bodyPr/>
        <a:lstStyle/>
        <a:p>
          <a:endParaRPr lang="en-US"/>
        </a:p>
      </dgm:t>
    </dgm:pt>
    <dgm:pt modelId="{28D8C6DE-6019-4507-8FE4-4F4B91C53E42}">
      <dgm:prSet/>
      <dgm:spPr/>
      <dgm:t>
        <a:bodyPr/>
        <a:lstStyle/>
        <a:p>
          <a:pPr rtl="0"/>
          <a:r>
            <a:rPr lang="en-US" dirty="0" err="1" smtClean="0"/>
            <a:t>Sebuah</a:t>
          </a:r>
          <a:r>
            <a:rPr lang="en-US" dirty="0" smtClean="0"/>
            <a:t> </a:t>
          </a:r>
          <a:r>
            <a:rPr lang="en-US" dirty="0" err="1" smtClean="0"/>
            <a:t>saluran</a:t>
          </a:r>
          <a:r>
            <a:rPr lang="en-US" dirty="0" smtClean="0"/>
            <a:t>, yang </a:t>
          </a:r>
          <a:r>
            <a:rPr lang="en-US" dirty="0" err="1" smtClean="0"/>
            <a:t>membawa</a:t>
          </a:r>
          <a:r>
            <a:rPr lang="en-US" dirty="0" smtClean="0"/>
            <a:t> </a:t>
          </a:r>
          <a:r>
            <a:rPr lang="en-US" dirty="0" err="1" smtClean="0"/>
            <a:t>pesan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yang </a:t>
          </a:r>
          <a:r>
            <a:rPr lang="en-US" dirty="0" err="1" smtClean="0"/>
            <a:t>mungkin</a:t>
          </a:r>
          <a:r>
            <a:rPr lang="en-US" dirty="0" smtClean="0"/>
            <a:t> </a:t>
          </a:r>
          <a:r>
            <a:rPr lang="en-US" dirty="0" err="1" smtClean="0"/>
            <a:t>memiliki</a:t>
          </a:r>
          <a:r>
            <a:rPr lang="en-US" dirty="0" smtClean="0"/>
            <a:t> </a:t>
          </a:r>
          <a:r>
            <a:rPr lang="en-US" dirty="0" err="1" smtClean="0"/>
            <a:t>saluran</a:t>
          </a:r>
          <a:r>
            <a:rPr lang="en-US" dirty="0" smtClean="0"/>
            <a:t> </a:t>
          </a:r>
          <a:r>
            <a:rPr lang="en-US" dirty="0" err="1" smtClean="0"/>
            <a:t>untuk</a:t>
          </a:r>
          <a:endParaRPr lang="en-US" dirty="0"/>
        </a:p>
      </dgm:t>
    </dgm:pt>
    <dgm:pt modelId="{E0812FCE-2596-4A2E-A01F-33AD95A7D849}" type="parTrans" cxnId="{E34000AE-5A3E-4F4D-A504-E44B8BF54F89}">
      <dgm:prSet/>
      <dgm:spPr/>
      <dgm:t>
        <a:bodyPr/>
        <a:lstStyle/>
        <a:p>
          <a:endParaRPr lang="en-US"/>
        </a:p>
      </dgm:t>
    </dgm:pt>
    <dgm:pt modelId="{CCA94306-A255-40F6-9DE7-4C2B4AFD9A8E}" type="sibTrans" cxnId="{E34000AE-5A3E-4F4D-A504-E44B8BF54F89}">
      <dgm:prSet/>
      <dgm:spPr/>
      <dgm:t>
        <a:bodyPr/>
        <a:lstStyle/>
        <a:p>
          <a:endParaRPr lang="en-US"/>
        </a:p>
      </dgm:t>
    </dgm:pt>
    <dgm:pt modelId="{F5E60982-2F0D-435B-AF98-D57EE557CF06}">
      <dgm:prSet/>
      <dgm:spPr/>
      <dgm:t>
        <a:bodyPr/>
        <a:lstStyle/>
        <a:p>
          <a:pPr rtl="0"/>
          <a:r>
            <a:rPr lang="en-US" dirty="0" err="1" smtClean="0"/>
            <a:t>penerima</a:t>
          </a:r>
          <a:r>
            <a:rPr lang="en-US" dirty="0" smtClean="0"/>
            <a:t> (</a:t>
          </a:r>
          <a:r>
            <a:rPr lang="en-US" dirty="0" err="1" smtClean="0"/>
            <a:t>atau</a:t>
          </a:r>
          <a:r>
            <a:rPr lang="en-US" dirty="0" smtClean="0"/>
            <a:t> </a:t>
          </a:r>
          <a:r>
            <a:rPr lang="en-US" dirty="0" err="1" smtClean="0"/>
            <a:t>persuadee</a:t>
          </a:r>
          <a:r>
            <a:rPr lang="en-US" dirty="0" smtClean="0"/>
            <a:t>), yang </a:t>
          </a:r>
          <a:r>
            <a:rPr lang="en-US" dirty="0" err="1" smtClean="0"/>
            <a:t>menerjemahkan</a:t>
          </a:r>
          <a:r>
            <a:rPr lang="en-US" dirty="0" smtClean="0"/>
            <a:t> </a:t>
          </a:r>
          <a:r>
            <a:rPr lang="en-US" dirty="0" err="1" smtClean="0"/>
            <a:t>pesan</a:t>
          </a:r>
          <a:r>
            <a:rPr lang="en-US" dirty="0" smtClean="0"/>
            <a:t>, </a:t>
          </a:r>
          <a:endParaRPr lang="en-US" dirty="0"/>
        </a:p>
      </dgm:t>
    </dgm:pt>
    <dgm:pt modelId="{784193FE-814C-4370-9311-6C586A73CCC0}" type="parTrans" cxnId="{F6B87DD7-C440-470F-AEF5-E86BB18CC335}">
      <dgm:prSet/>
      <dgm:spPr/>
      <dgm:t>
        <a:bodyPr/>
        <a:lstStyle/>
        <a:p>
          <a:endParaRPr lang="en-US"/>
        </a:p>
      </dgm:t>
    </dgm:pt>
    <dgm:pt modelId="{123D4EB0-B220-4EF7-8FDA-7354B34A49DC}" type="sibTrans" cxnId="{F6B87DD7-C440-470F-AEF5-E86BB18CC335}">
      <dgm:prSet/>
      <dgm:spPr/>
      <dgm:t>
        <a:bodyPr/>
        <a:lstStyle/>
        <a:p>
          <a:endParaRPr lang="en-US"/>
        </a:p>
      </dgm:t>
    </dgm:pt>
    <dgm:pt modelId="{BB53AFE3-7064-4905-B8B7-B699D151EBBE}" type="pres">
      <dgm:prSet presAssocID="{216982AC-9CEF-459A-A4D4-CD520B8220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A63CE1-5E5A-4EC2-8AAD-BBF68BB99652}" type="pres">
      <dgm:prSet presAssocID="{DD480A84-BCEB-4B2B-9ABC-8D00F4FAD6D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9F43E3-EA21-44FB-AEE2-9AED4DD28736}" type="pres">
      <dgm:prSet presAssocID="{05B1BA22-AC0A-4B76-87AF-AFB3D1257061}" presName="spacer" presStyleCnt="0"/>
      <dgm:spPr/>
      <dgm:t>
        <a:bodyPr/>
        <a:lstStyle/>
        <a:p>
          <a:endParaRPr lang="en-US"/>
        </a:p>
      </dgm:t>
    </dgm:pt>
    <dgm:pt modelId="{E1849419-31FD-43FF-B7DD-9735DF7091AC}" type="pres">
      <dgm:prSet presAssocID="{79A79C46-F9DB-4691-84D6-A462CBCC13D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C8F5BB-2CC4-434C-AB1A-7341AAA1BDF7}" type="pres">
      <dgm:prSet presAssocID="{D8897CD1-AD3D-459D-AED1-9B05CDE5B2BB}" presName="spacer" presStyleCnt="0"/>
      <dgm:spPr/>
      <dgm:t>
        <a:bodyPr/>
        <a:lstStyle/>
        <a:p>
          <a:endParaRPr lang="en-US"/>
        </a:p>
      </dgm:t>
    </dgm:pt>
    <dgm:pt modelId="{F3EE6FB1-4C6A-4D1E-B301-C6057B264B09}" type="pres">
      <dgm:prSet presAssocID="{28D8C6DE-6019-4507-8FE4-4F4B91C53E4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850770-2F77-448F-B5E5-4D9B3C2B98D4}" type="pres">
      <dgm:prSet presAssocID="{CCA94306-A255-40F6-9DE7-4C2B4AFD9A8E}" presName="spacer" presStyleCnt="0"/>
      <dgm:spPr/>
      <dgm:t>
        <a:bodyPr/>
        <a:lstStyle/>
        <a:p>
          <a:endParaRPr lang="en-US"/>
        </a:p>
      </dgm:t>
    </dgm:pt>
    <dgm:pt modelId="{BE2AA68D-22DB-4F0F-9B7B-BFBEE66BD629}" type="pres">
      <dgm:prSet presAssocID="{F5E60982-2F0D-435B-AF98-D57EE557CF0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27339C-E9A9-4810-B2B3-60B2D282F6BF}" type="presOf" srcId="{79A79C46-F9DB-4691-84D6-A462CBCC13D9}" destId="{E1849419-31FD-43FF-B7DD-9735DF7091AC}" srcOrd="0" destOrd="0" presId="urn:microsoft.com/office/officeart/2005/8/layout/vList2"/>
    <dgm:cxn modelId="{F6B87DD7-C440-470F-AEF5-E86BB18CC335}" srcId="{216982AC-9CEF-459A-A4D4-CD520B8220A5}" destId="{F5E60982-2F0D-435B-AF98-D57EE557CF06}" srcOrd="3" destOrd="0" parTransId="{784193FE-814C-4370-9311-6C586A73CCC0}" sibTransId="{123D4EB0-B220-4EF7-8FDA-7354B34A49DC}"/>
    <dgm:cxn modelId="{B4BB2C9E-C91E-49C2-B110-D43FE7F2B658}" type="presOf" srcId="{28D8C6DE-6019-4507-8FE4-4F4B91C53E42}" destId="{F3EE6FB1-4C6A-4D1E-B301-C6057B264B09}" srcOrd="0" destOrd="0" presId="urn:microsoft.com/office/officeart/2005/8/layout/vList2"/>
    <dgm:cxn modelId="{ED989D18-433A-4883-B997-938D35BBF4E3}" type="presOf" srcId="{216982AC-9CEF-459A-A4D4-CD520B8220A5}" destId="{BB53AFE3-7064-4905-B8B7-B699D151EBBE}" srcOrd="0" destOrd="0" presId="urn:microsoft.com/office/officeart/2005/8/layout/vList2"/>
    <dgm:cxn modelId="{A1B31E78-0C86-4A4C-88FF-9F5871A01825}" srcId="{216982AC-9CEF-459A-A4D4-CD520B8220A5}" destId="{79A79C46-F9DB-4691-84D6-A462CBCC13D9}" srcOrd="1" destOrd="0" parTransId="{28EF3E86-34FC-4B16-A44F-20434EB8D0A4}" sibTransId="{D8897CD1-AD3D-459D-AED1-9B05CDE5B2BB}"/>
    <dgm:cxn modelId="{B5179925-978E-43B8-90A1-8629FC6873B2}" type="presOf" srcId="{DD480A84-BCEB-4B2B-9ABC-8D00F4FAD6D4}" destId="{F2A63CE1-5E5A-4EC2-8AAD-BBF68BB99652}" srcOrd="0" destOrd="0" presId="urn:microsoft.com/office/officeart/2005/8/layout/vList2"/>
    <dgm:cxn modelId="{E34000AE-5A3E-4F4D-A504-E44B8BF54F89}" srcId="{216982AC-9CEF-459A-A4D4-CD520B8220A5}" destId="{28D8C6DE-6019-4507-8FE4-4F4B91C53E42}" srcOrd="2" destOrd="0" parTransId="{E0812FCE-2596-4A2E-A01F-33AD95A7D849}" sibTransId="{CCA94306-A255-40F6-9DE7-4C2B4AFD9A8E}"/>
    <dgm:cxn modelId="{FFB4B9FD-ED6C-46E0-9BF3-B6808060D842}" srcId="{216982AC-9CEF-459A-A4D4-CD520B8220A5}" destId="{DD480A84-BCEB-4B2B-9ABC-8D00F4FAD6D4}" srcOrd="0" destOrd="0" parTransId="{0CEE9F32-3BC5-4DEE-B5EB-C88863CA54AF}" sibTransId="{05B1BA22-AC0A-4B76-87AF-AFB3D1257061}"/>
    <dgm:cxn modelId="{8A77AE7A-3580-4B31-B4B4-A72DEA2BF22B}" type="presOf" srcId="{F5E60982-2F0D-435B-AF98-D57EE557CF06}" destId="{BE2AA68D-22DB-4F0F-9B7B-BFBEE66BD629}" srcOrd="0" destOrd="0" presId="urn:microsoft.com/office/officeart/2005/8/layout/vList2"/>
    <dgm:cxn modelId="{9D79A271-D33A-49EF-AEF7-494E8F3809BD}" type="presParOf" srcId="{BB53AFE3-7064-4905-B8B7-B699D151EBBE}" destId="{F2A63CE1-5E5A-4EC2-8AAD-BBF68BB99652}" srcOrd="0" destOrd="0" presId="urn:microsoft.com/office/officeart/2005/8/layout/vList2"/>
    <dgm:cxn modelId="{57DD0614-6F6D-4210-9EF0-7C1C1E31A192}" type="presParOf" srcId="{BB53AFE3-7064-4905-B8B7-B699D151EBBE}" destId="{259F43E3-EA21-44FB-AEE2-9AED4DD28736}" srcOrd="1" destOrd="0" presId="urn:microsoft.com/office/officeart/2005/8/layout/vList2"/>
    <dgm:cxn modelId="{53CA33AC-07CD-4F59-9490-5F95E4EE804E}" type="presParOf" srcId="{BB53AFE3-7064-4905-B8B7-B699D151EBBE}" destId="{E1849419-31FD-43FF-B7DD-9735DF7091AC}" srcOrd="2" destOrd="0" presId="urn:microsoft.com/office/officeart/2005/8/layout/vList2"/>
    <dgm:cxn modelId="{2B5DD39B-C748-41C6-9590-E633CD8A0B6B}" type="presParOf" srcId="{BB53AFE3-7064-4905-B8B7-B699D151EBBE}" destId="{F9C8F5BB-2CC4-434C-AB1A-7341AAA1BDF7}" srcOrd="3" destOrd="0" presId="urn:microsoft.com/office/officeart/2005/8/layout/vList2"/>
    <dgm:cxn modelId="{C49E2F40-A2A0-47FD-A785-B9BEC7745360}" type="presParOf" srcId="{BB53AFE3-7064-4905-B8B7-B699D151EBBE}" destId="{F3EE6FB1-4C6A-4D1E-B301-C6057B264B09}" srcOrd="4" destOrd="0" presId="urn:microsoft.com/office/officeart/2005/8/layout/vList2"/>
    <dgm:cxn modelId="{37DD1394-DBC9-46A0-A58C-22C6924C9EDA}" type="presParOf" srcId="{BB53AFE3-7064-4905-B8B7-B699D151EBBE}" destId="{15850770-2F77-448F-B5E5-4D9B3C2B98D4}" srcOrd="5" destOrd="0" presId="urn:microsoft.com/office/officeart/2005/8/layout/vList2"/>
    <dgm:cxn modelId="{2737D98B-B6BB-4A03-967D-0C765C86B568}" type="presParOf" srcId="{BB53AFE3-7064-4905-B8B7-B699D151EBBE}" destId="{BE2AA68D-22DB-4F0F-9B7B-BFBEE66BD62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A63CE1-5E5A-4EC2-8AAD-BBF68BB99652}">
      <dsp:nvSpPr>
        <dsp:cNvPr id="0" name=""/>
        <dsp:cNvSpPr/>
      </dsp:nvSpPr>
      <dsp:spPr>
        <a:xfrm>
          <a:off x="0" y="0"/>
          <a:ext cx="7772400" cy="1264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sumber</a:t>
          </a:r>
          <a:r>
            <a:rPr lang="en-US" sz="2300" kern="1200" dirty="0" smtClean="0"/>
            <a:t> (</a:t>
          </a:r>
          <a:r>
            <a:rPr lang="en-US" sz="2300" kern="1200" dirty="0" err="1" smtClean="0"/>
            <a:t>atau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pembujuk</a:t>
          </a:r>
          <a:r>
            <a:rPr lang="en-US" sz="2300" kern="1200" dirty="0" smtClean="0"/>
            <a:t>), </a:t>
          </a:r>
          <a:r>
            <a:rPr lang="en-US" sz="2300" kern="1200" dirty="0" err="1" smtClean="0"/>
            <a:t>siapa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atau</a:t>
          </a:r>
          <a:r>
            <a:rPr lang="en-US" sz="2300" kern="1200" dirty="0" smtClean="0"/>
            <a:t> yang </a:t>
          </a:r>
          <a:r>
            <a:rPr lang="en-US" sz="2300" kern="1200" dirty="0" err="1" smtClean="0"/>
            <a:t>merupakan</a:t>
          </a:r>
          <a:r>
            <a:rPr lang="en-US" sz="2300" kern="1200" dirty="0" smtClean="0"/>
            <a:t> encoder </a:t>
          </a:r>
          <a:r>
            <a:rPr lang="en-US" sz="2300" kern="1200" dirty="0" err="1" smtClean="0"/>
            <a:t>pesan</a:t>
          </a:r>
          <a:r>
            <a:rPr lang="en-US" sz="2300" kern="1200" dirty="0" smtClean="0"/>
            <a:t>. </a:t>
          </a:r>
          <a:r>
            <a:rPr lang="en-US" sz="2300" kern="1200" dirty="0" err="1" smtClean="0"/>
            <a:t>Kode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dapat</a:t>
          </a:r>
          <a:r>
            <a:rPr lang="en-US" sz="2300" kern="1200" dirty="0" smtClean="0"/>
            <a:t> verbal, nonverbal, visual, </a:t>
          </a:r>
          <a:r>
            <a:rPr lang="en-US" sz="2300" kern="1200" dirty="0" err="1" smtClean="0"/>
            <a:t>atau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musik</a:t>
          </a:r>
          <a:r>
            <a:rPr lang="en-US" sz="2300" kern="1200" dirty="0" smtClean="0"/>
            <a:t>, </a:t>
          </a:r>
          <a:r>
            <a:rPr lang="en-US" sz="2300" kern="1200" dirty="0" err="1" smtClean="0"/>
            <a:t>dan</a:t>
          </a:r>
          <a:r>
            <a:rPr lang="en-US" sz="2300" kern="1200" dirty="0" smtClean="0"/>
            <a:t> lain </a:t>
          </a:r>
          <a:r>
            <a:rPr lang="en-US" sz="2300" kern="1200" dirty="0" err="1" smtClean="0"/>
            <a:t>lain</a:t>
          </a:r>
          <a:endParaRPr lang="en-US" sz="2300" kern="1200" dirty="0"/>
        </a:p>
      </dsp:txBody>
      <dsp:txXfrm>
        <a:off x="61741" y="61741"/>
        <a:ext cx="7648918" cy="1141288"/>
      </dsp:txXfrm>
    </dsp:sp>
    <dsp:sp modelId="{E1849419-31FD-43FF-B7DD-9735DF7091AC}">
      <dsp:nvSpPr>
        <dsp:cNvPr id="0" name=""/>
        <dsp:cNvSpPr/>
      </dsp:nvSpPr>
      <dsp:spPr>
        <a:xfrm>
          <a:off x="0" y="1331010"/>
          <a:ext cx="7772400" cy="1264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Sebuah pesan, yang dimaksudkan untuk menyampaikan makna sumber melalui salah satu kode.</a:t>
          </a:r>
          <a:endParaRPr lang="en-US" sz="2300" kern="1200"/>
        </a:p>
      </dsp:txBody>
      <dsp:txXfrm>
        <a:off x="61741" y="1392751"/>
        <a:ext cx="7648918" cy="1141288"/>
      </dsp:txXfrm>
    </dsp:sp>
    <dsp:sp modelId="{F3EE6FB1-4C6A-4D1E-B301-C6057B264B09}">
      <dsp:nvSpPr>
        <dsp:cNvPr id="0" name=""/>
        <dsp:cNvSpPr/>
      </dsp:nvSpPr>
      <dsp:spPr>
        <a:xfrm>
          <a:off x="0" y="2662020"/>
          <a:ext cx="7772400" cy="1264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Sebuah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saluran</a:t>
          </a:r>
          <a:r>
            <a:rPr lang="en-US" sz="2300" kern="1200" dirty="0" smtClean="0"/>
            <a:t>, yang </a:t>
          </a:r>
          <a:r>
            <a:rPr lang="en-US" sz="2300" kern="1200" dirty="0" err="1" smtClean="0"/>
            <a:t>membawa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pesan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dan</a:t>
          </a:r>
          <a:r>
            <a:rPr lang="en-US" sz="2300" kern="1200" dirty="0" smtClean="0"/>
            <a:t> yang </a:t>
          </a:r>
          <a:r>
            <a:rPr lang="en-US" sz="2300" kern="1200" dirty="0" err="1" smtClean="0"/>
            <a:t>mungkin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memiliki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saluran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untuk</a:t>
          </a:r>
          <a:endParaRPr lang="en-US" sz="2300" kern="1200" dirty="0"/>
        </a:p>
      </dsp:txBody>
      <dsp:txXfrm>
        <a:off x="61741" y="2723761"/>
        <a:ext cx="7648918" cy="1141288"/>
      </dsp:txXfrm>
    </dsp:sp>
    <dsp:sp modelId="{BE2AA68D-22DB-4F0F-9B7B-BFBEE66BD629}">
      <dsp:nvSpPr>
        <dsp:cNvPr id="0" name=""/>
        <dsp:cNvSpPr/>
      </dsp:nvSpPr>
      <dsp:spPr>
        <a:xfrm>
          <a:off x="0" y="3993030"/>
          <a:ext cx="7772400" cy="1264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penerima</a:t>
          </a:r>
          <a:r>
            <a:rPr lang="en-US" sz="2300" kern="1200" dirty="0" smtClean="0"/>
            <a:t> (</a:t>
          </a:r>
          <a:r>
            <a:rPr lang="en-US" sz="2300" kern="1200" dirty="0" err="1" smtClean="0"/>
            <a:t>atau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persuadee</a:t>
          </a:r>
          <a:r>
            <a:rPr lang="en-US" sz="2300" kern="1200" dirty="0" smtClean="0"/>
            <a:t>), yang </a:t>
          </a:r>
          <a:r>
            <a:rPr lang="en-US" sz="2300" kern="1200" dirty="0" err="1" smtClean="0"/>
            <a:t>menerjemahkan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pesan</a:t>
          </a:r>
          <a:r>
            <a:rPr lang="en-US" sz="2300" kern="1200" dirty="0" smtClean="0"/>
            <a:t>, </a:t>
          </a:r>
          <a:endParaRPr lang="en-US" sz="2300" kern="1200" dirty="0"/>
        </a:p>
      </dsp:txBody>
      <dsp:txXfrm>
        <a:off x="61741" y="4054771"/>
        <a:ext cx="7648918" cy="11412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76C57-8FA3-4CC6-B39A-7D9B7D0C5F20}" type="datetimeFigureOut">
              <a:rPr lang="en-US" smtClean="0"/>
              <a:t>07-Feb-18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0EAC2-505D-4EE3-9398-10FE3905F3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76C57-8FA3-4CC6-B39A-7D9B7D0C5F20}" type="datetimeFigureOut">
              <a:rPr lang="en-US" smtClean="0"/>
              <a:t>07-Feb-18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0EAC2-505D-4EE3-9398-10FE3905F3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76C57-8FA3-4CC6-B39A-7D9B7D0C5F20}" type="datetimeFigureOut">
              <a:rPr lang="en-US" smtClean="0"/>
              <a:t>07-Feb-18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0EAC2-505D-4EE3-9398-10FE3905F380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76C57-8FA3-4CC6-B39A-7D9B7D0C5F20}" type="datetimeFigureOut">
              <a:rPr lang="en-US" smtClean="0"/>
              <a:t>07-Feb-18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0EAC2-505D-4EE3-9398-10FE3905F38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76C57-8FA3-4CC6-B39A-7D9B7D0C5F20}" type="datetimeFigureOut">
              <a:rPr lang="en-US" smtClean="0"/>
              <a:t>07-Feb-18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0EAC2-505D-4EE3-9398-10FE3905F3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76C57-8FA3-4CC6-B39A-7D9B7D0C5F20}" type="datetimeFigureOut">
              <a:rPr lang="en-US" smtClean="0"/>
              <a:t>07-Feb-18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0EAC2-505D-4EE3-9398-10FE3905F38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76C57-8FA3-4CC6-B39A-7D9B7D0C5F20}" type="datetimeFigureOut">
              <a:rPr lang="en-US" smtClean="0"/>
              <a:t>07-Feb-18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0EAC2-505D-4EE3-9398-10FE3905F3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76C57-8FA3-4CC6-B39A-7D9B7D0C5F20}" type="datetimeFigureOut">
              <a:rPr lang="en-US" smtClean="0"/>
              <a:t>07-Feb-18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0EAC2-505D-4EE3-9398-10FE3905F3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76C57-8FA3-4CC6-B39A-7D9B7D0C5F20}" type="datetimeFigureOut">
              <a:rPr lang="en-US" smtClean="0"/>
              <a:t>07-Feb-18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0EAC2-505D-4EE3-9398-10FE3905F3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76C57-8FA3-4CC6-B39A-7D9B7D0C5F20}" type="datetimeFigureOut">
              <a:rPr lang="en-US" smtClean="0"/>
              <a:t>07-Feb-18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0EAC2-505D-4EE3-9398-10FE3905F38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76C57-8FA3-4CC6-B39A-7D9B7D0C5F20}" type="datetimeFigureOut">
              <a:rPr lang="en-US" smtClean="0"/>
              <a:t>07-Feb-18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0EAC2-505D-4EE3-9398-10FE3905F38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7C76C57-8FA3-4CC6-B39A-7D9B7D0C5F20}" type="datetimeFigureOut">
              <a:rPr lang="en-US" smtClean="0"/>
              <a:t>07-Feb-18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350EAC2-505D-4EE3-9398-10FE3905F38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KOMUNIKASI PERSUASIF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964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asil gambar untuk SMCR Model shannon and wea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19200"/>
            <a:ext cx="8714028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7132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522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Rank’s Model of </a:t>
            </a:r>
            <a:r>
              <a:rPr lang="en-US" dirty="0" err="1" smtClean="0"/>
              <a:t>Persuassion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295400" y="3220065"/>
            <a:ext cx="3124200" cy="33528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Intensify</a:t>
            </a:r>
          </a:p>
          <a:p>
            <a:pPr algn="ctr"/>
            <a:r>
              <a:rPr lang="en-US" dirty="0" smtClean="0"/>
              <a:t>(own good; other’s bad)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Repetition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Association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Composition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19600" y="990600"/>
            <a:ext cx="3124200" cy="336754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0"/>
                </a:schemeClr>
              </a:gs>
              <a:gs pos="44000">
                <a:schemeClr val="accent1">
                  <a:tint val="60000"/>
                  <a:satMod val="120000"/>
                </a:schemeClr>
              </a:gs>
              <a:gs pos="100000">
                <a:schemeClr val="accent1">
                  <a:tint val="90000"/>
                  <a:alpha val="100000"/>
                  <a:lumMod val="90000"/>
                </a:scheme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Downplay</a:t>
            </a:r>
          </a:p>
          <a:p>
            <a:pPr algn="ctr"/>
            <a:r>
              <a:rPr lang="en-US" dirty="0" smtClean="0"/>
              <a:t>(own bad; other’s good)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Omission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Diversion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Confusion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51079" y="952738"/>
            <a:ext cx="2412841" cy="24128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>
            <a:off x="4775279" y="3886200"/>
            <a:ext cx="2412841" cy="2412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722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https://www.youtube.com/watch?v=ulhbT2OgCUE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602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3276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Doublespeak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kebalikan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/</a:t>
            </a:r>
            <a:r>
              <a:rPr lang="en-US" dirty="0" err="1"/>
              <a:t>kalimat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Doublespeak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persuasi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berusaha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menyembunyikan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 </a:t>
            </a:r>
            <a:r>
              <a:rPr lang="en-US" dirty="0" err="1"/>
              <a:t>sebenarnya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sengaja</a:t>
            </a:r>
            <a:r>
              <a:rPr lang="en-US" dirty="0"/>
              <a:t> </a:t>
            </a:r>
            <a:r>
              <a:rPr lang="en-US" dirty="0" err="1"/>
              <a:t>membingungkan</a:t>
            </a:r>
            <a:r>
              <a:rPr lang="en-US" dirty="0"/>
              <a:t> audience.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Doublespeak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869" y="2362200"/>
            <a:ext cx="5462365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623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persuasif</a:t>
            </a:r>
            <a:r>
              <a:rPr lang="en-US" dirty="0" smtClean="0"/>
              <a:t> di era TIK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Let’s Discuss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745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78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7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1" y="1905000"/>
            <a:ext cx="8610599" cy="422116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awalnya</a:t>
            </a:r>
            <a:r>
              <a:rPr lang="en-US" dirty="0"/>
              <a:t>,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>
                <a:solidFill>
                  <a:schemeClr val="tx1"/>
                </a:solidFill>
              </a:rPr>
              <a:t>Persuasif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sering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didefinisikan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retorika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dirty="0"/>
          </a:p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retorika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dibahas</a:t>
            </a:r>
            <a:r>
              <a:rPr lang="en-US" dirty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/>
              <a:t>persuadee</a:t>
            </a:r>
            <a:r>
              <a:rPr lang="en-US" dirty="0"/>
              <a:t> </a:t>
            </a:r>
            <a:endParaRPr lang="en-US" dirty="0" smtClean="0"/>
          </a:p>
          <a:p>
            <a:pPr marL="280988" indent="0">
              <a:buNone/>
            </a:pP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/>
              <a:t>pidato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Kemudian</a:t>
            </a:r>
            <a:r>
              <a:rPr lang="en-US" dirty="0"/>
              <a:t>, </a:t>
            </a:r>
            <a:r>
              <a:rPr lang="en-US" dirty="0" err="1" smtClean="0"/>
              <a:t>perkembangannya</a:t>
            </a:r>
            <a:endParaRPr lang="en-US" dirty="0" smtClean="0"/>
          </a:p>
          <a:p>
            <a:pPr marL="280988" indent="0">
              <a:buNone/>
            </a:pPr>
            <a:r>
              <a:rPr lang="en-US" dirty="0" smtClean="0"/>
              <a:t>Winston </a:t>
            </a:r>
            <a:r>
              <a:rPr lang="en-US" dirty="0" err="1"/>
              <a:t>Brembeck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endParaRPr lang="en-US" dirty="0" smtClean="0"/>
          </a:p>
          <a:p>
            <a:pPr marL="280988" indent="0">
              <a:buNone/>
            </a:pPr>
            <a:r>
              <a:rPr lang="en-US" dirty="0" smtClean="0"/>
              <a:t>William </a:t>
            </a:r>
            <a:r>
              <a:rPr lang="en-US" dirty="0"/>
              <a:t>Howell,  </a:t>
            </a:r>
            <a:r>
              <a:rPr lang="en-US" dirty="0" err="1" smtClean="0"/>
              <a:t>mendeskripsikan</a:t>
            </a:r>
            <a:r>
              <a:rPr lang="en-US" dirty="0" smtClean="0"/>
              <a:t> </a:t>
            </a:r>
          </a:p>
          <a:p>
            <a:pPr marL="280988" indent="0">
              <a:buNone/>
            </a:pPr>
            <a:r>
              <a:rPr lang="en-US" dirty="0" err="1" smtClean="0"/>
              <a:t>persuasi</a:t>
            </a:r>
            <a:r>
              <a:rPr lang="en-US" dirty="0" smtClean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sadar</a:t>
            </a:r>
            <a:r>
              <a:rPr lang="en-US" dirty="0"/>
              <a:t> </a:t>
            </a:r>
            <a:endParaRPr lang="en-US" dirty="0" smtClean="0"/>
          </a:p>
          <a:p>
            <a:pPr marL="280988" indent="0">
              <a:buNone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pikiran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endParaRPr lang="en-US" dirty="0" smtClean="0"/>
          </a:p>
          <a:p>
            <a:pPr marL="280988" indent="0">
              <a:buNone/>
            </a:pP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memanipulasi</a:t>
            </a:r>
            <a:r>
              <a:rPr lang="en-US" dirty="0"/>
              <a:t> </a:t>
            </a:r>
            <a:endParaRPr lang="en-US" dirty="0" smtClean="0"/>
          </a:p>
          <a:p>
            <a:pPr marL="280988" indent="0">
              <a:buNone/>
            </a:pPr>
            <a:r>
              <a:rPr lang="en-US" dirty="0" smtClean="0"/>
              <a:t>motif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menuju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endParaRPr lang="en-US" dirty="0" smtClean="0"/>
          </a:p>
          <a:p>
            <a:pPr marL="280988" indent="0">
              <a:buNone/>
            </a:pPr>
            <a:r>
              <a:rPr lang="en-US" dirty="0" smtClean="0"/>
              <a:t>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.</a:t>
            </a:r>
          </a:p>
          <a:p>
            <a:pPr marL="280988" indent="0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Persuasif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3352800"/>
            <a:ext cx="4648200" cy="3417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324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2568" y="2057400"/>
            <a:ext cx="8849031" cy="3450696"/>
          </a:xfrm>
        </p:spPr>
        <p:txBody>
          <a:bodyPr/>
          <a:lstStyle/>
          <a:p>
            <a:r>
              <a:rPr lang="en-US" dirty="0"/>
              <a:t>Persuasion is </a:t>
            </a:r>
            <a:r>
              <a:rPr lang="en-US" dirty="0" err="1" smtClean="0"/>
              <a:t>phsychology</a:t>
            </a:r>
            <a:r>
              <a:rPr lang="en-US" dirty="0" smtClean="0"/>
              <a:t> </a:t>
            </a:r>
            <a:r>
              <a:rPr lang="en-US" dirty="0"/>
              <a:t>activities. </a:t>
            </a:r>
            <a:r>
              <a:rPr lang="en-US" b="1" dirty="0">
                <a:solidFill>
                  <a:schemeClr val="tx1"/>
                </a:solidFill>
              </a:rPr>
              <a:t>Persuasion is</a:t>
            </a:r>
            <a:r>
              <a:rPr lang="en-US" dirty="0">
                <a:solidFill>
                  <a:schemeClr val="tx1"/>
                </a:solidFill>
              </a:rPr>
              <a:t> an umbrella </a:t>
            </a:r>
            <a:r>
              <a:rPr lang="en-US" dirty="0"/>
              <a:t>term of influence. </a:t>
            </a:r>
            <a:r>
              <a:rPr lang="en-US" b="1" dirty="0"/>
              <a:t>Persuasion</a:t>
            </a:r>
            <a:r>
              <a:rPr lang="en-US" dirty="0"/>
              <a:t> can attempt to influence a person's beliefs, attitudes, intentions, motivations, or behaviors.</a:t>
            </a:r>
          </a:p>
          <a:p>
            <a:endParaRPr lang="en-US" dirty="0"/>
          </a:p>
          <a:p>
            <a:r>
              <a:rPr lang="en-US" dirty="0"/>
              <a:t>REMEMBER ! PERSUASION REQUIRES CHANGE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Persuasive Communication?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343400"/>
            <a:ext cx="89916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960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133600"/>
            <a:ext cx="8610599" cy="4267200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en-US" b="1" dirty="0" err="1" smtClean="0"/>
              <a:t>Kejelasan</a:t>
            </a:r>
            <a:r>
              <a:rPr lang="en-US" b="1" dirty="0" smtClean="0"/>
              <a:t> </a:t>
            </a:r>
            <a:r>
              <a:rPr lang="en-US" b="1" dirty="0" err="1"/>
              <a:t>tujuan</a:t>
            </a:r>
            <a:r>
              <a:rPr lang="en-US" b="1" dirty="0"/>
              <a:t>.</a:t>
            </a:r>
          </a:p>
          <a:p>
            <a:pPr marL="280988" indent="0" fontAlgn="base">
              <a:buNone/>
            </a:pP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persuasif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, </a:t>
            </a:r>
            <a:r>
              <a:rPr lang="en-US" dirty="0" err="1"/>
              <a:t>pendapat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 smtClean="0"/>
              <a:t>perilaku</a:t>
            </a:r>
            <a:endParaRPr lang="en-US" dirty="0" smtClean="0"/>
          </a:p>
          <a:p>
            <a:pPr marL="280988" indent="0" fontAlgn="base">
              <a:buNone/>
            </a:pPr>
            <a:endParaRPr lang="en-US" dirty="0"/>
          </a:p>
          <a:p>
            <a:pPr fontAlgn="base"/>
            <a:r>
              <a:rPr lang="en-US" b="1" dirty="0" err="1" smtClean="0"/>
              <a:t>Memikirkan</a:t>
            </a:r>
            <a:r>
              <a:rPr lang="en-US" b="1" dirty="0" smtClean="0"/>
              <a:t>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dirty="0" err="1"/>
              <a:t>cermat</a:t>
            </a:r>
            <a:r>
              <a:rPr lang="en-US" b="1" dirty="0"/>
              <a:t> orang yang </a:t>
            </a:r>
            <a:r>
              <a:rPr lang="en-US" b="1" dirty="0" err="1"/>
              <a:t>dihadapi</a:t>
            </a:r>
            <a:r>
              <a:rPr lang="en-US" b="1" dirty="0"/>
              <a:t>.</a:t>
            </a:r>
          </a:p>
          <a:p>
            <a:pPr marL="280988" indent="0" fontAlgn="base">
              <a:buNone/>
            </a:pPr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persuasi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 smtClean="0"/>
              <a:t>keragaman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/>
              <a:t>kompleks</a:t>
            </a:r>
            <a:r>
              <a:rPr lang="en-US" dirty="0"/>
              <a:t>. </a:t>
            </a:r>
            <a:r>
              <a:rPr lang="en-US" dirty="0" err="1"/>
              <a:t>Keragaman</a:t>
            </a:r>
            <a:r>
              <a:rPr lang="en-US" dirty="0"/>
              <a:t> </a:t>
            </a:r>
            <a:r>
              <a:rPr lang="en-US" dirty="0" err="1" smtClean="0"/>
              <a:t>tersebut</a:t>
            </a:r>
            <a:endParaRPr lang="en-US" dirty="0" smtClean="0"/>
          </a:p>
          <a:p>
            <a:pPr marL="280988" indent="0" fontAlgn="base">
              <a:buNone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 smtClean="0"/>
              <a:t>demografis</a:t>
            </a:r>
            <a:r>
              <a:rPr lang="en-US" dirty="0"/>
              <a:t>,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kelamin</a:t>
            </a:r>
            <a:r>
              <a:rPr lang="en-US" dirty="0"/>
              <a:t>, </a:t>
            </a:r>
            <a:r>
              <a:rPr lang="en-US" dirty="0" smtClean="0"/>
              <a:t>level </a:t>
            </a:r>
            <a:r>
              <a:rPr lang="en-US" dirty="0" err="1"/>
              <a:t>pekerjaan</a:t>
            </a:r>
            <a:r>
              <a:rPr lang="en-US" dirty="0"/>
              <a:t>, </a:t>
            </a:r>
            <a:endParaRPr lang="en-US" dirty="0" smtClean="0"/>
          </a:p>
          <a:p>
            <a:pPr marL="280988" indent="0" fontAlgn="base">
              <a:buNone/>
            </a:pPr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/>
              <a:t>bangsa</a:t>
            </a:r>
            <a:r>
              <a:rPr lang="en-US" dirty="0"/>
              <a:t>,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 smtClean="0"/>
              <a:t>.</a:t>
            </a:r>
          </a:p>
          <a:p>
            <a:pPr marL="280988" indent="0" fontAlgn="base">
              <a:buNone/>
            </a:pPr>
            <a:endParaRPr lang="en-US" dirty="0"/>
          </a:p>
          <a:p>
            <a:pPr fontAlgn="base"/>
            <a:r>
              <a:rPr lang="en-US" b="1" dirty="0" err="1" smtClean="0"/>
              <a:t>Memilih</a:t>
            </a:r>
            <a:r>
              <a:rPr lang="en-US" b="1" dirty="0" smtClean="0"/>
              <a:t> </a:t>
            </a:r>
            <a:r>
              <a:rPr lang="en-US" b="1" dirty="0" err="1" smtClean="0"/>
              <a:t>strategi</a:t>
            </a:r>
            <a:r>
              <a:rPr lang="en-US" b="1" dirty="0" smtClean="0"/>
              <a:t> </a:t>
            </a:r>
            <a:r>
              <a:rPr lang="en-US" b="1" dirty="0" err="1" smtClean="0"/>
              <a:t>komunikasi</a:t>
            </a:r>
            <a:r>
              <a:rPr lang="en-US" b="1" dirty="0" smtClean="0"/>
              <a:t> yang </a:t>
            </a:r>
            <a:r>
              <a:rPr lang="en-US" b="1" dirty="0" err="1" smtClean="0"/>
              <a:t>tepat</a:t>
            </a:r>
            <a:r>
              <a:rPr lang="en-US" b="1" dirty="0" smtClean="0"/>
              <a:t>. </a:t>
            </a:r>
            <a:endParaRPr lang="en-US" b="1" dirty="0"/>
          </a:p>
          <a:p>
            <a:pPr marL="280988" indent="0" fontAlgn="base">
              <a:buNone/>
            </a:pP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persuasif</a:t>
            </a:r>
            <a:r>
              <a:rPr lang="en-US" dirty="0"/>
              <a:t> </a:t>
            </a:r>
            <a:endParaRPr lang="en-US" dirty="0" smtClean="0"/>
          </a:p>
          <a:p>
            <a:pPr marL="280988" indent="0" fontAlgn="base">
              <a:buNone/>
            </a:pP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/>
              <a:t>perpaduan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endParaRPr lang="en-US" dirty="0" smtClean="0"/>
          </a:p>
          <a:p>
            <a:pPr marL="280988" indent="0" fontAlgn="base">
              <a:buNone/>
            </a:pP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/>
              <a:t>persuasif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endParaRPr lang="en-US" dirty="0" smtClean="0"/>
          </a:p>
          <a:p>
            <a:pPr marL="280988" indent="0" fontAlgn="base">
              <a:buNone/>
            </a:pPr>
            <a:r>
              <a:rPr lang="en-US" dirty="0" err="1" smtClean="0"/>
              <a:t>komunikasi</a:t>
            </a:r>
            <a:r>
              <a:rPr lang="en-US" dirty="0"/>
              <a:t>. </a:t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Ciri-ciri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Persuasif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3733800"/>
            <a:ext cx="4114800" cy="312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387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057400"/>
            <a:ext cx="8686799" cy="40687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P</a:t>
            </a:r>
            <a:r>
              <a:rPr lang="en-US" dirty="0" smtClean="0"/>
              <a:t>ersuader/</a:t>
            </a:r>
            <a:r>
              <a:rPr lang="en-US" dirty="0" err="1" smtClean="0"/>
              <a:t>komunikator</a:t>
            </a:r>
            <a:endParaRPr lang="en-US" dirty="0" smtClean="0"/>
          </a:p>
          <a:p>
            <a:pPr marL="280988" indent="0" algn="just">
              <a:buNone/>
            </a:pPr>
            <a:r>
              <a:rPr lang="en-US" dirty="0" smtClean="0"/>
              <a:t>Persuader </a:t>
            </a:r>
            <a:r>
              <a:rPr lang="en-US" dirty="0" err="1"/>
              <a:t>merupakan</a:t>
            </a:r>
            <a:r>
              <a:rPr lang="en-US" dirty="0"/>
              <a:t> orang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yang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di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 </a:t>
            </a:r>
            <a:r>
              <a:rPr lang="en-US" dirty="0" err="1"/>
              <a:t>sikap</a:t>
            </a:r>
            <a:r>
              <a:rPr lang="en-US" dirty="0"/>
              <a:t>, </a:t>
            </a:r>
            <a:r>
              <a:rPr lang="en-US" dirty="0" err="1"/>
              <a:t>pendapat</a:t>
            </a:r>
            <a:r>
              <a:rPr lang="en-US" dirty="0"/>
              <a:t>, </a:t>
            </a:r>
            <a:r>
              <a:rPr lang="en-US" dirty="0" err="1"/>
              <a:t>hingga</a:t>
            </a:r>
            <a:r>
              <a:rPr lang="en-US" dirty="0"/>
              <a:t> </a:t>
            </a:r>
            <a:r>
              <a:rPr lang="en-US" dirty="0" err="1"/>
              <a:t>perilaku</a:t>
            </a:r>
            <a:r>
              <a:rPr lang="en-US" dirty="0"/>
              <a:t> orang lain </a:t>
            </a:r>
            <a:r>
              <a:rPr lang="en-US" dirty="0" err="1"/>
              <a:t>secara</a:t>
            </a:r>
            <a:r>
              <a:rPr lang="en-US" dirty="0"/>
              <a:t> verbal </a:t>
            </a:r>
            <a:r>
              <a:rPr lang="en-US" dirty="0" err="1"/>
              <a:t>maupun</a:t>
            </a:r>
            <a:r>
              <a:rPr lang="en-US" dirty="0"/>
              <a:t> non verbal. </a:t>
            </a:r>
            <a:endParaRPr lang="en-US" dirty="0" smtClean="0"/>
          </a:p>
          <a:p>
            <a:pPr marL="280988" indent="0" algn="just">
              <a:buNone/>
            </a:pPr>
            <a:endParaRPr lang="en-US" dirty="0"/>
          </a:p>
          <a:p>
            <a:pPr algn="just"/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/>
              <a:t>pembicaraan</a:t>
            </a:r>
            <a:r>
              <a:rPr lang="en-US" dirty="0"/>
              <a:t> yang </a:t>
            </a:r>
            <a:r>
              <a:rPr lang="en-US" dirty="0" err="1"/>
              <a:t>dihasilkannya</a:t>
            </a:r>
            <a:r>
              <a:rPr lang="en-US" dirty="0"/>
              <a:t> (</a:t>
            </a:r>
            <a:r>
              <a:rPr lang="en-US" dirty="0" err="1"/>
              <a:t>pesan</a:t>
            </a:r>
            <a:r>
              <a:rPr lang="en-US" dirty="0"/>
              <a:t>),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Komunikan</a:t>
            </a:r>
            <a:r>
              <a:rPr lang="en-US" dirty="0"/>
              <a:t> </a:t>
            </a:r>
            <a:endParaRPr lang="en-US" dirty="0" smtClean="0"/>
          </a:p>
          <a:p>
            <a:pPr marL="280988" indent="0" algn="just">
              <a:buNone/>
            </a:pPr>
            <a:r>
              <a:rPr lang="en-US" dirty="0" err="1" smtClean="0"/>
              <a:t>individu</a:t>
            </a:r>
            <a:r>
              <a:rPr lang="en-US" dirty="0"/>
              <a:t> yang 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komunikator</a:t>
            </a:r>
            <a:r>
              <a:rPr lang="en-US" dirty="0"/>
              <a:t> 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verbal </a:t>
            </a:r>
            <a:r>
              <a:rPr lang="en-US" dirty="0" err="1"/>
              <a:t>maupun</a:t>
            </a:r>
            <a:r>
              <a:rPr lang="en-US" dirty="0"/>
              <a:t> non verbal. </a:t>
            </a:r>
            <a:r>
              <a:rPr lang="en-US" dirty="0" err="1"/>
              <a:t>Kepribadian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komunikan</a:t>
            </a:r>
            <a:r>
              <a:rPr lang="en-US" dirty="0"/>
              <a:t> 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 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, </a:t>
            </a:r>
            <a:r>
              <a:rPr lang="en-US" dirty="0" err="1"/>
              <a:t>bahkan</a:t>
            </a:r>
            <a:r>
              <a:rPr lang="en-US" dirty="0"/>
              <a:t> </a:t>
            </a:r>
            <a:r>
              <a:rPr lang="en-US" dirty="0" err="1"/>
              <a:t>persepsi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Persuasif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50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057400"/>
            <a:ext cx="8610599" cy="4572000"/>
          </a:xfrm>
        </p:spPr>
        <p:txBody>
          <a:bodyPr>
            <a:noAutofit/>
          </a:bodyPr>
          <a:lstStyle/>
          <a:p>
            <a:pPr lvl="0"/>
            <a:r>
              <a:rPr lang="en-US" sz="1500" dirty="0" err="1"/>
              <a:t>Komunikator</a:t>
            </a:r>
            <a:r>
              <a:rPr lang="en-US" sz="1500" dirty="0"/>
              <a:t>/</a:t>
            </a:r>
            <a:r>
              <a:rPr lang="en-US" sz="1500" dirty="0" err="1"/>
              <a:t>Sumber</a:t>
            </a:r>
            <a:r>
              <a:rPr lang="en-US" sz="1500" dirty="0"/>
              <a:t> </a:t>
            </a:r>
            <a:r>
              <a:rPr lang="en-US" sz="1500" dirty="0" err="1"/>
              <a:t>pesan</a:t>
            </a:r>
            <a:r>
              <a:rPr lang="en-US" sz="1500" dirty="0"/>
              <a:t> </a:t>
            </a:r>
            <a:r>
              <a:rPr lang="en-US" sz="1500" dirty="0" err="1"/>
              <a:t>atau</a:t>
            </a:r>
            <a:r>
              <a:rPr lang="en-US" sz="1500" dirty="0"/>
              <a:t> </a:t>
            </a:r>
            <a:r>
              <a:rPr lang="en-US" sz="1500" dirty="0" err="1"/>
              <a:t>informasi</a:t>
            </a:r>
            <a:r>
              <a:rPr lang="en-US" sz="1500" dirty="0" smtClean="0"/>
              <a:t>.</a:t>
            </a:r>
          </a:p>
          <a:p>
            <a:pPr lvl="0"/>
            <a:endParaRPr lang="en-US" sz="1500" dirty="0"/>
          </a:p>
          <a:p>
            <a:pPr lvl="0"/>
            <a:r>
              <a:rPr lang="en-US" sz="1500" i="1" dirty="0"/>
              <a:t>Content of the communication/</a:t>
            </a:r>
            <a:r>
              <a:rPr lang="en-US" sz="1500" dirty="0" err="1"/>
              <a:t>pesan</a:t>
            </a:r>
            <a:r>
              <a:rPr lang="en-US" sz="1500" dirty="0"/>
              <a:t> yang </a:t>
            </a:r>
            <a:r>
              <a:rPr lang="en-US" sz="1500" dirty="0" err="1"/>
              <a:t>disampaikan</a:t>
            </a:r>
            <a:r>
              <a:rPr lang="en-US" sz="1500" dirty="0"/>
              <a:t>. </a:t>
            </a:r>
            <a:r>
              <a:rPr lang="en-US" sz="1500" dirty="0" err="1"/>
              <a:t>Pesan</a:t>
            </a:r>
            <a:r>
              <a:rPr lang="en-US" sz="1500" dirty="0"/>
              <a:t> yang </a:t>
            </a:r>
            <a:r>
              <a:rPr lang="en-US" sz="1500" dirty="0" err="1"/>
              <a:t>disampikan</a:t>
            </a:r>
            <a:r>
              <a:rPr lang="en-US" sz="1500" dirty="0"/>
              <a:t> </a:t>
            </a:r>
            <a:r>
              <a:rPr lang="en-US" sz="1500" dirty="0" err="1"/>
              <a:t>ini</a:t>
            </a:r>
            <a:r>
              <a:rPr lang="en-US" sz="1500" dirty="0"/>
              <a:t> </a:t>
            </a:r>
            <a:r>
              <a:rPr lang="en-US" sz="1500" dirty="0" err="1"/>
              <a:t>bisa</a:t>
            </a:r>
            <a:r>
              <a:rPr lang="en-US" sz="1500" dirty="0"/>
              <a:t> </a:t>
            </a:r>
            <a:r>
              <a:rPr lang="en-US" sz="1500" dirty="0" err="1" smtClean="0"/>
              <a:t>berupa</a:t>
            </a:r>
            <a:r>
              <a:rPr lang="en-US" sz="1500" dirty="0" smtClean="0"/>
              <a:t>:</a:t>
            </a:r>
            <a:endParaRPr lang="en-US" sz="1500" dirty="0"/>
          </a:p>
          <a:p>
            <a:pPr lvl="1"/>
            <a:r>
              <a:rPr lang="en-US" sz="1500" i="1" dirty="0" smtClean="0"/>
              <a:t>Motivating Appeals</a:t>
            </a:r>
          </a:p>
          <a:p>
            <a:pPr lvl="1"/>
            <a:r>
              <a:rPr lang="en-US" sz="1500" i="1" dirty="0" smtClean="0"/>
              <a:t>Organization </a:t>
            </a:r>
            <a:r>
              <a:rPr lang="en-US" sz="1500" i="1" dirty="0"/>
              <a:t>of persuasive arguments </a:t>
            </a:r>
            <a:endParaRPr lang="en-US" sz="1500" i="1" dirty="0" smtClean="0"/>
          </a:p>
          <a:p>
            <a:pPr lvl="1"/>
            <a:endParaRPr lang="en-US" sz="1500" i="1" dirty="0" smtClean="0"/>
          </a:p>
          <a:p>
            <a:pPr lvl="0"/>
            <a:r>
              <a:rPr lang="en-US" sz="1500" i="1" dirty="0" smtClean="0"/>
              <a:t>Audience </a:t>
            </a:r>
            <a:r>
              <a:rPr lang="en-US" sz="1500" i="1" dirty="0"/>
              <a:t>Predispositions/</a:t>
            </a:r>
            <a:r>
              <a:rPr lang="en-US" sz="1500" dirty="0" err="1"/>
              <a:t>komunikan</a:t>
            </a:r>
            <a:r>
              <a:rPr lang="en-US" sz="1500" dirty="0"/>
              <a:t> </a:t>
            </a:r>
            <a:r>
              <a:rPr lang="en-US" sz="1500" dirty="0" err="1"/>
              <a:t>atau</a:t>
            </a:r>
            <a:r>
              <a:rPr lang="en-US" sz="1500" dirty="0"/>
              <a:t> </a:t>
            </a:r>
            <a:r>
              <a:rPr lang="en-US" sz="1500" dirty="0" err="1"/>
              <a:t>individu</a:t>
            </a:r>
            <a:r>
              <a:rPr lang="en-US" sz="1500" dirty="0"/>
              <a:t> yang </a:t>
            </a:r>
            <a:r>
              <a:rPr lang="en-US" sz="1500" dirty="0" err="1"/>
              <a:t>menerima</a:t>
            </a:r>
            <a:r>
              <a:rPr lang="en-US" sz="1500" dirty="0"/>
              <a:t> </a:t>
            </a:r>
            <a:r>
              <a:rPr lang="en-US" sz="1500" dirty="0" err="1"/>
              <a:t>pesan</a:t>
            </a:r>
            <a:r>
              <a:rPr lang="en-US" sz="1500" dirty="0"/>
              <a:t>.</a:t>
            </a:r>
          </a:p>
          <a:p>
            <a:pPr lvl="1"/>
            <a:r>
              <a:rPr lang="en-US" sz="1500" i="1" dirty="0"/>
              <a:t>Group conformity </a:t>
            </a:r>
            <a:r>
              <a:rPr lang="en-US" sz="1500" i="1" dirty="0" smtClean="0"/>
              <a:t>motives</a:t>
            </a:r>
            <a:endParaRPr lang="en-US" sz="1500" dirty="0"/>
          </a:p>
          <a:p>
            <a:pPr lvl="1"/>
            <a:r>
              <a:rPr lang="en-US" sz="1500" i="1" dirty="0"/>
              <a:t>Individual personality </a:t>
            </a:r>
            <a:r>
              <a:rPr lang="en-US" sz="1500" i="1" dirty="0" smtClean="0"/>
              <a:t>factors</a:t>
            </a:r>
          </a:p>
          <a:p>
            <a:pPr lvl="1"/>
            <a:endParaRPr lang="en-US" sz="1500" dirty="0" smtClean="0"/>
          </a:p>
          <a:p>
            <a:pPr lvl="0"/>
            <a:r>
              <a:rPr lang="en-US" sz="1500" dirty="0" smtClean="0"/>
              <a:t>Media </a:t>
            </a:r>
            <a:r>
              <a:rPr lang="en-US" sz="1500" dirty="0" err="1"/>
              <a:t>sebagai</a:t>
            </a:r>
            <a:r>
              <a:rPr lang="en-US" sz="1500" dirty="0"/>
              <a:t> </a:t>
            </a:r>
            <a:r>
              <a:rPr lang="en-US" sz="1500" dirty="0" err="1"/>
              <a:t>perantara</a:t>
            </a:r>
            <a:r>
              <a:rPr lang="en-US" sz="1500" dirty="0"/>
              <a:t> yang </a:t>
            </a:r>
            <a:r>
              <a:rPr lang="en-US" sz="1500" dirty="0" err="1"/>
              <a:t>digunakan</a:t>
            </a:r>
            <a:r>
              <a:rPr lang="en-US" sz="1500" dirty="0"/>
              <a:t> </a:t>
            </a:r>
            <a:r>
              <a:rPr lang="en-US" sz="1500" dirty="0" err="1"/>
              <a:t>untuk</a:t>
            </a:r>
            <a:r>
              <a:rPr lang="en-US" sz="1500" dirty="0"/>
              <a:t> </a:t>
            </a:r>
            <a:r>
              <a:rPr lang="en-US" sz="1500" dirty="0" err="1"/>
              <a:t>menyampaikan</a:t>
            </a:r>
            <a:r>
              <a:rPr lang="en-US" sz="1500" dirty="0"/>
              <a:t> </a:t>
            </a:r>
            <a:r>
              <a:rPr lang="en-US" sz="1500" dirty="0" err="1"/>
              <a:t>pesan</a:t>
            </a:r>
            <a:r>
              <a:rPr lang="en-US" sz="1500" dirty="0"/>
              <a:t>.</a:t>
            </a:r>
          </a:p>
          <a:p>
            <a:pPr lvl="0"/>
            <a:endParaRPr lang="en-US" sz="1500" i="1" dirty="0" smtClean="0"/>
          </a:p>
          <a:p>
            <a:pPr lvl="0"/>
            <a:r>
              <a:rPr lang="en-US" sz="1500" i="1" dirty="0" smtClean="0"/>
              <a:t>Responses</a:t>
            </a:r>
            <a:r>
              <a:rPr lang="en-US" sz="1500" i="1" dirty="0"/>
              <a:t>, </a:t>
            </a:r>
            <a:r>
              <a:rPr lang="en-US" sz="1500" dirty="0"/>
              <a:t>yang </a:t>
            </a:r>
            <a:r>
              <a:rPr lang="en-US" sz="1500" dirty="0" err="1"/>
              <a:t>merupakan</a:t>
            </a:r>
            <a:r>
              <a:rPr lang="en-US" sz="1500" dirty="0"/>
              <a:t> </a:t>
            </a:r>
            <a:r>
              <a:rPr lang="en-US" sz="1500" dirty="0" err="1"/>
              <a:t>tangapan</a:t>
            </a:r>
            <a:r>
              <a:rPr lang="en-US" sz="1500" dirty="0"/>
              <a:t> </a:t>
            </a:r>
            <a:r>
              <a:rPr lang="en-US" sz="1500" dirty="0" err="1"/>
              <a:t>dari</a:t>
            </a:r>
            <a:r>
              <a:rPr lang="en-US" sz="1500" dirty="0"/>
              <a:t> </a:t>
            </a:r>
            <a:r>
              <a:rPr lang="en-US" sz="1500" dirty="0" err="1"/>
              <a:t>seorang</a:t>
            </a:r>
            <a:r>
              <a:rPr lang="en-US" sz="1500" dirty="0"/>
              <a:t> </a:t>
            </a:r>
            <a:r>
              <a:rPr lang="en-US" sz="1500" dirty="0" err="1"/>
              <a:t>komunikan</a:t>
            </a:r>
            <a:r>
              <a:rPr lang="en-US" sz="1500" dirty="0"/>
              <a:t> </a:t>
            </a:r>
            <a:r>
              <a:rPr lang="en-US" sz="1500" dirty="0" err="1"/>
              <a:t>terhadap</a:t>
            </a:r>
            <a:r>
              <a:rPr lang="en-US" sz="1500" dirty="0"/>
              <a:t> </a:t>
            </a:r>
            <a:r>
              <a:rPr lang="en-US" sz="1500" dirty="0" err="1"/>
              <a:t>pesan</a:t>
            </a:r>
            <a:r>
              <a:rPr lang="en-US" sz="1500" dirty="0"/>
              <a:t> yang </a:t>
            </a:r>
            <a:r>
              <a:rPr lang="en-US" sz="1500" dirty="0" err="1"/>
              <a:t>disampaikan</a:t>
            </a:r>
            <a:r>
              <a:rPr lang="en-US" sz="1500" dirty="0"/>
              <a:t>.</a:t>
            </a:r>
          </a:p>
          <a:p>
            <a:pPr lvl="0"/>
            <a:endParaRPr lang="en-US" sz="1500" dirty="0" smtClean="0"/>
          </a:p>
          <a:p>
            <a:pPr lvl="0"/>
            <a:r>
              <a:rPr lang="en-US" sz="1500" dirty="0" err="1" smtClean="0"/>
              <a:t>Konteks</a:t>
            </a:r>
            <a:r>
              <a:rPr lang="en-US" sz="1500" dirty="0" smtClean="0"/>
              <a:t> </a:t>
            </a:r>
            <a:r>
              <a:rPr lang="en-US" sz="1500" dirty="0" err="1"/>
              <a:t>situasional</a:t>
            </a:r>
            <a:r>
              <a:rPr lang="en-US" sz="1500" dirty="0"/>
              <a:t>. </a:t>
            </a:r>
            <a:r>
              <a:rPr lang="en-US" sz="1500" dirty="0" err="1"/>
              <a:t>Ruang</a:t>
            </a:r>
            <a:r>
              <a:rPr lang="en-US" sz="1500" dirty="0"/>
              <a:t> </a:t>
            </a:r>
            <a:r>
              <a:rPr lang="en-US" sz="1500" dirty="0" err="1"/>
              <a:t>lingkup</a:t>
            </a:r>
            <a:r>
              <a:rPr lang="en-US" sz="1500" dirty="0"/>
              <a:t> </a:t>
            </a:r>
            <a:r>
              <a:rPr lang="en-US" sz="1500" dirty="0" err="1"/>
              <a:t>inilah</a:t>
            </a:r>
            <a:r>
              <a:rPr lang="en-US" sz="1500" dirty="0"/>
              <a:t> yang </a:t>
            </a:r>
            <a:r>
              <a:rPr lang="en-US" sz="1500" dirty="0" err="1"/>
              <a:t>merupakan</a:t>
            </a:r>
            <a:r>
              <a:rPr lang="en-US" sz="1500" dirty="0"/>
              <a:t> </a:t>
            </a:r>
            <a:r>
              <a:rPr lang="en-US" sz="1500" dirty="0" err="1"/>
              <a:t>suasana</a:t>
            </a:r>
            <a:r>
              <a:rPr lang="en-US" sz="1500" dirty="0"/>
              <a:t> </a:t>
            </a:r>
            <a:r>
              <a:rPr lang="en-US" sz="1500" dirty="0" err="1"/>
              <a:t>atu</a:t>
            </a:r>
            <a:r>
              <a:rPr lang="en-US" sz="1500" dirty="0"/>
              <a:t> </a:t>
            </a:r>
            <a:r>
              <a:rPr lang="en-US" sz="1500" dirty="0" err="1"/>
              <a:t>situasi</a:t>
            </a:r>
            <a:r>
              <a:rPr lang="en-US" sz="1500" dirty="0"/>
              <a:t> yang ad </a:t>
            </a:r>
            <a:r>
              <a:rPr lang="en-US" sz="1500" dirty="0" err="1"/>
              <a:t>ketika</a:t>
            </a:r>
            <a:r>
              <a:rPr lang="en-US" sz="1500" dirty="0"/>
              <a:t> </a:t>
            </a:r>
            <a:r>
              <a:rPr lang="en-US" sz="1500" dirty="0" err="1"/>
              <a:t>pesan</a:t>
            </a:r>
            <a:r>
              <a:rPr lang="en-US" sz="1500" dirty="0"/>
              <a:t> </a:t>
            </a:r>
            <a:r>
              <a:rPr lang="en-US" sz="1500" dirty="0" err="1"/>
              <a:t>disampaikan</a:t>
            </a:r>
            <a:r>
              <a:rPr lang="en-US" sz="1500" dirty="0"/>
              <a:t>.</a:t>
            </a:r>
          </a:p>
          <a:p>
            <a:endParaRPr lang="en-US" sz="15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 smtClean="0"/>
              <a:t>Persuasif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63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 smtClean="0"/>
              <a:t>Persuasif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228600" y="2057400"/>
            <a:ext cx="4270247" cy="165735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(</a:t>
            </a:r>
            <a:r>
              <a:rPr lang="en-US" i="1" dirty="0"/>
              <a:t>attitude change)</a:t>
            </a:r>
          </a:p>
          <a:p>
            <a:pPr lvl="0"/>
            <a:endParaRPr lang="en-US" i="1" dirty="0"/>
          </a:p>
          <a:p>
            <a:pPr lvl="0"/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(</a:t>
            </a:r>
            <a:r>
              <a:rPr lang="en-US" i="1" dirty="0"/>
              <a:t>opinion change)</a:t>
            </a:r>
          </a:p>
          <a:p>
            <a:pPr lvl="0"/>
            <a:endParaRPr lang="en-US" i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4645152" y="2057400"/>
            <a:ext cx="4270248" cy="15240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err="1">
                <a:solidFill>
                  <a:schemeClr val="tx1"/>
                </a:solidFill>
              </a:rPr>
              <a:t>Perubahan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perilaku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i="1" dirty="0">
                <a:solidFill>
                  <a:schemeClr val="tx1"/>
                </a:solidFill>
              </a:rPr>
              <a:t>behavior change)</a:t>
            </a:r>
          </a:p>
          <a:p>
            <a:pPr lvl="0"/>
            <a:endParaRPr lang="en-US" i="1" dirty="0"/>
          </a:p>
          <a:p>
            <a:pPr lvl="0"/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(</a:t>
            </a:r>
            <a:r>
              <a:rPr lang="en-US" i="1" dirty="0" err="1"/>
              <a:t>sosial</a:t>
            </a:r>
            <a:r>
              <a:rPr lang="en-US" i="1" dirty="0"/>
              <a:t> change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810000"/>
            <a:ext cx="7315200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30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Communication Model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609600" y="2133600"/>
            <a:ext cx="1066800" cy="914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Times"/>
              </a:rPr>
              <a:t>Sender</a:t>
            </a:r>
          </a:p>
          <a:p>
            <a:pPr algn="ctr"/>
            <a:r>
              <a:rPr lang="en-US" altLang="en-US">
                <a:latin typeface="Times"/>
              </a:rPr>
              <a:t>(source)</a:t>
            </a:r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2133600" y="2133600"/>
            <a:ext cx="1447800" cy="990600"/>
          </a:xfrm>
          <a:prstGeom prst="ellipse">
            <a:avLst/>
          </a:prstGeom>
          <a:solidFill>
            <a:schemeClr val="accent2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Times"/>
              </a:rPr>
              <a:t>Message</a:t>
            </a:r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3810000" y="2133600"/>
            <a:ext cx="1447800" cy="10668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Times"/>
              </a:rPr>
              <a:t>Channel</a:t>
            </a:r>
          </a:p>
          <a:p>
            <a:pPr algn="ctr"/>
            <a:r>
              <a:rPr lang="en-US" altLang="en-US">
                <a:latin typeface="Times"/>
              </a:rPr>
              <a:t>(medium)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5715000" y="2209800"/>
            <a:ext cx="1447800" cy="914400"/>
          </a:xfrm>
          <a:prstGeom prst="rect">
            <a:avLst/>
          </a:prstGeom>
          <a:solidFill>
            <a:schemeClr val="accent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Times"/>
              </a:rPr>
              <a:t>Receiver</a:t>
            </a:r>
          </a:p>
          <a:p>
            <a:pPr algn="ctr"/>
            <a:r>
              <a:rPr lang="en-US" altLang="en-US">
                <a:latin typeface="Times"/>
              </a:rPr>
              <a:t>(consumer)</a:t>
            </a:r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4800600" y="3657600"/>
            <a:ext cx="3352800" cy="1219200"/>
          </a:xfrm>
          <a:prstGeom prst="diamond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Times"/>
              </a:rPr>
              <a:t>Responds</a:t>
            </a:r>
          </a:p>
          <a:p>
            <a:pPr algn="ctr"/>
            <a:r>
              <a:rPr lang="en-US" altLang="en-US">
                <a:latin typeface="Times"/>
              </a:rPr>
              <a:t>Appropriately?</a:t>
            </a:r>
          </a:p>
        </p:txBody>
      </p:sp>
      <p:sp>
        <p:nvSpPr>
          <p:cNvPr id="6157" name="AutoShape 13"/>
          <p:cNvSpPr>
            <a:spLocks noChangeArrowheads="1"/>
          </p:cNvSpPr>
          <p:nvPr/>
        </p:nvSpPr>
        <p:spPr bwMode="auto">
          <a:xfrm>
            <a:off x="4876800" y="5105400"/>
            <a:ext cx="3200400" cy="1066800"/>
          </a:xfrm>
          <a:prstGeom prst="diamond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Times"/>
              </a:rPr>
              <a:t>Miscomprehends?</a:t>
            </a:r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>
            <a:off x="1676400" y="2667000"/>
            <a:ext cx="457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3581400" y="2667000"/>
            <a:ext cx="228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>
            <a:off x="5257800" y="2667000"/>
            <a:ext cx="457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Line 19"/>
          <p:cNvSpPr>
            <a:spLocks noChangeShapeType="1"/>
          </p:cNvSpPr>
          <p:nvPr/>
        </p:nvSpPr>
        <p:spPr bwMode="auto">
          <a:xfrm>
            <a:off x="6477000" y="3124200"/>
            <a:ext cx="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Line 20"/>
          <p:cNvSpPr>
            <a:spLocks noChangeShapeType="1"/>
          </p:cNvSpPr>
          <p:nvPr/>
        </p:nvSpPr>
        <p:spPr bwMode="auto">
          <a:xfrm>
            <a:off x="6477000" y="4876800"/>
            <a:ext cx="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>
            <a:off x="8153400" y="4267200"/>
            <a:ext cx="228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>
            <a:off x="8382000" y="4267200"/>
            <a:ext cx="0" cy="2057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Line 24"/>
          <p:cNvSpPr>
            <a:spLocks noChangeShapeType="1"/>
          </p:cNvSpPr>
          <p:nvPr/>
        </p:nvSpPr>
        <p:spPr bwMode="auto">
          <a:xfrm>
            <a:off x="8077200" y="5638800"/>
            <a:ext cx="304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 flipH="1">
            <a:off x="1143000" y="6324600"/>
            <a:ext cx="7239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 flipV="1">
            <a:off x="1143000" y="3124200"/>
            <a:ext cx="0" cy="3200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1" name="Line 27"/>
          <p:cNvSpPr>
            <a:spLocks noChangeShapeType="1"/>
          </p:cNvSpPr>
          <p:nvPr/>
        </p:nvSpPr>
        <p:spPr bwMode="auto">
          <a:xfrm>
            <a:off x="6477000" y="6172200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8001000" y="3962400"/>
            <a:ext cx="500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>
                <a:latin typeface="Times"/>
              </a:rPr>
              <a:t>Yes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7908925" y="5332413"/>
            <a:ext cx="500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>
                <a:latin typeface="Times"/>
              </a:rPr>
              <a:t>Yes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6019800" y="487680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>
                <a:latin typeface="Times"/>
              </a:rPr>
              <a:t>No</a:t>
            </a: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6019800" y="601980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>
                <a:latin typeface="Times"/>
              </a:rPr>
              <a:t>No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2574925" y="6018213"/>
            <a:ext cx="963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>
                <a:latin typeface="Times"/>
              </a:rPr>
              <a:t>Feedback</a:t>
            </a: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4648200" y="1676400"/>
            <a:ext cx="1751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>
                <a:latin typeface="Times"/>
              </a:rPr>
              <a:t>Selective Exposure</a:t>
            </a:r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1600200" y="1676400"/>
            <a:ext cx="873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>
                <a:latin typeface="Times"/>
              </a:rPr>
              <a:t>Encodes</a:t>
            </a:r>
          </a:p>
        </p:txBody>
      </p:sp>
      <p:sp>
        <p:nvSpPr>
          <p:cNvPr id="6179" name="Line 35"/>
          <p:cNvSpPr>
            <a:spLocks noChangeShapeType="1"/>
          </p:cNvSpPr>
          <p:nvPr/>
        </p:nvSpPr>
        <p:spPr bwMode="auto">
          <a:xfrm>
            <a:off x="1828800" y="1905000"/>
            <a:ext cx="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0" name="Line 36"/>
          <p:cNvSpPr>
            <a:spLocks noChangeShapeType="1"/>
          </p:cNvSpPr>
          <p:nvPr/>
        </p:nvSpPr>
        <p:spPr bwMode="auto">
          <a:xfrm>
            <a:off x="5410200" y="1905000"/>
            <a:ext cx="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6705600" y="3200400"/>
            <a:ext cx="7985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latin typeface="Times"/>
              </a:rPr>
              <a:t>Decodes</a:t>
            </a:r>
          </a:p>
        </p:txBody>
      </p:sp>
      <p:sp>
        <p:nvSpPr>
          <p:cNvPr id="6182" name="Line 38"/>
          <p:cNvSpPr>
            <a:spLocks noChangeShapeType="1"/>
          </p:cNvSpPr>
          <p:nvPr/>
        </p:nvSpPr>
        <p:spPr bwMode="auto">
          <a:xfrm flipH="1">
            <a:off x="6477000" y="3352800"/>
            <a:ext cx="304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01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263557896"/>
              </p:ext>
            </p:extLst>
          </p:nvPr>
        </p:nvGraphicFramePr>
        <p:xfrm>
          <a:off x="685800" y="1371600"/>
          <a:ext cx="77724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94167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298</TotalTime>
  <Words>355</Words>
  <Application>Microsoft Office PowerPoint</Application>
  <PresentationFormat>On-screen Show (4:3)</PresentationFormat>
  <Paragraphs>114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Waveform</vt:lpstr>
      <vt:lpstr>KOMUNIKASI PERSUASIF</vt:lpstr>
      <vt:lpstr>Definisi Komunikasi Persuasif</vt:lpstr>
      <vt:lpstr>What is Persuasive Communication?</vt:lpstr>
      <vt:lpstr>Ciri-ciri Komunikasi Persuasif</vt:lpstr>
      <vt:lpstr>Unsur Komunikasi Persuasif</vt:lpstr>
      <vt:lpstr>Ruang Lingkup Komunikasi Persuasif</vt:lpstr>
      <vt:lpstr>Tujuan Komunikasi Persuasif</vt:lpstr>
      <vt:lpstr>Communication Model</vt:lpstr>
      <vt:lpstr>PowerPoint Presentation</vt:lpstr>
      <vt:lpstr>PowerPoint Presentation</vt:lpstr>
      <vt:lpstr>Rank’s Model of Persuassion</vt:lpstr>
      <vt:lpstr>PowerPoint Presentation</vt:lpstr>
      <vt:lpstr>Doublespeak</vt:lpstr>
      <vt:lpstr>Bagaimana dengan komunikasi persuasif di era TIK saat ini?</vt:lpstr>
      <vt:lpstr>QUESTIONS?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PERSUASIF</dc:title>
  <dc:creator>pc</dc:creator>
  <cp:lastModifiedBy>pc</cp:lastModifiedBy>
  <cp:revision>19</cp:revision>
  <dcterms:created xsi:type="dcterms:W3CDTF">2018-01-19T07:37:13Z</dcterms:created>
  <dcterms:modified xsi:type="dcterms:W3CDTF">2018-02-07T03:03:59Z</dcterms:modified>
</cp:coreProperties>
</file>