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340" r:id="rId2"/>
    <p:sldId id="385" r:id="rId3"/>
    <p:sldId id="367" r:id="rId4"/>
    <p:sldId id="383" r:id="rId5"/>
    <p:sldId id="384" r:id="rId6"/>
    <p:sldId id="386" r:id="rId7"/>
    <p:sldId id="388" r:id="rId8"/>
    <p:sldId id="387" r:id="rId9"/>
    <p:sldId id="389" r:id="rId10"/>
    <p:sldId id="396" r:id="rId11"/>
    <p:sldId id="390" r:id="rId12"/>
    <p:sldId id="391" r:id="rId13"/>
    <p:sldId id="392" r:id="rId14"/>
    <p:sldId id="393" r:id="rId15"/>
    <p:sldId id="394" r:id="rId16"/>
    <p:sldId id="3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DCB"/>
    <a:srgbClr val="99FF99"/>
    <a:srgbClr val="66FFFF"/>
    <a:srgbClr val="1A4D1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3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video" Target="https://www.youtube.com/embed/mtt124Dm5qA?feature=oembed" TargetMode="External"/><Relationship Id="rId1" Type="http://schemas.openxmlformats.org/officeDocument/2006/relationships/video" Target="https://www.youtube.com/embed/xyNXHvcAnOc?feature=oembed"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fabric, table, red, covered&#10;&#10;Description automatically generated">
            <a:extLst>
              <a:ext uri="{FF2B5EF4-FFF2-40B4-BE49-F238E27FC236}">
                <a16:creationId xmlns:a16="http://schemas.microsoft.com/office/drawing/2014/main" id="{B83DB1CC-4FDF-472B-AAF2-A9E0086257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3" name="Rectangle: Rounded Corners 2">
            <a:extLst>
              <a:ext uri="{FF2B5EF4-FFF2-40B4-BE49-F238E27FC236}">
                <a16:creationId xmlns:a16="http://schemas.microsoft.com/office/drawing/2014/main" id="{A51E8A22-A22A-4AB2-9271-D1D09B6C1C0B}"/>
              </a:ext>
            </a:extLst>
          </p:cNvPr>
          <p:cNvSpPr/>
          <p:nvPr/>
        </p:nvSpPr>
        <p:spPr>
          <a:xfrm>
            <a:off x="3334502" y="2511552"/>
            <a:ext cx="5522974" cy="1456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effectLst>
                  <a:outerShdw blurRad="38100" dist="38100" dir="2700000" algn="tl">
                    <a:srgbClr val="000000">
                      <a:alpha val="43137"/>
                    </a:srgbClr>
                  </a:outerShdw>
                </a:effectLst>
              </a:rPr>
              <a:t>PERSUASI NARASI</a:t>
            </a:r>
          </a:p>
          <a:p>
            <a:pPr algn="ctr"/>
            <a:r>
              <a:rPr lang="en-US" sz="3400" dirty="0">
                <a:effectLst>
                  <a:outerShdw blurRad="38100" dist="38100" dir="2700000" algn="tl">
                    <a:srgbClr val="000000">
                      <a:alpha val="43137"/>
                    </a:srgbClr>
                  </a:outerShdw>
                </a:effectLst>
              </a:rPr>
              <a:t>M-11</a:t>
            </a:r>
          </a:p>
        </p:txBody>
      </p:sp>
    </p:spTree>
    <p:extLst>
      <p:ext uri="{BB962C8B-B14F-4D97-AF65-F5344CB8AC3E}">
        <p14:creationId xmlns:p14="http://schemas.microsoft.com/office/powerpoint/2010/main" val="322997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rPr>
              <a:t>Transportation Imagery Model (TIM)</a:t>
            </a:r>
            <a:endParaRPr lang="en-US" sz="3800" dirty="0">
              <a:solidFill>
                <a:srgbClr val="FF0000"/>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78159E7-30B7-4AA8-B445-9B8E73FBF93C}"/>
              </a:ext>
            </a:extLst>
          </p:cNvPr>
          <p:cNvPicPr>
            <a:picLocks noChangeAspect="1"/>
          </p:cNvPicPr>
          <p:nvPr/>
        </p:nvPicPr>
        <p:blipFill>
          <a:blip r:embed="rId2"/>
          <a:stretch>
            <a:fillRect/>
          </a:stretch>
        </p:blipFill>
        <p:spPr>
          <a:xfrm>
            <a:off x="360064" y="1207008"/>
            <a:ext cx="5199488" cy="5254752"/>
          </a:xfrm>
          <a:prstGeom prst="rect">
            <a:avLst/>
          </a:prstGeom>
        </p:spPr>
      </p:pic>
      <p:pic>
        <p:nvPicPr>
          <p:cNvPr id="9" name="Picture 8">
            <a:extLst>
              <a:ext uri="{FF2B5EF4-FFF2-40B4-BE49-F238E27FC236}">
                <a16:creationId xmlns:a16="http://schemas.microsoft.com/office/drawing/2014/main" id="{1D7DF7FF-EDC4-4672-B48A-0F393EB59232}"/>
              </a:ext>
            </a:extLst>
          </p:cNvPr>
          <p:cNvPicPr>
            <a:picLocks noChangeAspect="1"/>
          </p:cNvPicPr>
          <p:nvPr/>
        </p:nvPicPr>
        <p:blipFill>
          <a:blip r:embed="rId3"/>
          <a:stretch>
            <a:fillRect/>
          </a:stretch>
        </p:blipFill>
        <p:spPr>
          <a:xfrm>
            <a:off x="5559552" y="1253108"/>
            <a:ext cx="6237545" cy="5111116"/>
          </a:xfrm>
          <a:prstGeom prst="rect">
            <a:avLst/>
          </a:prstGeom>
        </p:spPr>
      </p:pic>
    </p:spTree>
    <p:extLst>
      <p:ext uri="{BB962C8B-B14F-4D97-AF65-F5344CB8AC3E}">
        <p14:creationId xmlns:p14="http://schemas.microsoft.com/office/powerpoint/2010/main" val="385925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FF0000"/>
                </a:solidFill>
              </a:rPr>
              <a:t>Teori</a:t>
            </a:r>
            <a:r>
              <a:rPr lang="en-US" sz="4000" dirty="0">
                <a:solidFill>
                  <a:srgbClr val="FF0000"/>
                </a:solidFill>
              </a:rPr>
              <a:t> </a:t>
            </a:r>
            <a:r>
              <a:rPr lang="en-US" sz="4000" dirty="0" err="1">
                <a:solidFill>
                  <a:srgbClr val="FF0000"/>
                </a:solidFill>
              </a:rPr>
              <a:t>dalam</a:t>
            </a:r>
            <a:r>
              <a:rPr lang="en-US" sz="4000" dirty="0">
                <a:solidFill>
                  <a:srgbClr val="FF0000"/>
                </a:solidFill>
              </a:rPr>
              <a:t> Persuasi </a:t>
            </a:r>
            <a:r>
              <a:rPr lang="en-US" sz="4000" dirty="0" err="1">
                <a:solidFill>
                  <a:srgbClr val="FF0000"/>
                </a:solidFill>
              </a:rPr>
              <a:t>Narasi</a:t>
            </a:r>
            <a:endParaRPr lang="en-US" sz="3800" dirty="0">
              <a:solidFill>
                <a:srgbClr val="FF0000"/>
              </a:solidFill>
              <a:effectLst>
                <a:outerShdw blurRad="38100" dist="38100" dir="2700000" algn="tl">
                  <a:srgbClr val="000000">
                    <a:alpha val="43137"/>
                  </a:srgbClr>
                </a:outerShdw>
              </a:effectLst>
            </a:endParaRPr>
          </a:p>
        </p:txBody>
      </p:sp>
      <p:sp>
        <p:nvSpPr>
          <p:cNvPr id="13" name="Title 6">
            <a:extLst>
              <a:ext uri="{FF2B5EF4-FFF2-40B4-BE49-F238E27FC236}">
                <a16:creationId xmlns:a16="http://schemas.microsoft.com/office/drawing/2014/main" id="{F1617D7A-6617-4C03-A404-DCCF40221654}"/>
              </a:ext>
            </a:extLst>
          </p:cNvPr>
          <p:cNvSpPr>
            <a:spLocks noGrp="1"/>
          </p:cNvSpPr>
          <p:nvPr/>
        </p:nvSpPr>
        <p:spPr>
          <a:xfrm>
            <a:off x="687232" y="1303046"/>
            <a:ext cx="10748863"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2. Extended Elaboration Likelihood Model (E-ELM)</a:t>
            </a:r>
          </a:p>
          <a:p>
            <a:pPr algn="l"/>
            <a:r>
              <a:rPr lang="en-US" sz="2000" dirty="0">
                <a:solidFill>
                  <a:schemeClr val="tx1"/>
                </a:solidFill>
              </a:rPr>
              <a:t>Slater &amp; </a:t>
            </a:r>
            <a:r>
              <a:rPr lang="en-US" sz="2000" dirty="0" err="1">
                <a:solidFill>
                  <a:schemeClr val="tx1"/>
                </a:solidFill>
              </a:rPr>
              <a:t>Rouner</a:t>
            </a:r>
            <a:r>
              <a:rPr lang="en-US" sz="2000" dirty="0">
                <a:solidFill>
                  <a:schemeClr val="tx1"/>
                </a:solidFill>
              </a:rPr>
              <a:t> (2002)</a:t>
            </a:r>
          </a:p>
          <a:p>
            <a:pPr marL="571500" indent="-571500" algn="l">
              <a:buFont typeface="Wingdings" panose="05000000000000000000" pitchFamily="2" charset="2"/>
              <a:buChar char="q"/>
            </a:pPr>
            <a:r>
              <a:rPr lang="en-US" sz="1800" dirty="0" err="1">
                <a:solidFill>
                  <a:schemeClr val="tx1"/>
                </a:solidFill>
                <a:latin typeface="Lucida Sans" panose="020B0602030504020204" pitchFamily="34" charset="0"/>
              </a:rPr>
              <a:t>Fokus</a:t>
            </a:r>
            <a:r>
              <a:rPr lang="en-US" sz="1800" dirty="0">
                <a:solidFill>
                  <a:schemeClr val="tx1"/>
                </a:solidFill>
                <a:latin typeface="Lucida Sans" panose="020B0602030504020204" pitchFamily="34" charset="0"/>
              </a:rPr>
              <a:t> : </a:t>
            </a:r>
            <a:r>
              <a:rPr lang="id-ID" sz="1800" dirty="0">
                <a:solidFill>
                  <a:schemeClr val="tx1"/>
                </a:solidFill>
                <a:latin typeface="Lucida Sans" panose="020B0602030504020204" pitchFamily="34" charset="0"/>
              </a:rPr>
              <a:t>pemikiran konsep transportasi diintegrasikan ke dalam model ELM. Menurut mereka, </a:t>
            </a:r>
            <a:r>
              <a:rPr lang="en-US" sz="1800" dirty="0" err="1">
                <a:solidFill>
                  <a:schemeClr val="tx1"/>
                </a:solidFill>
                <a:latin typeface="Lucida Sans" panose="020B0602030504020204" pitchFamily="34" charset="0"/>
              </a:rPr>
              <a:t>karena</a:t>
            </a:r>
            <a:r>
              <a:rPr lang="id-ID" sz="1800" dirty="0">
                <a:solidFill>
                  <a:schemeClr val="tx1"/>
                </a:solidFill>
                <a:latin typeface="Lucida Sans" panose="020B0602030504020204" pitchFamily="34" charset="0"/>
              </a:rPr>
              <a:t> perbedaan mendasar antara pengolahan pesan berbasis narasi dengan pesan berbasis retoris, model ELM dinilai kurang memadai untuk dapat menjelaskan dampak pesan narasi. </a:t>
            </a:r>
            <a:endParaRPr lang="en-US" sz="1800" dirty="0">
              <a:solidFill>
                <a:schemeClr val="tx1"/>
              </a:solidFill>
              <a:latin typeface="Lucida Sans" panose="020B0602030504020204" pitchFamily="34" charset="0"/>
            </a:endParaRPr>
          </a:p>
          <a:p>
            <a:pPr marL="571500" indent="-571500" algn="l">
              <a:buFont typeface="Wingdings" panose="05000000000000000000" pitchFamily="2" charset="2"/>
              <a:buChar char="q"/>
            </a:pPr>
            <a:endParaRPr lang="en-US" sz="1800" dirty="0">
              <a:solidFill>
                <a:schemeClr val="tx1"/>
              </a:solidFill>
              <a:latin typeface="Lucida Sans" panose="020B0602030504020204" pitchFamily="34" charset="0"/>
            </a:endParaRPr>
          </a:p>
          <a:p>
            <a:pPr marL="571500" indent="-571500" algn="l">
              <a:buFont typeface="Wingdings" panose="05000000000000000000" pitchFamily="2" charset="2"/>
              <a:buChar char="q"/>
            </a:pPr>
            <a:r>
              <a:rPr lang="id-ID" sz="1800" dirty="0">
                <a:solidFill>
                  <a:schemeClr val="tx1"/>
                </a:solidFill>
                <a:latin typeface="Lucida Sans" panose="020B0602030504020204" pitchFamily="34" charset="0"/>
              </a:rPr>
              <a:t>Untuk itu Slater dan Rouner </a:t>
            </a:r>
            <a:r>
              <a:rPr lang="id-ID" sz="1800" b="1" dirty="0">
                <a:solidFill>
                  <a:schemeClr val="tx1"/>
                </a:solidFill>
                <a:latin typeface="Lucida Sans" panose="020B0602030504020204" pitchFamily="34" charset="0"/>
              </a:rPr>
              <a:t>menggabungkan beberapa asumsi</a:t>
            </a:r>
            <a:r>
              <a:rPr lang="id-ID" sz="1800" dirty="0">
                <a:solidFill>
                  <a:schemeClr val="tx1"/>
                </a:solidFill>
                <a:latin typeface="Lucida Sans" panose="020B0602030504020204" pitchFamily="34" charset="0"/>
              </a:rPr>
              <a:t> yang mendasari teori </a:t>
            </a:r>
            <a:r>
              <a:rPr lang="en-US" sz="1800" i="1" dirty="0">
                <a:solidFill>
                  <a:schemeClr val="tx1"/>
                </a:solidFill>
                <a:latin typeface="Lucida Sans" panose="020B0602030504020204" pitchFamily="34" charset="0"/>
              </a:rPr>
              <a:t>transportation imagery model</a:t>
            </a:r>
            <a:r>
              <a:rPr lang="id-ID" sz="1800" dirty="0">
                <a:solidFill>
                  <a:schemeClr val="tx1"/>
                </a:solidFill>
                <a:latin typeface="Lucida Sans" panose="020B0602030504020204" pitchFamily="34" charset="0"/>
              </a:rPr>
              <a:t> kedalam teori ELM. </a:t>
            </a:r>
            <a:endParaRPr lang="en-US" sz="1800" dirty="0">
              <a:solidFill>
                <a:schemeClr val="tx1"/>
              </a:solidFill>
              <a:latin typeface="Lucida Sans" panose="020B0602030504020204" pitchFamily="34" charset="0"/>
            </a:endParaRPr>
          </a:p>
          <a:p>
            <a:pPr marL="342900" indent="-342900" algn="l">
              <a:buAutoNum type="arabicPeriod"/>
            </a:pPr>
            <a:r>
              <a:rPr lang="en-US" sz="1500" dirty="0">
                <a:solidFill>
                  <a:schemeClr val="tx1"/>
                </a:solidFill>
                <a:latin typeface="Lucida Sans" panose="020B0602030504020204" pitchFamily="34" charset="0"/>
              </a:rPr>
              <a:t>A</a:t>
            </a:r>
            <a:r>
              <a:rPr lang="id-ID" sz="1500" dirty="0">
                <a:solidFill>
                  <a:schemeClr val="tx1"/>
                </a:solidFill>
                <a:latin typeface="Lucida Sans" panose="020B0602030504020204" pitchFamily="34" charset="0"/>
              </a:rPr>
              <a:t>pabila motivasi dalam model ELM didefinisikan terkait dengan hal masalah atau keterlibatan hasil, Slater dan Rouner berpendapat bahwa dalam konteks pesan narasi, motivasi individu untuk diangkut ke dalam alur cerita dan berhubungan dengan karakter narasi berfungsi sebagai moderator persuasi. </a:t>
            </a:r>
            <a:endParaRPr lang="en-US" sz="1500" dirty="0">
              <a:solidFill>
                <a:schemeClr val="tx1"/>
              </a:solidFill>
              <a:latin typeface="Lucida Sans" panose="020B0602030504020204" pitchFamily="34" charset="0"/>
            </a:endParaRPr>
          </a:p>
          <a:p>
            <a:pPr marL="342900" indent="-342900" algn="l">
              <a:buAutoNum type="arabicPeriod" startAt="2"/>
            </a:pPr>
            <a:r>
              <a:rPr lang="en-US" sz="1500" dirty="0">
                <a:solidFill>
                  <a:schemeClr val="tx1"/>
                </a:solidFill>
                <a:latin typeface="Lucida Sans" panose="020B0602030504020204" pitchFamily="34" charset="0"/>
              </a:rPr>
              <a:t>P</a:t>
            </a:r>
            <a:r>
              <a:rPr lang="id-ID" sz="1500" dirty="0">
                <a:solidFill>
                  <a:schemeClr val="tx1"/>
                </a:solidFill>
                <a:latin typeface="Lucida Sans" panose="020B0602030504020204" pitchFamily="34" charset="0"/>
              </a:rPr>
              <a:t>andangan mekanisme pengolahan pesan narasi. Menurut E-ELM, persuasi narasi terjadi melalui pengurangan argumen kontra dan meningkatnya elaborasi narasi yakni, jumlah pikiran yang konsisten dengan citra dan narasi</a:t>
            </a:r>
            <a:endParaRPr lang="en-US" sz="1500" dirty="0">
              <a:solidFill>
                <a:schemeClr val="tx1"/>
              </a:solidFill>
              <a:latin typeface="Lucida Sans" panose="020B0602030504020204" pitchFamily="34" charset="0"/>
            </a:endParaRPr>
          </a:p>
          <a:p>
            <a:pPr marL="342900" indent="-342900" algn="just">
              <a:buAutoNum type="arabicPeriod" startAt="3"/>
            </a:pPr>
            <a:r>
              <a:rPr lang="id-ID" sz="1500" dirty="0">
                <a:solidFill>
                  <a:schemeClr val="tx1"/>
                </a:solidFill>
                <a:latin typeface="Lucida Sans" panose="020B0602030504020204" pitchFamily="34" charset="0"/>
              </a:rPr>
              <a:t>Slater dan Rouner berpendapat bahwa tidak ada rute perifer dalam persuasi berbasis narasi. Menurut mereka dengan tidak adanya penyerapan dalam cerita, tidak ada kemungkinan dampak persuasif narasi. Dengan kata lain, menurut E-ELM, pesan narasi tidak dapat menyebabkan perubahan sikap melalui rute </a:t>
            </a:r>
            <a:r>
              <a:rPr lang="en-US" sz="1500" dirty="0" err="1">
                <a:solidFill>
                  <a:schemeClr val="tx1"/>
                </a:solidFill>
                <a:latin typeface="Lucida Sans" panose="020B0602030504020204" pitchFamily="34" charset="0"/>
              </a:rPr>
              <a:t>perifer</a:t>
            </a:r>
            <a:r>
              <a:rPr lang="en-US" sz="1500" dirty="0">
                <a:solidFill>
                  <a:schemeClr val="tx1"/>
                </a:solidFill>
                <a:latin typeface="Lucida Sans" panose="020B0602030504020204" pitchFamily="34" charset="0"/>
              </a:rPr>
              <a:t> </a:t>
            </a:r>
            <a:r>
              <a:rPr lang="id-ID" sz="1500" dirty="0">
                <a:solidFill>
                  <a:schemeClr val="tx1"/>
                </a:solidFill>
                <a:latin typeface="Lucida Sans" panose="020B0602030504020204" pitchFamily="34" charset="0"/>
              </a:rPr>
              <a:t>sebagaimana dalam pengolahan pesan non narasi.</a:t>
            </a:r>
            <a:endParaRPr lang="en-US" sz="1500" dirty="0">
              <a:solidFill>
                <a:schemeClr val="tx1"/>
              </a:solidFill>
              <a:latin typeface="Lucida Sans" panose="020B0602030504020204" pitchFamily="34" charset="0"/>
            </a:endParaRPr>
          </a:p>
          <a:p>
            <a:pPr algn="just"/>
            <a:endParaRPr lang="en-US" sz="1500" dirty="0">
              <a:solidFill>
                <a:schemeClr val="tx1"/>
              </a:solidFill>
              <a:latin typeface="Lucida Sans" panose="020B0602030504020204" pitchFamily="34" charset="0"/>
            </a:endParaRPr>
          </a:p>
          <a:p>
            <a:pPr marL="285750" indent="-285750" algn="just">
              <a:buFont typeface="Courier New" panose="02070309020205020404" pitchFamily="49" charset="0"/>
              <a:buChar char="o"/>
            </a:pPr>
            <a:endParaRPr lang="en-US" sz="1500" dirty="0">
              <a:solidFill>
                <a:schemeClr val="tx1"/>
              </a:solidFill>
              <a:latin typeface="Lucida Sans" panose="020B0602030504020204" pitchFamily="34" charset="0"/>
            </a:endParaRPr>
          </a:p>
          <a:p>
            <a:pPr algn="l"/>
            <a:endParaRPr lang="en-US" sz="2000" dirty="0">
              <a:solidFill>
                <a:schemeClr val="tx1"/>
              </a:solidFill>
            </a:endParaRPr>
          </a:p>
          <a:p>
            <a:pPr algn="l"/>
            <a:endParaRPr lang="en-US" sz="2200" dirty="0">
              <a:solidFill>
                <a:srgbClr val="FF0000"/>
              </a:solidFill>
            </a:endParaRPr>
          </a:p>
          <a:p>
            <a:pPr algn="l"/>
            <a:r>
              <a:rPr lang="en-US" sz="2200" dirty="0">
                <a:solidFill>
                  <a:schemeClr val="tx1"/>
                </a:solidFill>
              </a:rPr>
              <a:t> </a:t>
            </a:r>
          </a:p>
          <a:p>
            <a:pPr marL="234950" algn="l"/>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Tree>
    <p:extLst>
      <p:ext uri="{BB962C8B-B14F-4D97-AF65-F5344CB8AC3E}">
        <p14:creationId xmlns:p14="http://schemas.microsoft.com/office/powerpoint/2010/main" val="339609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FF0000"/>
                </a:solidFill>
              </a:rPr>
              <a:t>Teori</a:t>
            </a:r>
            <a:r>
              <a:rPr lang="en-US" sz="4000" dirty="0">
                <a:solidFill>
                  <a:srgbClr val="FF0000"/>
                </a:solidFill>
              </a:rPr>
              <a:t> </a:t>
            </a:r>
            <a:r>
              <a:rPr lang="en-US" sz="4000" dirty="0" err="1">
                <a:solidFill>
                  <a:srgbClr val="FF0000"/>
                </a:solidFill>
              </a:rPr>
              <a:t>dalam</a:t>
            </a:r>
            <a:r>
              <a:rPr lang="en-US" sz="4000" dirty="0">
                <a:solidFill>
                  <a:srgbClr val="FF0000"/>
                </a:solidFill>
              </a:rPr>
              <a:t> Persuasi </a:t>
            </a:r>
            <a:r>
              <a:rPr lang="en-US" sz="4000" dirty="0" err="1">
                <a:solidFill>
                  <a:srgbClr val="FF0000"/>
                </a:solidFill>
              </a:rPr>
              <a:t>Narasi</a:t>
            </a:r>
            <a:endParaRPr lang="en-US" sz="3800" dirty="0">
              <a:solidFill>
                <a:srgbClr val="FF0000"/>
              </a:solidFill>
              <a:effectLst>
                <a:outerShdw blurRad="38100" dist="38100" dir="2700000" algn="tl">
                  <a:srgbClr val="000000">
                    <a:alpha val="43137"/>
                  </a:srgbClr>
                </a:outerShdw>
              </a:effectLst>
            </a:endParaRPr>
          </a:p>
        </p:txBody>
      </p:sp>
      <p:sp>
        <p:nvSpPr>
          <p:cNvPr id="13" name="Title 6">
            <a:extLst>
              <a:ext uri="{FF2B5EF4-FFF2-40B4-BE49-F238E27FC236}">
                <a16:creationId xmlns:a16="http://schemas.microsoft.com/office/drawing/2014/main" id="{F1617D7A-6617-4C03-A404-DCCF40221654}"/>
              </a:ext>
            </a:extLst>
          </p:cNvPr>
          <p:cNvSpPr>
            <a:spLocks noGrp="1"/>
          </p:cNvSpPr>
          <p:nvPr/>
        </p:nvSpPr>
        <p:spPr>
          <a:xfrm>
            <a:off x="687232" y="1303046"/>
            <a:ext cx="10748863"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3. Entertainment Overcoming Resistance Model (EORM)</a:t>
            </a:r>
          </a:p>
          <a:p>
            <a:pPr algn="l"/>
            <a:r>
              <a:rPr lang="en-US" sz="2000" dirty="0">
                <a:solidFill>
                  <a:schemeClr val="tx1"/>
                </a:solidFill>
              </a:rPr>
              <a:t>Moyer-</a:t>
            </a:r>
            <a:r>
              <a:rPr lang="en-US" sz="2000" dirty="0" err="1">
                <a:solidFill>
                  <a:schemeClr val="tx1"/>
                </a:solidFill>
              </a:rPr>
              <a:t>Guse</a:t>
            </a:r>
            <a:r>
              <a:rPr lang="en-US" sz="2000" dirty="0">
                <a:solidFill>
                  <a:schemeClr val="tx1"/>
                </a:solidFill>
              </a:rPr>
              <a:t> (2008)</a:t>
            </a:r>
          </a:p>
          <a:p>
            <a:pPr marL="342900" indent="-342900" algn="l">
              <a:buFont typeface="Wingdings" panose="05000000000000000000" pitchFamily="2" charset="2"/>
              <a:buChar char="q"/>
            </a:pPr>
            <a:r>
              <a:rPr lang="en-US" sz="2000" dirty="0" err="1">
                <a:solidFill>
                  <a:schemeClr val="tx1"/>
                </a:solidFill>
                <a:latin typeface="Lucida Sans" panose="020B0602030504020204" pitchFamily="34" charset="0"/>
              </a:rPr>
              <a:t>Teori</a:t>
            </a:r>
            <a:r>
              <a:rPr lang="en-US" sz="2000" dirty="0">
                <a:solidFill>
                  <a:schemeClr val="tx1"/>
                </a:solidFill>
                <a:latin typeface="Lucida Sans" panose="020B0602030504020204" pitchFamily="34" charset="0"/>
              </a:rPr>
              <a:t> </a:t>
            </a:r>
            <a:r>
              <a:rPr lang="en-US"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Entertainment-Overcoming Resistance Model</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(E-ORM)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sebagai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hasil</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integrasi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antara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d-ID"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teori </a:t>
            </a:r>
            <a:r>
              <a:rPr lang="id-ID"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social cognition theory</a:t>
            </a:r>
            <a:r>
              <a:rPr lang="id-ID"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dengan E-ELM.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Dalam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teori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E-ORM,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mengusulkan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bahwa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keterlibatan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narasi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memainkan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sentral</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bagi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narasi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hiburan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untuk</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menghasilkan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efek</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persuasi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karena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membantu</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mengatasi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resistensi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penerima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pesan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persuasif</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Premis</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umum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teori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E-ORM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menyatakan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bahwa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resistensi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merupakan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antithesis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persuasi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Resistensi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dianggap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membatasi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kebebasan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individu</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untuk</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menentukan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sikap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terkait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pesan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diterimanya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q"/>
            </a:pP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1800" b="1" dirty="0">
                <a:solidFill>
                  <a:schemeClr val="tx1"/>
                </a:solidFill>
              </a:rPr>
              <a:t>E-ORM </a:t>
            </a:r>
            <a:r>
              <a:rPr lang="en-US" sz="1800" b="1" dirty="0" err="1">
                <a:solidFill>
                  <a:schemeClr val="tx1"/>
                </a:solidFill>
              </a:rPr>
              <a:t>mengakui</a:t>
            </a:r>
            <a:r>
              <a:rPr lang="en-US" sz="1800" b="1" dirty="0">
                <a:solidFill>
                  <a:schemeClr val="tx1"/>
                </a:solidFill>
              </a:rPr>
              <a:t> </a:t>
            </a:r>
            <a:r>
              <a:rPr lang="en-US" sz="1800" b="1" dirty="0" err="1">
                <a:solidFill>
                  <a:schemeClr val="tx1"/>
                </a:solidFill>
              </a:rPr>
              <a:t>bahwa</a:t>
            </a:r>
            <a:r>
              <a:rPr lang="en-US" sz="1800" b="1" dirty="0">
                <a:solidFill>
                  <a:schemeClr val="tx1"/>
                </a:solidFill>
              </a:rPr>
              <a:t> </a:t>
            </a:r>
            <a:r>
              <a:rPr lang="en-US" sz="1800" b="1" dirty="0" err="1">
                <a:solidFill>
                  <a:schemeClr val="tx1"/>
                </a:solidFill>
              </a:rPr>
              <a:t>komunikasi</a:t>
            </a:r>
            <a:r>
              <a:rPr lang="en-US" sz="1800" b="1" dirty="0">
                <a:solidFill>
                  <a:schemeClr val="tx1"/>
                </a:solidFill>
              </a:rPr>
              <a:t> </a:t>
            </a:r>
            <a:r>
              <a:rPr lang="en-US" sz="1800" b="1" dirty="0" err="1">
                <a:solidFill>
                  <a:schemeClr val="tx1"/>
                </a:solidFill>
              </a:rPr>
              <a:t>persuasif</a:t>
            </a:r>
            <a:r>
              <a:rPr lang="en-US" sz="1800" b="1" dirty="0">
                <a:solidFill>
                  <a:schemeClr val="tx1"/>
                </a:solidFill>
              </a:rPr>
              <a:t> </a:t>
            </a:r>
            <a:r>
              <a:rPr lang="en-US" sz="1800" b="1" dirty="0" err="1">
                <a:solidFill>
                  <a:schemeClr val="tx1"/>
                </a:solidFill>
              </a:rPr>
              <a:t>sering</a:t>
            </a:r>
            <a:r>
              <a:rPr lang="en-US" sz="1800" b="1" dirty="0">
                <a:solidFill>
                  <a:schemeClr val="tx1"/>
                </a:solidFill>
              </a:rPr>
              <a:t> </a:t>
            </a:r>
            <a:r>
              <a:rPr lang="en-US" sz="1800" b="1" dirty="0" err="1">
                <a:solidFill>
                  <a:schemeClr val="tx1"/>
                </a:solidFill>
              </a:rPr>
              <a:t>dianggap</a:t>
            </a:r>
            <a:r>
              <a:rPr lang="en-US" sz="1800" b="1" dirty="0">
                <a:solidFill>
                  <a:schemeClr val="tx1"/>
                </a:solidFill>
              </a:rPr>
              <a:t> </a:t>
            </a:r>
            <a:r>
              <a:rPr lang="en-US" sz="1800" b="1" dirty="0" err="1">
                <a:solidFill>
                  <a:schemeClr val="tx1"/>
                </a:solidFill>
              </a:rPr>
              <a:t>sebagai</a:t>
            </a:r>
            <a:r>
              <a:rPr lang="en-US" sz="1800" b="1" dirty="0">
                <a:solidFill>
                  <a:schemeClr val="tx1"/>
                </a:solidFill>
              </a:rPr>
              <a:t> </a:t>
            </a:r>
            <a:r>
              <a:rPr lang="en-US" sz="1800" b="1" dirty="0" err="1">
                <a:solidFill>
                  <a:schemeClr val="tx1"/>
                </a:solidFill>
              </a:rPr>
              <a:t>ancaman</a:t>
            </a:r>
            <a:r>
              <a:rPr lang="en-US" sz="1800" b="1" dirty="0">
                <a:solidFill>
                  <a:schemeClr val="tx1"/>
                </a:solidFill>
              </a:rPr>
              <a:t> </a:t>
            </a:r>
            <a:r>
              <a:rPr lang="en-US" sz="1800" b="1" dirty="0" err="1">
                <a:solidFill>
                  <a:schemeClr val="tx1"/>
                </a:solidFill>
              </a:rPr>
              <a:t>bagi</a:t>
            </a:r>
            <a:r>
              <a:rPr lang="en-US" sz="1800" b="1" dirty="0">
                <a:solidFill>
                  <a:schemeClr val="tx1"/>
                </a:solidFill>
              </a:rPr>
              <a:t> </a:t>
            </a:r>
            <a:r>
              <a:rPr lang="en-US" sz="1800" b="1" dirty="0" err="1">
                <a:solidFill>
                  <a:schemeClr val="tx1"/>
                </a:solidFill>
              </a:rPr>
              <a:t>kebebasan</a:t>
            </a:r>
            <a:r>
              <a:rPr lang="en-US" sz="1800" b="1" dirty="0">
                <a:solidFill>
                  <a:schemeClr val="tx1"/>
                </a:solidFill>
              </a:rPr>
              <a:t> </a:t>
            </a:r>
            <a:r>
              <a:rPr lang="en-US" sz="1800" b="1" dirty="0" err="1">
                <a:solidFill>
                  <a:schemeClr val="tx1"/>
                </a:solidFill>
              </a:rPr>
              <a:t>individu</a:t>
            </a:r>
            <a:r>
              <a:rPr lang="en-US" sz="1800" b="1" dirty="0">
                <a:solidFill>
                  <a:schemeClr val="tx1"/>
                </a:solidFill>
              </a:rPr>
              <a:t> </a:t>
            </a:r>
            <a:r>
              <a:rPr lang="en-US" sz="1800" b="1" dirty="0" err="1">
                <a:solidFill>
                  <a:schemeClr val="tx1"/>
                </a:solidFill>
              </a:rPr>
              <a:t>penerimanya</a:t>
            </a:r>
            <a:r>
              <a:rPr lang="en-US" sz="1800" b="1" dirty="0">
                <a:solidFill>
                  <a:schemeClr val="tx1"/>
                </a:solidFill>
              </a:rPr>
              <a:t> dan </a:t>
            </a:r>
            <a:r>
              <a:rPr lang="en-US" sz="1800" b="1" dirty="0" err="1">
                <a:solidFill>
                  <a:schemeClr val="tx1"/>
                </a:solidFill>
              </a:rPr>
              <a:t>karena</a:t>
            </a:r>
            <a:r>
              <a:rPr lang="en-US" sz="1800" b="1" dirty="0">
                <a:solidFill>
                  <a:schemeClr val="tx1"/>
                </a:solidFill>
              </a:rPr>
              <a:t> </a:t>
            </a:r>
            <a:r>
              <a:rPr lang="en-US" sz="1800" b="1" dirty="0" err="1">
                <a:solidFill>
                  <a:schemeClr val="tx1"/>
                </a:solidFill>
              </a:rPr>
              <a:t>itu</a:t>
            </a:r>
            <a:r>
              <a:rPr lang="en-US" sz="1800" b="1" dirty="0">
                <a:solidFill>
                  <a:schemeClr val="tx1"/>
                </a:solidFill>
              </a:rPr>
              <a:t> </a:t>
            </a:r>
            <a:r>
              <a:rPr lang="en-US" sz="1800" b="1" dirty="0" err="1">
                <a:solidFill>
                  <a:schemeClr val="tx1"/>
                </a:solidFill>
              </a:rPr>
              <a:t>memunculkan</a:t>
            </a:r>
            <a:r>
              <a:rPr lang="en-US" sz="1800" b="1" dirty="0">
                <a:solidFill>
                  <a:schemeClr val="tx1"/>
                </a:solidFill>
              </a:rPr>
              <a:t> </a:t>
            </a:r>
            <a:r>
              <a:rPr lang="en-US" sz="1800" b="1" dirty="0" err="1">
                <a:solidFill>
                  <a:schemeClr val="tx1"/>
                </a:solidFill>
              </a:rPr>
              <a:t>resistensi</a:t>
            </a:r>
            <a:r>
              <a:rPr lang="en-US" sz="1800" b="1" dirty="0">
                <a:solidFill>
                  <a:schemeClr val="tx1"/>
                </a:solidFill>
              </a:rPr>
              <a:t>. </a:t>
            </a:r>
            <a:r>
              <a:rPr lang="en-US" sz="1800" b="1" dirty="0" err="1">
                <a:solidFill>
                  <a:schemeClr val="tx1"/>
                </a:solidFill>
              </a:rPr>
              <a:t>Sebaliknya</a:t>
            </a:r>
            <a:r>
              <a:rPr lang="en-US" sz="1800" b="1" dirty="0">
                <a:solidFill>
                  <a:schemeClr val="tx1"/>
                </a:solidFill>
              </a:rPr>
              <a:t>, </a:t>
            </a:r>
            <a:r>
              <a:rPr lang="en-US" sz="1800" b="1" dirty="0" err="1">
                <a:solidFill>
                  <a:schemeClr val="tx1"/>
                </a:solidFill>
              </a:rPr>
              <a:t>narasi</a:t>
            </a:r>
            <a:r>
              <a:rPr lang="en-US" sz="1800" b="1" dirty="0">
                <a:solidFill>
                  <a:schemeClr val="tx1"/>
                </a:solidFill>
              </a:rPr>
              <a:t> </a:t>
            </a:r>
            <a:r>
              <a:rPr lang="en-US" sz="1800" b="1" dirty="0" err="1">
                <a:solidFill>
                  <a:schemeClr val="tx1"/>
                </a:solidFill>
              </a:rPr>
              <a:t>hiburan</a:t>
            </a:r>
            <a:r>
              <a:rPr lang="en-US" sz="1800" b="1" dirty="0">
                <a:solidFill>
                  <a:schemeClr val="tx1"/>
                </a:solidFill>
              </a:rPr>
              <a:t> </a:t>
            </a:r>
            <a:r>
              <a:rPr lang="en-US" sz="1800" b="1" dirty="0" err="1">
                <a:solidFill>
                  <a:schemeClr val="tx1"/>
                </a:solidFill>
              </a:rPr>
              <a:t>mungkin</a:t>
            </a:r>
            <a:r>
              <a:rPr lang="en-US" sz="1800" b="1" dirty="0">
                <a:solidFill>
                  <a:schemeClr val="tx1"/>
                </a:solidFill>
              </a:rPr>
              <a:t> </a:t>
            </a:r>
            <a:r>
              <a:rPr lang="en-US" sz="1800" b="1" dirty="0" err="1">
                <a:solidFill>
                  <a:schemeClr val="tx1"/>
                </a:solidFill>
              </a:rPr>
              <a:t>menghindarkan</a:t>
            </a:r>
            <a:r>
              <a:rPr lang="en-US" sz="1800" b="1" dirty="0">
                <a:solidFill>
                  <a:schemeClr val="tx1"/>
                </a:solidFill>
              </a:rPr>
              <a:t> </a:t>
            </a:r>
            <a:r>
              <a:rPr lang="en-US" sz="1800" b="1" dirty="0" err="1">
                <a:solidFill>
                  <a:schemeClr val="tx1"/>
                </a:solidFill>
              </a:rPr>
              <a:t>munculnya</a:t>
            </a:r>
            <a:r>
              <a:rPr lang="en-US" sz="1800" b="1" dirty="0">
                <a:solidFill>
                  <a:schemeClr val="tx1"/>
                </a:solidFill>
              </a:rPr>
              <a:t> </a:t>
            </a:r>
            <a:r>
              <a:rPr lang="en-US" sz="1800" b="1" dirty="0" err="1">
                <a:solidFill>
                  <a:schemeClr val="tx1"/>
                </a:solidFill>
              </a:rPr>
              <a:t>resistensi</a:t>
            </a:r>
            <a:r>
              <a:rPr lang="en-US" sz="1800" b="1" dirty="0">
                <a:solidFill>
                  <a:schemeClr val="tx1"/>
                </a:solidFill>
              </a:rPr>
              <a:t> </a:t>
            </a:r>
            <a:r>
              <a:rPr lang="en-US" sz="1800" b="1" dirty="0" err="1">
                <a:solidFill>
                  <a:schemeClr val="tx1"/>
                </a:solidFill>
              </a:rPr>
              <a:t>melalui</a:t>
            </a:r>
            <a:r>
              <a:rPr lang="en-US" sz="1800" b="1" dirty="0">
                <a:solidFill>
                  <a:schemeClr val="tx1"/>
                </a:solidFill>
              </a:rPr>
              <a:t> </a:t>
            </a:r>
            <a:r>
              <a:rPr lang="en-US" sz="1800" b="1" dirty="0" err="1">
                <a:solidFill>
                  <a:schemeClr val="tx1"/>
                </a:solidFill>
              </a:rPr>
              <a:t>sejumlah</a:t>
            </a:r>
            <a:r>
              <a:rPr lang="en-US" sz="1800" b="1" dirty="0">
                <a:solidFill>
                  <a:schemeClr val="tx1"/>
                </a:solidFill>
              </a:rPr>
              <a:t> </a:t>
            </a:r>
            <a:r>
              <a:rPr lang="en-US" sz="1800" b="1" dirty="0" err="1">
                <a:solidFill>
                  <a:schemeClr val="tx1"/>
                </a:solidFill>
              </a:rPr>
              <a:t>pengolahan</a:t>
            </a:r>
            <a:r>
              <a:rPr lang="en-US" sz="1800" b="1" dirty="0">
                <a:solidFill>
                  <a:schemeClr val="tx1"/>
                </a:solidFill>
              </a:rPr>
              <a:t>, </a:t>
            </a:r>
            <a:r>
              <a:rPr lang="en-US" sz="1800" b="1" dirty="0" err="1">
                <a:solidFill>
                  <a:schemeClr val="tx1"/>
                </a:solidFill>
              </a:rPr>
              <a:t>termasuk</a:t>
            </a:r>
            <a:r>
              <a:rPr lang="en-US" sz="1800" b="1" dirty="0">
                <a:solidFill>
                  <a:schemeClr val="tx1"/>
                </a:solidFill>
              </a:rPr>
              <a:t> </a:t>
            </a:r>
            <a:r>
              <a:rPr lang="en-US" sz="1800" b="1" dirty="0" err="1">
                <a:solidFill>
                  <a:schemeClr val="tx1"/>
                </a:solidFill>
              </a:rPr>
              <a:t>transportasi</a:t>
            </a:r>
            <a:r>
              <a:rPr lang="en-US" sz="1800" b="1" dirty="0">
                <a:solidFill>
                  <a:schemeClr val="tx1"/>
                </a:solidFill>
              </a:rPr>
              <a:t>, </a:t>
            </a:r>
            <a:r>
              <a:rPr lang="en-US" sz="1800" b="1" dirty="0" err="1">
                <a:solidFill>
                  <a:schemeClr val="tx1"/>
                </a:solidFill>
              </a:rPr>
              <a:t>interaksi</a:t>
            </a:r>
            <a:r>
              <a:rPr lang="en-US" sz="1800" b="1" dirty="0">
                <a:solidFill>
                  <a:schemeClr val="tx1"/>
                </a:solidFill>
              </a:rPr>
              <a:t> </a:t>
            </a:r>
            <a:r>
              <a:rPr lang="en-US" sz="1800" b="1" dirty="0" err="1">
                <a:solidFill>
                  <a:schemeClr val="tx1"/>
                </a:solidFill>
              </a:rPr>
              <a:t>parasosial</a:t>
            </a:r>
            <a:r>
              <a:rPr lang="en-US" sz="1800" b="1" dirty="0">
                <a:solidFill>
                  <a:schemeClr val="tx1"/>
                </a:solidFill>
              </a:rPr>
              <a:t> dan </a:t>
            </a:r>
            <a:r>
              <a:rPr lang="en-US" sz="1800" b="1" dirty="0" err="1">
                <a:solidFill>
                  <a:schemeClr val="tx1"/>
                </a:solidFill>
              </a:rPr>
              <a:t>identifikasi</a:t>
            </a:r>
            <a:r>
              <a:rPr lang="en-US" sz="1800" b="1" dirty="0">
                <a:solidFill>
                  <a:schemeClr val="tx1"/>
                </a:solidFill>
              </a:rPr>
              <a:t>. </a:t>
            </a:r>
            <a:r>
              <a:rPr lang="en-US" sz="1800" b="1" dirty="0" err="1">
                <a:solidFill>
                  <a:schemeClr val="tx1"/>
                </a:solidFill>
              </a:rPr>
              <a:t>Secara</a:t>
            </a:r>
            <a:r>
              <a:rPr lang="en-US" sz="1800" b="1" dirty="0">
                <a:solidFill>
                  <a:schemeClr val="tx1"/>
                </a:solidFill>
              </a:rPr>
              <a:t> </a:t>
            </a:r>
            <a:r>
              <a:rPr lang="en-US" sz="1800" b="1" dirty="0" err="1">
                <a:solidFill>
                  <a:schemeClr val="tx1"/>
                </a:solidFill>
              </a:rPr>
              <a:t>umum</a:t>
            </a:r>
            <a:r>
              <a:rPr lang="en-US" sz="1800" b="1" dirty="0">
                <a:solidFill>
                  <a:schemeClr val="tx1"/>
                </a:solidFill>
              </a:rPr>
              <a:t>, EORM </a:t>
            </a:r>
            <a:r>
              <a:rPr lang="en-US" sz="1800" b="1" dirty="0" err="1">
                <a:solidFill>
                  <a:schemeClr val="tx1"/>
                </a:solidFill>
              </a:rPr>
              <a:t>mendalilkan</a:t>
            </a:r>
            <a:r>
              <a:rPr lang="en-US" sz="1800" b="1" dirty="0">
                <a:solidFill>
                  <a:schemeClr val="tx1"/>
                </a:solidFill>
              </a:rPr>
              <a:t> </a:t>
            </a:r>
            <a:r>
              <a:rPr lang="en-US" sz="1800" b="1" dirty="0" err="1">
                <a:solidFill>
                  <a:schemeClr val="tx1"/>
                </a:solidFill>
              </a:rPr>
              <a:t>bahwa</a:t>
            </a:r>
            <a:r>
              <a:rPr lang="en-US" sz="1800" b="1" dirty="0">
                <a:solidFill>
                  <a:schemeClr val="tx1"/>
                </a:solidFill>
              </a:rPr>
              <a:t> </a:t>
            </a:r>
            <a:r>
              <a:rPr lang="en-US" sz="1800" b="1" dirty="0" err="1">
                <a:solidFill>
                  <a:schemeClr val="tx1"/>
                </a:solidFill>
              </a:rPr>
              <a:t>narasi</a:t>
            </a:r>
            <a:r>
              <a:rPr lang="en-US" sz="1800" b="1" dirty="0">
                <a:solidFill>
                  <a:schemeClr val="tx1"/>
                </a:solidFill>
              </a:rPr>
              <a:t> </a:t>
            </a:r>
            <a:r>
              <a:rPr lang="en-US" sz="1800" b="1" dirty="0" err="1">
                <a:solidFill>
                  <a:schemeClr val="tx1"/>
                </a:solidFill>
              </a:rPr>
              <a:t>hiburan</a:t>
            </a:r>
            <a:r>
              <a:rPr lang="en-US" sz="1800" b="1" dirty="0">
                <a:solidFill>
                  <a:schemeClr val="tx1"/>
                </a:solidFill>
              </a:rPr>
              <a:t> </a:t>
            </a:r>
            <a:r>
              <a:rPr lang="en-US" sz="1800" b="1" dirty="0" err="1">
                <a:solidFill>
                  <a:schemeClr val="tx1"/>
                </a:solidFill>
              </a:rPr>
              <a:t>memfasilitasi</a:t>
            </a:r>
            <a:r>
              <a:rPr lang="en-US" sz="1800" b="1" dirty="0">
                <a:solidFill>
                  <a:schemeClr val="tx1"/>
                </a:solidFill>
              </a:rPr>
              <a:t> </a:t>
            </a:r>
            <a:r>
              <a:rPr lang="en-US" sz="1800" b="1" dirty="0" err="1">
                <a:solidFill>
                  <a:schemeClr val="tx1"/>
                </a:solidFill>
              </a:rPr>
              <a:t>keterlibatan</a:t>
            </a:r>
            <a:r>
              <a:rPr lang="en-US" sz="1800" b="1" dirty="0">
                <a:solidFill>
                  <a:schemeClr val="tx1"/>
                </a:solidFill>
              </a:rPr>
              <a:t> </a:t>
            </a:r>
            <a:r>
              <a:rPr lang="en-US" sz="1800" b="1" dirty="0" err="1">
                <a:solidFill>
                  <a:schemeClr val="tx1"/>
                </a:solidFill>
              </a:rPr>
              <a:t>dengan</a:t>
            </a:r>
            <a:r>
              <a:rPr lang="en-US" sz="1800" b="1" dirty="0">
                <a:solidFill>
                  <a:schemeClr val="tx1"/>
                </a:solidFill>
              </a:rPr>
              <a:t> </a:t>
            </a:r>
            <a:r>
              <a:rPr lang="en-US" sz="1800" b="1" dirty="0" err="1">
                <a:solidFill>
                  <a:schemeClr val="tx1"/>
                </a:solidFill>
              </a:rPr>
              <a:t>karakter</a:t>
            </a:r>
            <a:r>
              <a:rPr lang="en-US" sz="1800" b="1" dirty="0">
                <a:solidFill>
                  <a:schemeClr val="tx1"/>
                </a:solidFill>
              </a:rPr>
              <a:t> dan </a:t>
            </a:r>
            <a:r>
              <a:rPr lang="en-US" sz="1800" b="1" dirty="0" err="1">
                <a:solidFill>
                  <a:schemeClr val="tx1"/>
                </a:solidFill>
              </a:rPr>
              <a:t>atau</a:t>
            </a:r>
            <a:r>
              <a:rPr lang="en-US" sz="1800" b="1" dirty="0">
                <a:solidFill>
                  <a:schemeClr val="tx1"/>
                </a:solidFill>
              </a:rPr>
              <a:t> </a:t>
            </a:r>
            <a:r>
              <a:rPr lang="en-US" sz="1800" b="1" dirty="0" err="1">
                <a:solidFill>
                  <a:schemeClr val="tx1"/>
                </a:solidFill>
              </a:rPr>
              <a:t>keterlibatan</a:t>
            </a:r>
            <a:r>
              <a:rPr lang="en-US" sz="1800" b="1" dirty="0">
                <a:solidFill>
                  <a:schemeClr val="tx1"/>
                </a:solidFill>
              </a:rPr>
              <a:t> </a:t>
            </a:r>
            <a:r>
              <a:rPr lang="en-US" sz="1800" b="1" dirty="0" err="1">
                <a:solidFill>
                  <a:schemeClr val="tx1"/>
                </a:solidFill>
              </a:rPr>
              <a:t>dengan</a:t>
            </a:r>
            <a:r>
              <a:rPr lang="en-US" sz="1800" b="1" dirty="0">
                <a:solidFill>
                  <a:schemeClr val="tx1"/>
                </a:solidFill>
              </a:rPr>
              <a:t> </a:t>
            </a:r>
            <a:r>
              <a:rPr lang="en-US" sz="1800" b="1" dirty="0" err="1">
                <a:solidFill>
                  <a:schemeClr val="tx1"/>
                </a:solidFill>
              </a:rPr>
              <a:t>narasi</a:t>
            </a:r>
            <a:r>
              <a:rPr lang="en-US" sz="1800" b="1" dirty="0">
                <a:solidFill>
                  <a:schemeClr val="tx1"/>
                </a:solidFill>
              </a:rPr>
              <a:t> </a:t>
            </a:r>
            <a:r>
              <a:rPr lang="en-US" sz="1800" b="1" dirty="0" err="1">
                <a:solidFill>
                  <a:schemeClr val="tx1"/>
                </a:solidFill>
              </a:rPr>
              <a:t>untuk</a:t>
            </a:r>
            <a:r>
              <a:rPr lang="en-US" sz="1800" b="1" dirty="0">
                <a:solidFill>
                  <a:schemeClr val="tx1"/>
                </a:solidFill>
              </a:rPr>
              <a:t> </a:t>
            </a:r>
            <a:r>
              <a:rPr lang="en-US" sz="1800" b="1" dirty="0" err="1">
                <a:solidFill>
                  <a:schemeClr val="tx1"/>
                </a:solidFill>
              </a:rPr>
              <a:t>mengatasi</a:t>
            </a:r>
            <a:r>
              <a:rPr lang="en-US" sz="1800" b="1" dirty="0">
                <a:solidFill>
                  <a:schemeClr val="tx1"/>
                </a:solidFill>
              </a:rPr>
              <a:t> </a:t>
            </a:r>
            <a:r>
              <a:rPr lang="en-US" sz="1800" b="1" dirty="0" err="1">
                <a:solidFill>
                  <a:schemeClr val="tx1"/>
                </a:solidFill>
              </a:rPr>
              <a:t>resistensi</a:t>
            </a:r>
            <a:r>
              <a:rPr lang="en-US" sz="1800" b="1" dirty="0">
                <a:solidFill>
                  <a:schemeClr val="tx1"/>
                </a:solidFill>
              </a:rPr>
              <a:t> </a:t>
            </a:r>
            <a:r>
              <a:rPr lang="en-US" sz="1800" b="1" dirty="0" err="1">
                <a:solidFill>
                  <a:schemeClr val="tx1"/>
                </a:solidFill>
              </a:rPr>
              <a:t>psikologis</a:t>
            </a:r>
            <a:r>
              <a:rPr lang="en-US" sz="1800" b="1" dirty="0">
                <a:solidFill>
                  <a:schemeClr val="tx1"/>
                </a:solidFill>
              </a:rPr>
              <a:t> </a:t>
            </a:r>
            <a:r>
              <a:rPr lang="en-US" sz="1800" b="1" dirty="0" err="1">
                <a:solidFill>
                  <a:schemeClr val="tx1"/>
                </a:solidFill>
              </a:rPr>
              <a:t>hingga</a:t>
            </a:r>
            <a:r>
              <a:rPr lang="en-US" sz="1800" b="1" dirty="0">
                <a:solidFill>
                  <a:schemeClr val="tx1"/>
                </a:solidFill>
              </a:rPr>
              <a:t> </a:t>
            </a:r>
            <a:r>
              <a:rPr lang="en-US" sz="1800" b="1" dirty="0" err="1">
                <a:solidFill>
                  <a:schemeClr val="tx1"/>
                </a:solidFill>
              </a:rPr>
              <a:t>akhirnya</a:t>
            </a:r>
            <a:r>
              <a:rPr lang="en-US" sz="1800" b="1" dirty="0">
                <a:solidFill>
                  <a:schemeClr val="tx1"/>
                </a:solidFill>
              </a:rPr>
              <a:t> </a:t>
            </a:r>
            <a:r>
              <a:rPr lang="en-US" sz="1800" b="1" dirty="0" err="1">
                <a:solidFill>
                  <a:schemeClr val="tx1"/>
                </a:solidFill>
              </a:rPr>
              <a:t>menyebabkan</a:t>
            </a:r>
            <a:r>
              <a:rPr lang="en-US" sz="1800" b="1" dirty="0">
                <a:solidFill>
                  <a:schemeClr val="tx1"/>
                </a:solidFill>
              </a:rPr>
              <a:t> </a:t>
            </a:r>
            <a:r>
              <a:rPr lang="en-US" sz="1800" b="1" dirty="0" err="1">
                <a:solidFill>
                  <a:schemeClr val="tx1"/>
                </a:solidFill>
              </a:rPr>
              <a:t>persuasi</a:t>
            </a:r>
            <a:r>
              <a:rPr lang="en-US" sz="1800" b="1" dirty="0">
                <a:solidFill>
                  <a:schemeClr val="tx1"/>
                </a:solidFill>
              </a:rPr>
              <a:t>.</a:t>
            </a:r>
          </a:p>
          <a:p>
            <a:pPr marL="342900" indent="-342900" algn="l">
              <a:buFont typeface="Wingdings" panose="05000000000000000000" pitchFamily="2" charset="2"/>
              <a:buChar char="q"/>
            </a:pPr>
            <a:endParaRPr lang="en-U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endParaRPr lang="en-US" sz="2000" dirty="0">
              <a:solidFill>
                <a:schemeClr val="tx1"/>
              </a:solidFill>
              <a:latin typeface="Lucida Sans" panose="020B0602030504020204" pitchFamily="34" charset="0"/>
            </a:endParaRPr>
          </a:p>
          <a:p>
            <a:pPr algn="l"/>
            <a:endParaRPr lang="en-US" sz="2200" dirty="0">
              <a:solidFill>
                <a:srgbClr val="FF0000"/>
              </a:solidFill>
            </a:endParaRPr>
          </a:p>
          <a:p>
            <a:pPr algn="l"/>
            <a:r>
              <a:rPr lang="en-US" sz="2200" dirty="0">
                <a:solidFill>
                  <a:schemeClr val="tx1"/>
                </a:solidFill>
              </a:rPr>
              <a:t> </a:t>
            </a:r>
          </a:p>
          <a:p>
            <a:pPr marL="234950" algn="l"/>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8" name="Rectangle 7">
            <a:extLst>
              <a:ext uri="{FF2B5EF4-FFF2-40B4-BE49-F238E27FC236}">
                <a16:creationId xmlns:a16="http://schemas.microsoft.com/office/drawing/2014/main" id="{1B073E1C-B1FC-42BB-A78E-A9EF5ECC5689}"/>
              </a:ext>
            </a:extLst>
          </p:cNvPr>
          <p:cNvSpPr/>
          <p:nvPr/>
        </p:nvSpPr>
        <p:spPr>
          <a:xfrm>
            <a:off x="3048000" y="1327559"/>
            <a:ext cx="6096000" cy="423449"/>
          </a:xfrm>
          <a:prstGeom prst="rect">
            <a:avLst/>
          </a:prstGeom>
        </p:spPr>
        <p:txBody>
          <a:bodyPr>
            <a:spAutoFit/>
          </a:bodyPr>
          <a:lstStyle/>
          <a:p>
            <a:pPr indent="457200" algn="just">
              <a:lnSpc>
                <a:spcPct val="150000"/>
              </a:lnSpc>
              <a:spcAft>
                <a:spcPts val="10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44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FF0000"/>
                </a:solidFill>
              </a:rPr>
              <a:t>Teori</a:t>
            </a:r>
            <a:r>
              <a:rPr lang="en-US" sz="4000" dirty="0">
                <a:solidFill>
                  <a:srgbClr val="FF0000"/>
                </a:solidFill>
              </a:rPr>
              <a:t> </a:t>
            </a:r>
            <a:r>
              <a:rPr lang="en-US" sz="4000" dirty="0" err="1">
                <a:solidFill>
                  <a:srgbClr val="FF0000"/>
                </a:solidFill>
              </a:rPr>
              <a:t>dalam</a:t>
            </a:r>
            <a:r>
              <a:rPr lang="en-US" sz="4000" dirty="0">
                <a:solidFill>
                  <a:srgbClr val="FF0000"/>
                </a:solidFill>
              </a:rPr>
              <a:t> Persuasi </a:t>
            </a:r>
            <a:r>
              <a:rPr lang="en-US" sz="4000" dirty="0" err="1">
                <a:solidFill>
                  <a:srgbClr val="FF0000"/>
                </a:solidFill>
              </a:rPr>
              <a:t>Narasi</a:t>
            </a:r>
            <a:endParaRPr lang="en-US" sz="3800" dirty="0">
              <a:solidFill>
                <a:srgbClr val="FF0000"/>
              </a:solidFill>
              <a:effectLst>
                <a:outerShdw blurRad="38100" dist="38100" dir="2700000" algn="tl">
                  <a:srgbClr val="000000">
                    <a:alpha val="43137"/>
                  </a:srgbClr>
                </a:outerShdw>
              </a:effectLst>
            </a:endParaRPr>
          </a:p>
        </p:txBody>
      </p:sp>
      <p:sp>
        <p:nvSpPr>
          <p:cNvPr id="13" name="Title 6">
            <a:extLst>
              <a:ext uri="{FF2B5EF4-FFF2-40B4-BE49-F238E27FC236}">
                <a16:creationId xmlns:a16="http://schemas.microsoft.com/office/drawing/2014/main" id="{F1617D7A-6617-4C03-A404-DCCF40221654}"/>
              </a:ext>
            </a:extLst>
          </p:cNvPr>
          <p:cNvSpPr>
            <a:spLocks noGrp="1"/>
          </p:cNvSpPr>
          <p:nvPr/>
        </p:nvSpPr>
        <p:spPr>
          <a:xfrm>
            <a:off x="687232" y="1303046"/>
            <a:ext cx="10748863"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4. Narrative Paradigm </a:t>
            </a:r>
          </a:p>
          <a:p>
            <a:pPr algn="l"/>
            <a:r>
              <a:rPr lang="en-US" sz="2000" dirty="0">
                <a:solidFill>
                  <a:schemeClr val="tx1"/>
                </a:solidFill>
              </a:rPr>
              <a:t>Walter Fisher (1987)</a:t>
            </a:r>
          </a:p>
          <a:p>
            <a:pPr marL="342900" indent="-342900" algn="l">
              <a:buFont typeface="Wingdings" panose="05000000000000000000" pitchFamily="2" charset="2"/>
              <a:buChar char="q"/>
            </a:pPr>
            <a:r>
              <a:rPr lang="en-US" sz="1800" dirty="0">
                <a:solidFill>
                  <a:schemeClr val="tx1"/>
                </a:solidFill>
                <a:latin typeface="Lucida Sans" panose="020B0602030504020204" pitchFamily="34" charset="0"/>
              </a:rPr>
              <a:t>Salah </a:t>
            </a:r>
            <a:r>
              <a:rPr lang="en-US" sz="1800" dirty="0" err="1">
                <a:solidFill>
                  <a:schemeClr val="tx1"/>
                </a:solidFill>
                <a:latin typeface="Lucida Sans" panose="020B0602030504020204" pitchFamily="34" charset="0"/>
              </a:rPr>
              <a:t>satu</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teori</a:t>
            </a:r>
            <a:r>
              <a:rPr lang="en-US" sz="1800" dirty="0">
                <a:solidFill>
                  <a:schemeClr val="tx1"/>
                </a:solidFill>
                <a:latin typeface="Lucida Sans" panose="020B0602030504020204" pitchFamily="34" charset="0"/>
              </a:rPr>
              <a:t> yang </a:t>
            </a:r>
            <a:r>
              <a:rPr lang="en-US" sz="1800" dirty="0" err="1">
                <a:solidFill>
                  <a:schemeClr val="tx1"/>
                </a:solidFill>
                <a:latin typeface="Lucida Sans" panose="020B0602030504020204" pitchFamily="34" charset="0"/>
              </a:rPr>
              <a:t>menggambarkan</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sifat</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unik</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dari</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narasi</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sekaligus</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sebagai</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dasar</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konsep</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teoritis</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menjelaskan</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persuasi</a:t>
            </a:r>
            <a:r>
              <a:rPr lang="en-US" sz="1800" dirty="0">
                <a:solidFill>
                  <a:schemeClr val="tx1"/>
                </a:solidFill>
                <a:latin typeface="Lucida Sans" panose="020B0602030504020204" pitchFamily="34" charset="0"/>
              </a:rPr>
              <a:t> </a:t>
            </a:r>
            <a:r>
              <a:rPr lang="en-US" sz="1800" dirty="0" err="1">
                <a:solidFill>
                  <a:schemeClr val="tx1"/>
                </a:solidFill>
                <a:latin typeface="Lucida Sans" panose="020B0602030504020204" pitchFamily="34" charset="0"/>
              </a:rPr>
              <a:t>narasi</a:t>
            </a:r>
            <a:endParaRPr lang="en-US" sz="1800" dirty="0">
              <a:solidFill>
                <a:schemeClr val="tx1"/>
              </a:solidFill>
              <a:latin typeface="Lucida Sans" panose="020B0602030504020204" pitchFamily="34" charset="0"/>
            </a:endParaRPr>
          </a:p>
          <a:p>
            <a:pPr algn="l"/>
            <a:endParaRPr lang="en-US" sz="1800" dirty="0">
              <a:solidFill>
                <a:schemeClr val="tx1"/>
              </a:solidFill>
              <a:latin typeface="Lucida Sans" panose="020B0602030504020204" pitchFamily="34" charset="0"/>
            </a:endParaRPr>
          </a:p>
          <a:p>
            <a:pPr marL="342900" indent="-342900" algn="l">
              <a:buFont typeface="Wingdings" panose="05000000000000000000" pitchFamily="2" charset="2"/>
              <a:buChar char="q"/>
            </a:pPr>
            <a:r>
              <a:rPr lang="id-ID" sz="1800" dirty="0">
                <a:solidFill>
                  <a:schemeClr val="tx1"/>
                </a:solidFill>
                <a:latin typeface="Lucida Sans" panose="020B0602030504020204" pitchFamily="34" charset="0"/>
              </a:rPr>
              <a:t>manusia merupakan makhluk pencerita </a:t>
            </a:r>
            <a:r>
              <a:rPr lang="en-US" sz="1800" dirty="0">
                <a:solidFill>
                  <a:schemeClr val="tx1"/>
                </a:solidFill>
                <a:latin typeface="Lucida Sans" panose="020B0602030504020204" pitchFamily="34" charset="0"/>
              </a:rPr>
              <a:t>(</a:t>
            </a:r>
            <a:r>
              <a:rPr lang="en-US" sz="1800" i="1" dirty="0">
                <a:solidFill>
                  <a:schemeClr val="tx1"/>
                </a:solidFill>
                <a:latin typeface="Lucida Sans" panose="020B0602030504020204" pitchFamily="34" charset="0"/>
              </a:rPr>
              <a:t>homo </a:t>
            </a:r>
            <a:r>
              <a:rPr lang="en-US" sz="1800" i="1" dirty="0" err="1">
                <a:solidFill>
                  <a:schemeClr val="tx1"/>
                </a:solidFill>
                <a:latin typeface="Lucida Sans" panose="020B0602030504020204" pitchFamily="34" charset="0"/>
              </a:rPr>
              <a:t>narrans</a:t>
            </a:r>
            <a:r>
              <a:rPr lang="en-US" sz="1800" dirty="0">
                <a:solidFill>
                  <a:schemeClr val="tx1"/>
                </a:solidFill>
                <a:latin typeface="Lucida Sans" panose="020B0602030504020204" pitchFamily="34" charset="0"/>
              </a:rPr>
              <a:t>)dan m</a:t>
            </a:r>
            <a:r>
              <a:rPr lang="id-ID" sz="1800" dirty="0">
                <a:solidFill>
                  <a:schemeClr val="tx1"/>
                </a:solidFill>
                <a:latin typeface="Lucida Sans" panose="020B0602030504020204" pitchFamily="34" charset="0"/>
              </a:rPr>
              <a:t>engalami kehidupan dalam suatu bentuk narasi.</a:t>
            </a:r>
            <a:r>
              <a:rPr lang="en-US" sz="1800" dirty="0">
                <a:solidFill>
                  <a:schemeClr val="tx1"/>
                </a:solidFill>
                <a:latin typeface="Lucida Sans" panose="020B0602030504020204" pitchFamily="34" charset="0"/>
              </a:rPr>
              <a:t> L</a:t>
            </a:r>
            <a:r>
              <a:rPr lang="id-ID" sz="1800" dirty="0">
                <a:solidFill>
                  <a:schemeClr val="tx1"/>
                </a:solidFill>
                <a:latin typeface="Lucida Sans" panose="020B0602030504020204" pitchFamily="34" charset="0"/>
              </a:rPr>
              <a:t>ogika narasi dipilih </a:t>
            </a:r>
            <a:r>
              <a:rPr lang="en-US" sz="1800" dirty="0" err="1">
                <a:solidFill>
                  <a:schemeClr val="tx1"/>
                </a:solidFill>
                <a:latin typeface="Lucida Sans" panose="020B0602030504020204" pitchFamily="34" charset="0"/>
              </a:rPr>
              <a:t>karena</a:t>
            </a:r>
            <a:r>
              <a:rPr lang="en-US" sz="1800" dirty="0">
                <a:solidFill>
                  <a:schemeClr val="tx1"/>
                </a:solidFill>
                <a:latin typeface="Lucida Sans" panose="020B0602030504020204" pitchFamily="34" charset="0"/>
              </a:rPr>
              <a:t> m</a:t>
            </a:r>
            <a:r>
              <a:rPr lang="id-ID" sz="1800" dirty="0">
                <a:solidFill>
                  <a:schemeClr val="tx1"/>
                </a:solidFill>
                <a:latin typeface="Lucida Sans" panose="020B0602030504020204" pitchFamily="34" charset="0"/>
              </a:rPr>
              <a:t>enyatakan bahwa orang menilai kredibilitas pembicara melalui apakah ceritanya runtut (koherensi) dan terdengar benar (ketepatan). </a:t>
            </a:r>
            <a:endParaRPr lang="en-US" sz="1800" dirty="0">
              <a:solidFill>
                <a:schemeClr val="tx1"/>
              </a:solidFill>
              <a:latin typeface="Lucida Sans" panose="020B0602030504020204" pitchFamily="34" charset="0"/>
            </a:endParaRPr>
          </a:p>
          <a:p>
            <a:pPr algn="l"/>
            <a:endParaRPr lang="en-US" sz="1800" dirty="0">
              <a:solidFill>
                <a:schemeClr val="tx1"/>
              </a:solidFill>
              <a:latin typeface="Lucida Sans" panose="020B0602030504020204" pitchFamily="34" charset="0"/>
            </a:endParaRPr>
          </a:p>
          <a:p>
            <a:pPr marL="342900" indent="-342900" algn="l">
              <a:buFont typeface="Wingdings" panose="05000000000000000000" pitchFamily="2" charset="2"/>
              <a:buChar char="q"/>
            </a:pPr>
            <a:r>
              <a:rPr lang="en-US" sz="1800" dirty="0">
                <a:solidFill>
                  <a:schemeClr val="tx1"/>
                </a:solidFill>
                <a:latin typeface="Lucida Sans" panose="020B0602030504020204" pitchFamily="34" charset="0"/>
              </a:rPr>
              <a:t>Lima a</a:t>
            </a:r>
            <a:r>
              <a:rPr lang="id-ID" sz="1800" dirty="0">
                <a:solidFill>
                  <a:schemeClr val="tx1"/>
                </a:solidFill>
                <a:latin typeface="Lucida Sans" panose="020B0602030504020204" pitchFamily="34" charset="0"/>
              </a:rPr>
              <a:t>sumsi teori paradigma naratif</a:t>
            </a:r>
            <a:r>
              <a:rPr lang="en-US" sz="1800" dirty="0">
                <a:solidFill>
                  <a:schemeClr val="tx1"/>
                </a:solidFill>
                <a:latin typeface="Lucida Sans" panose="020B0602030504020204" pitchFamily="34" charset="0"/>
              </a:rPr>
              <a:t> Fisher </a:t>
            </a:r>
          </a:p>
          <a:p>
            <a:pPr marL="342900" indent="-342900" algn="l">
              <a:buFont typeface="+mj-lt"/>
              <a:buAutoNum type="arabicPeriod"/>
            </a:pPr>
            <a:r>
              <a:rPr lang="id-ID" sz="1500" b="1" dirty="0">
                <a:solidFill>
                  <a:schemeClr val="tx1"/>
                </a:solidFill>
                <a:latin typeface="Lucida Sans" panose="020B0602030504020204" pitchFamily="34" charset="0"/>
              </a:rPr>
              <a:t>sifat esensial dari manusia berakar dalam cerita dan bercerita. </a:t>
            </a:r>
            <a:endParaRPr lang="en-US" sz="1500" b="1" dirty="0">
              <a:solidFill>
                <a:schemeClr val="tx1"/>
              </a:solidFill>
              <a:latin typeface="Lucida Sans" panose="020B0602030504020204" pitchFamily="34" charset="0"/>
            </a:endParaRPr>
          </a:p>
          <a:p>
            <a:pPr marL="342900" indent="-342900" algn="l">
              <a:buFont typeface="+mj-lt"/>
              <a:buAutoNum type="arabicPeriod"/>
            </a:pPr>
            <a:r>
              <a:rPr lang="id-ID" sz="1500" b="1" dirty="0">
                <a:solidFill>
                  <a:schemeClr val="tx1"/>
                </a:solidFill>
                <a:latin typeface="Lucida Sans" panose="020B0602030504020204" pitchFamily="34" charset="0"/>
              </a:rPr>
              <a:t>orang membuat keputusan mengenai cerita mana yang akan diterima dan ditolak berdasarkan apa yang masuk akal bagi dirinya atau pertimbangan yang sehat.</a:t>
            </a:r>
            <a:endParaRPr lang="en-US" sz="1500" b="1" dirty="0">
              <a:solidFill>
                <a:schemeClr val="tx1"/>
              </a:solidFill>
              <a:latin typeface="Lucida Sans" panose="020B0602030504020204" pitchFamily="34" charset="0"/>
            </a:endParaRPr>
          </a:p>
          <a:p>
            <a:pPr marL="342900" indent="-342900" algn="l">
              <a:buFont typeface="+mj-lt"/>
              <a:buAutoNum type="arabicPeriod"/>
            </a:pPr>
            <a:r>
              <a:rPr lang="id-ID" sz="1500" b="1" dirty="0">
                <a:solidFill>
                  <a:schemeClr val="tx1"/>
                </a:solidFill>
                <a:latin typeface="Lucida Sans" panose="020B0602030504020204" pitchFamily="34" charset="0"/>
              </a:rPr>
              <a:t>rasionalitas naratif dipengaruhi oleh sejarah, biografi, budaya dan karakter. </a:t>
            </a:r>
            <a:endParaRPr lang="en-US" sz="1500" b="1" dirty="0">
              <a:solidFill>
                <a:schemeClr val="tx1"/>
              </a:solidFill>
              <a:latin typeface="Lucida Sans" panose="020B0602030504020204" pitchFamily="34" charset="0"/>
            </a:endParaRPr>
          </a:p>
          <a:p>
            <a:pPr marL="342900" indent="-342900" algn="l">
              <a:buFont typeface="+mj-lt"/>
              <a:buAutoNum type="arabicPeriod"/>
            </a:pPr>
            <a:r>
              <a:rPr lang="id-ID" sz="1500" b="1" dirty="0">
                <a:solidFill>
                  <a:schemeClr val="tx1"/>
                </a:solidFill>
                <a:latin typeface="Lucida Sans" panose="020B0602030504020204" pitchFamily="34" charset="0"/>
              </a:rPr>
              <a:t>orang mempercayai cerita selama cerita terlihat konsisten secara internal dan dapat dipercaya. </a:t>
            </a:r>
            <a:endParaRPr lang="en-US" sz="1500" b="1" dirty="0">
              <a:solidFill>
                <a:schemeClr val="tx1"/>
              </a:solidFill>
              <a:latin typeface="Lucida Sans" panose="020B0602030504020204" pitchFamily="34" charset="0"/>
            </a:endParaRPr>
          </a:p>
          <a:p>
            <a:pPr marL="342900" indent="-342900" algn="l">
              <a:buFont typeface="+mj-lt"/>
              <a:buAutoNum type="arabicPeriod"/>
            </a:pPr>
            <a:r>
              <a:rPr lang="id-ID" sz="1500" b="1" dirty="0">
                <a:solidFill>
                  <a:schemeClr val="tx1"/>
                </a:solidFill>
                <a:latin typeface="Lucida Sans" panose="020B0602030504020204" pitchFamily="34" charset="0"/>
              </a:rPr>
              <a:t>dunia adalah sekumpulan cerita dan ketika kita memilih di antara cerita-cerita tersebut, kita mengalami kehidupan yang berbeda, memungkinan kita untuk menciptakan ulang kehidupan kita.</a:t>
            </a:r>
            <a:endParaRPr lang="en-US" sz="1500" b="1" dirty="0">
              <a:solidFill>
                <a:schemeClr val="tx1"/>
              </a:solidFill>
              <a:latin typeface="Lucida Sans" panose="020B0602030504020204" pitchFamily="34" charset="0"/>
            </a:endParaRPr>
          </a:p>
          <a:p>
            <a:pPr marL="342900" indent="-342900" algn="l">
              <a:buFont typeface="+mj-lt"/>
              <a:buAutoNum type="arabicPeriod"/>
            </a:pPr>
            <a:endParaRPr lang="en-US" sz="1800" dirty="0">
              <a:solidFill>
                <a:schemeClr val="tx1"/>
              </a:solidFill>
              <a:latin typeface="Lucida Sans" panose="020B0602030504020204" pitchFamily="34" charset="0"/>
            </a:endParaRPr>
          </a:p>
          <a:p>
            <a:pPr marL="342900" indent="-342900" algn="l">
              <a:buFont typeface="Wingdings" panose="05000000000000000000" pitchFamily="2" charset="2"/>
              <a:buChar char="q"/>
            </a:pPr>
            <a:endParaRPr lang="en-US" sz="1800" dirty="0">
              <a:solidFill>
                <a:schemeClr val="tx1"/>
              </a:solidFill>
              <a:latin typeface="Lucida Sans" panose="020B0602030504020204" pitchFamily="34" charset="0"/>
            </a:endParaRPr>
          </a:p>
          <a:p>
            <a:pPr algn="l"/>
            <a:endParaRPr lang="en-US" sz="2200" dirty="0">
              <a:solidFill>
                <a:srgbClr val="FF0000"/>
              </a:solidFill>
            </a:endParaRPr>
          </a:p>
          <a:p>
            <a:pPr algn="l"/>
            <a:r>
              <a:rPr lang="en-US" sz="2200" dirty="0">
                <a:solidFill>
                  <a:schemeClr val="tx1"/>
                </a:solidFill>
              </a:rPr>
              <a:t> </a:t>
            </a:r>
          </a:p>
          <a:p>
            <a:pPr marL="234950" algn="l"/>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Tree>
    <p:extLst>
      <p:ext uri="{BB962C8B-B14F-4D97-AF65-F5344CB8AC3E}">
        <p14:creationId xmlns:p14="http://schemas.microsoft.com/office/powerpoint/2010/main" val="1030782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rPr>
              <a:t>Identification with Characters</a:t>
            </a:r>
            <a:endParaRPr lang="en-US" sz="3800" dirty="0">
              <a:solidFill>
                <a:srgbClr val="FF00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AC06973D-DEB1-4471-B360-5F9203521D59}"/>
              </a:ext>
            </a:extLst>
          </p:cNvPr>
          <p:cNvPicPr>
            <a:picLocks noChangeAspect="1"/>
          </p:cNvPicPr>
          <p:nvPr/>
        </p:nvPicPr>
        <p:blipFill>
          <a:blip r:embed="rId2"/>
          <a:stretch>
            <a:fillRect/>
          </a:stretch>
        </p:blipFill>
        <p:spPr>
          <a:xfrm>
            <a:off x="853440" y="1292353"/>
            <a:ext cx="10448544" cy="5047488"/>
          </a:xfrm>
          <a:prstGeom prst="rect">
            <a:avLst/>
          </a:prstGeom>
        </p:spPr>
      </p:pic>
    </p:spTree>
    <p:extLst>
      <p:ext uri="{BB962C8B-B14F-4D97-AF65-F5344CB8AC3E}">
        <p14:creationId xmlns:p14="http://schemas.microsoft.com/office/powerpoint/2010/main" val="180537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rPr>
              <a:t>Identification with Characters</a:t>
            </a:r>
            <a:endParaRPr lang="en-US" sz="3800" dirty="0">
              <a:solidFill>
                <a:srgbClr val="FF0000"/>
              </a:solidFill>
              <a:effectLst>
                <a:outerShdw blurRad="38100" dist="38100" dir="2700000" algn="tl">
                  <a:srgbClr val="000000">
                    <a:alpha val="43137"/>
                  </a:srgbClr>
                </a:outerShdw>
              </a:effectLst>
            </a:endParaRPr>
          </a:p>
        </p:txBody>
      </p:sp>
      <p:grpSp>
        <p:nvGrpSpPr>
          <p:cNvPr id="10" name="Group 9">
            <a:extLst>
              <a:ext uri="{FF2B5EF4-FFF2-40B4-BE49-F238E27FC236}">
                <a16:creationId xmlns:a16="http://schemas.microsoft.com/office/drawing/2014/main" id="{02FC57E7-F636-41AF-AFB7-E862B9C09AC6}"/>
              </a:ext>
            </a:extLst>
          </p:cNvPr>
          <p:cNvGrpSpPr/>
          <p:nvPr/>
        </p:nvGrpSpPr>
        <p:grpSpPr>
          <a:xfrm>
            <a:off x="466725" y="1207006"/>
            <a:ext cx="5629276" cy="5213388"/>
            <a:chOff x="466725" y="1207006"/>
            <a:chExt cx="5629276" cy="5213388"/>
          </a:xfrm>
        </p:grpSpPr>
        <p:pic>
          <p:nvPicPr>
            <p:cNvPr id="3" name="Picture 2">
              <a:extLst>
                <a:ext uri="{FF2B5EF4-FFF2-40B4-BE49-F238E27FC236}">
                  <a16:creationId xmlns:a16="http://schemas.microsoft.com/office/drawing/2014/main" id="{642F4A82-2D37-4ADF-B3A3-D8D97B0A4EED}"/>
                </a:ext>
              </a:extLst>
            </p:cNvPr>
            <p:cNvPicPr>
              <a:picLocks noChangeAspect="1"/>
            </p:cNvPicPr>
            <p:nvPr/>
          </p:nvPicPr>
          <p:blipFill>
            <a:blip r:embed="rId2"/>
            <a:stretch>
              <a:fillRect/>
            </a:stretch>
          </p:blipFill>
          <p:spPr>
            <a:xfrm>
              <a:off x="466725" y="1207006"/>
              <a:ext cx="5629275" cy="2087690"/>
            </a:xfrm>
            <a:prstGeom prst="rect">
              <a:avLst/>
            </a:prstGeom>
          </p:spPr>
        </p:pic>
        <p:pic>
          <p:nvPicPr>
            <p:cNvPr id="5" name="Picture 4">
              <a:extLst>
                <a:ext uri="{FF2B5EF4-FFF2-40B4-BE49-F238E27FC236}">
                  <a16:creationId xmlns:a16="http://schemas.microsoft.com/office/drawing/2014/main" id="{84B960BB-C01E-4F37-A19A-079B21D57464}"/>
                </a:ext>
              </a:extLst>
            </p:cNvPr>
            <p:cNvPicPr>
              <a:picLocks noChangeAspect="1"/>
            </p:cNvPicPr>
            <p:nvPr/>
          </p:nvPicPr>
          <p:blipFill>
            <a:blip r:embed="rId3"/>
            <a:stretch>
              <a:fillRect/>
            </a:stretch>
          </p:blipFill>
          <p:spPr>
            <a:xfrm>
              <a:off x="524819" y="3294696"/>
              <a:ext cx="5571182" cy="3125698"/>
            </a:xfrm>
            <a:prstGeom prst="rect">
              <a:avLst/>
            </a:prstGeom>
          </p:spPr>
        </p:pic>
      </p:grpSp>
      <p:pic>
        <p:nvPicPr>
          <p:cNvPr id="6" name="Picture 5">
            <a:extLst>
              <a:ext uri="{FF2B5EF4-FFF2-40B4-BE49-F238E27FC236}">
                <a16:creationId xmlns:a16="http://schemas.microsoft.com/office/drawing/2014/main" id="{B90025D7-446E-418C-88EE-F17D23A55301}"/>
              </a:ext>
            </a:extLst>
          </p:cNvPr>
          <p:cNvPicPr>
            <a:picLocks noChangeAspect="1"/>
          </p:cNvPicPr>
          <p:nvPr/>
        </p:nvPicPr>
        <p:blipFill>
          <a:blip r:embed="rId4"/>
          <a:stretch>
            <a:fillRect/>
          </a:stretch>
        </p:blipFill>
        <p:spPr>
          <a:xfrm>
            <a:off x="524818" y="3450212"/>
            <a:ext cx="2936558" cy="1496376"/>
          </a:xfrm>
          <a:prstGeom prst="rect">
            <a:avLst/>
          </a:prstGeom>
        </p:spPr>
      </p:pic>
      <p:grpSp>
        <p:nvGrpSpPr>
          <p:cNvPr id="11" name="Group 10">
            <a:extLst>
              <a:ext uri="{FF2B5EF4-FFF2-40B4-BE49-F238E27FC236}">
                <a16:creationId xmlns:a16="http://schemas.microsoft.com/office/drawing/2014/main" id="{1C37BF55-D84E-4C5C-B47D-9135A0B929ED}"/>
              </a:ext>
            </a:extLst>
          </p:cNvPr>
          <p:cNvGrpSpPr/>
          <p:nvPr/>
        </p:nvGrpSpPr>
        <p:grpSpPr>
          <a:xfrm>
            <a:off x="6250286" y="1207008"/>
            <a:ext cx="5581650" cy="5213386"/>
            <a:chOff x="6250286" y="1207008"/>
            <a:chExt cx="5581650" cy="5213386"/>
          </a:xfrm>
        </p:grpSpPr>
        <p:pic>
          <p:nvPicPr>
            <p:cNvPr id="7" name="Picture 6">
              <a:extLst>
                <a:ext uri="{FF2B5EF4-FFF2-40B4-BE49-F238E27FC236}">
                  <a16:creationId xmlns:a16="http://schemas.microsoft.com/office/drawing/2014/main" id="{E8B38F29-45B4-48B9-B44B-FB173E4A353E}"/>
                </a:ext>
              </a:extLst>
            </p:cNvPr>
            <p:cNvPicPr>
              <a:picLocks noChangeAspect="1"/>
            </p:cNvPicPr>
            <p:nvPr/>
          </p:nvPicPr>
          <p:blipFill>
            <a:blip r:embed="rId5"/>
            <a:stretch>
              <a:fillRect/>
            </a:stretch>
          </p:blipFill>
          <p:spPr>
            <a:xfrm>
              <a:off x="6250286" y="1207008"/>
              <a:ext cx="5581650" cy="1606205"/>
            </a:xfrm>
            <a:prstGeom prst="rect">
              <a:avLst/>
            </a:prstGeom>
          </p:spPr>
        </p:pic>
        <p:pic>
          <p:nvPicPr>
            <p:cNvPr id="8" name="Picture 7">
              <a:extLst>
                <a:ext uri="{FF2B5EF4-FFF2-40B4-BE49-F238E27FC236}">
                  <a16:creationId xmlns:a16="http://schemas.microsoft.com/office/drawing/2014/main" id="{E99BD693-3A80-4349-A53F-051C0761D591}"/>
                </a:ext>
              </a:extLst>
            </p:cNvPr>
            <p:cNvPicPr>
              <a:picLocks noChangeAspect="1"/>
            </p:cNvPicPr>
            <p:nvPr/>
          </p:nvPicPr>
          <p:blipFill>
            <a:blip r:embed="rId6"/>
            <a:stretch>
              <a:fillRect/>
            </a:stretch>
          </p:blipFill>
          <p:spPr>
            <a:xfrm>
              <a:off x="6250286" y="2823628"/>
              <a:ext cx="5581650" cy="1338072"/>
            </a:xfrm>
            <a:prstGeom prst="rect">
              <a:avLst/>
            </a:prstGeom>
          </p:spPr>
        </p:pic>
        <p:pic>
          <p:nvPicPr>
            <p:cNvPr id="9" name="Picture 8">
              <a:extLst>
                <a:ext uri="{FF2B5EF4-FFF2-40B4-BE49-F238E27FC236}">
                  <a16:creationId xmlns:a16="http://schemas.microsoft.com/office/drawing/2014/main" id="{4BAE6DFA-DC4C-485A-8028-32F4E01DCFF9}"/>
                </a:ext>
              </a:extLst>
            </p:cNvPr>
            <p:cNvPicPr>
              <a:picLocks noChangeAspect="1"/>
            </p:cNvPicPr>
            <p:nvPr/>
          </p:nvPicPr>
          <p:blipFill>
            <a:blip r:embed="rId7"/>
            <a:stretch>
              <a:fillRect/>
            </a:stretch>
          </p:blipFill>
          <p:spPr>
            <a:xfrm>
              <a:off x="6250286" y="4161700"/>
              <a:ext cx="5546812" cy="2258694"/>
            </a:xfrm>
            <a:prstGeom prst="rect">
              <a:avLst/>
            </a:prstGeom>
          </p:spPr>
        </p:pic>
      </p:grpSp>
    </p:spTree>
    <p:extLst>
      <p:ext uri="{BB962C8B-B14F-4D97-AF65-F5344CB8AC3E}">
        <p14:creationId xmlns:p14="http://schemas.microsoft.com/office/powerpoint/2010/main" val="55131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rPr>
              <a:t>ANY QUESTIONS ???????????????????????????</a:t>
            </a:r>
            <a:endParaRPr lang="en-US" sz="3800" dirty="0">
              <a:solidFill>
                <a:srgbClr val="FF0000"/>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9BF0AFC3-A1A4-48C9-BF79-DB0A63677D30}"/>
              </a:ext>
            </a:extLst>
          </p:cNvPr>
          <p:cNvPicPr>
            <a:picLocks noChangeAspect="1"/>
          </p:cNvPicPr>
          <p:nvPr/>
        </p:nvPicPr>
        <p:blipFill>
          <a:blip r:embed="rId2"/>
          <a:stretch>
            <a:fillRect/>
          </a:stretch>
        </p:blipFill>
        <p:spPr>
          <a:xfrm>
            <a:off x="3146405" y="2011680"/>
            <a:ext cx="5864352" cy="3022092"/>
          </a:xfrm>
          <a:prstGeom prst="rect">
            <a:avLst/>
          </a:prstGeom>
        </p:spPr>
      </p:pic>
    </p:spTree>
    <p:extLst>
      <p:ext uri="{BB962C8B-B14F-4D97-AF65-F5344CB8AC3E}">
        <p14:creationId xmlns:p14="http://schemas.microsoft.com/office/powerpoint/2010/main" val="427908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5505B845-31EC-498C-80F3-26DE01BDD188}"/>
              </a:ext>
            </a:extLst>
          </p:cNvPr>
          <p:cNvSpPr>
            <a:spLocks noGrp="1"/>
          </p:cNvSpPr>
          <p:nvPr/>
        </p:nvSpPr>
        <p:spPr>
          <a:xfrm>
            <a:off x="5498592" y="1403630"/>
            <a:ext cx="6136061" cy="189143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09728" algn="l"/>
            <a:r>
              <a:rPr lang="en-US" sz="1800" dirty="0">
                <a:solidFill>
                  <a:schemeClr val="tx1"/>
                </a:solidFill>
              </a:rPr>
              <a:t>“S</a:t>
            </a:r>
            <a:r>
              <a:rPr lang="id-ID" sz="1800" dirty="0">
                <a:solidFill>
                  <a:schemeClr val="tx1"/>
                </a:solidFill>
              </a:rPr>
              <a:t>arana untuk mengekspresikan apa yang terjadi dalam cerita, dan </a:t>
            </a:r>
            <a:r>
              <a:rPr lang="en-US" sz="1800" dirty="0" err="1">
                <a:solidFill>
                  <a:schemeClr val="tx1"/>
                </a:solidFill>
              </a:rPr>
              <a:t>elemen-elemen</a:t>
            </a:r>
            <a:r>
              <a:rPr lang="id-ID" sz="1800" dirty="0">
                <a:solidFill>
                  <a:schemeClr val="tx1"/>
                </a:solidFill>
              </a:rPr>
              <a:t> narasi dapat dimanipulasi untuk menggambarkan peristiwa-peristiwa dalam berbagai cara.</a:t>
            </a:r>
            <a:r>
              <a:rPr lang="en-US" sz="1800" dirty="0">
                <a:solidFill>
                  <a:schemeClr val="tx1"/>
                </a:solidFill>
              </a:rPr>
              <a:t>”</a:t>
            </a:r>
            <a:r>
              <a:rPr lang="id-ID" sz="1800" dirty="0">
                <a:solidFill>
                  <a:schemeClr val="tx1"/>
                </a:solidFill>
              </a:rPr>
              <a:t> </a:t>
            </a:r>
            <a:endParaRPr lang="en-US" sz="1800" dirty="0">
              <a:solidFill>
                <a:schemeClr val="tx1"/>
              </a:solidFill>
            </a:endParaRPr>
          </a:p>
          <a:p>
            <a:pPr marL="109728" algn="l"/>
            <a:br>
              <a:rPr lang="en-US" sz="2400" dirty="0"/>
            </a:br>
            <a:r>
              <a:rPr lang="en-US" sz="1800" dirty="0">
                <a:solidFill>
                  <a:schemeClr val="tx1"/>
                </a:solidFill>
              </a:rPr>
              <a:t>“</a:t>
            </a:r>
            <a:r>
              <a:rPr lang="en-US" sz="1800" dirty="0" err="1">
                <a:solidFill>
                  <a:schemeClr val="tx1"/>
                </a:solidFill>
              </a:rPr>
              <a:t>Representasi</a:t>
            </a:r>
            <a:r>
              <a:rPr lang="en-US" sz="1800" dirty="0">
                <a:solidFill>
                  <a:schemeClr val="tx1"/>
                </a:solidFill>
              </a:rPr>
              <a:t> </a:t>
            </a:r>
            <a:r>
              <a:rPr lang="en-US" sz="1800" dirty="0" err="1">
                <a:solidFill>
                  <a:schemeClr val="tx1"/>
                </a:solidFill>
              </a:rPr>
              <a:t>peristiwa</a:t>
            </a:r>
            <a:r>
              <a:rPr lang="en-US" sz="1800" dirty="0">
                <a:solidFill>
                  <a:schemeClr val="tx1"/>
                </a:solidFill>
              </a:rPr>
              <a:t> dan </a:t>
            </a:r>
            <a:r>
              <a:rPr lang="en-US" sz="1800" dirty="0" err="1">
                <a:solidFill>
                  <a:schemeClr val="tx1"/>
                </a:solidFill>
              </a:rPr>
              <a:t>karakter</a:t>
            </a:r>
            <a:r>
              <a:rPr lang="en-US" sz="1800" dirty="0">
                <a:solidFill>
                  <a:schemeClr val="tx1"/>
                </a:solidFill>
              </a:rPr>
              <a:t> yang </a:t>
            </a:r>
            <a:r>
              <a:rPr lang="en-US" sz="1800" dirty="0" err="1">
                <a:solidFill>
                  <a:schemeClr val="tx1"/>
                </a:solidFill>
              </a:rPr>
              <a:t>terhubung</a:t>
            </a:r>
            <a:r>
              <a:rPr lang="en-US" sz="1800" dirty="0">
                <a:solidFill>
                  <a:schemeClr val="tx1"/>
                </a:solidFill>
              </a:rPr>
              <a:t> yang </a:t>
            </a:r>
            <a:r>
              <a:rPr lang="en-US" sz="1800" dirty="0" err="1">
                <a:solidFill>
                  <a:schemeClr val="tx1"/>
                </a:solidFill>
              </a:rPr>
              <a:t>memiliki</a:t>
            </a:r>
            <a:r>
              <a:rPr lang="en-US" sz="1800" dirty="0">
                <a:solidFill>
                  <a:schemeClr val="tx1"/>
                </a:solidFill>
              </a:rPr>
              <a:t> </a:t>
            </a:r>
            <a:r>
              <a:rPr lang="en-US" sz="1800" dirty="0" err="1">
                <a:solidFill>
                  <a:schemeClr val="tx1"/>
                </a:solidFill>
              </a:rPr>
              <a:t>struktur</a:t>
            </a:r>
            <a:r>
              <a:rPr lang="en-US" sz="1800" dirty="0">
                <a:solidFill>
                  <a:schemeClr val="tx1"/>
                </a:solidFill>
              </a:rPr>
              <a:t> yang </a:t>
            </a:r>
            <a:r>
              <a:rPr lang="en-US" sz="1800" dirty="0" err="1">
                <a:solidFill>
                  <a:schemeClr val="tx1"/>
                </a:solidFill>
              </a:rPr>
              <a:t>dapat</a:t>
            </a:r>
            <a:r>
              <a:rPr lang="en-US" sz="1800" dirty="0">
                <a:solidFill>
                  <a:schemeClr val="tx1"/>
                </a:solidFill>
              </a:rPr>
              <a:t> </a:t>
            </a:r>
            <a:r>
              <a:rPr lang="en-US" sz="1800" dirty="0" err="1">
                <a:solidFill>
                  <a:schemeClr val="tx1"/>
                </a:solidFill>
              </a:rPr>
              <a:t>diidentifikasi</a:t>
            </a:r>
            <a:r>
              <a:rPr lang="en-US" sz="1800" dirty="0">
                <a:solidFill>
                  <a:schemeClr val="tx1"/>
                </a:solidFill>
              </a:rPr>
              <a:t>, </a:t>
            </a:r>
            <a:r>
              <a:rPr lang="en-US" sz="1800" dirty="0" err="1">
                <a:solidFill>
                  <a:schemeClr val="tx1"/>
                </a:solidFill>
              </a:rPr>
              <a:t>dibatasi</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ruang</a:t>
            </a:r>
            <a:r>
              <a:rPr lang="en-US" sz="1800" dirty="0">
                <a:solidFill>
                  <a:schemeClr val="tx1"/>
                </a:solidFill>
              </a:rPr>
              <a:t> dan </a:t>
            </a:r>
            <a:r>
              <a:rPr lang="en-US" sz="1800" dirty="0" err="1">
                <a:solidFill>
                  <a:schemeClr val="tx1"/>
                </a:solidFill>
              </a:rPr>
              <a:t>waktu</a:t>
            </a:r>
            <a:r>
              <a:rPr lang="en-US" sz="1800" dirty="0">
                <a:solidFill>
                  <a:schemeClr val="tx1"/>
                </a:solidFill>
              </a:rPr>
              <a:t>, dan </a:t>
            </a:r>
            <a:r>
              <a:rPr lang="en-US" sz="1800" dirty="0" err="1">
                <a:solidFill>
                  <a:schemeClr val="tx1"/>
                </a:solidFill>
              </a:rPr>
              <a:t>berisi</a:t>
            </a:r>
            <a:r>
              <a:rPr lang="en-US" sz="1800" dirty="0">
                <a:solidFill>
                  <a:schemeClr val="tx1"/>
                </a:solidFill>
              </a:rPr>
              <a:t> </a:t>
            </a:r>
            <a:r>
              <a:rPr lang="en-US" sz="1800" dirty="0" err="1">
                <a:solidFill>
                  <a:schemeClr val="tx1"/>
                </a:solidFill>
              </a:rPr>
              <a:t>pesan</a:t>
            </a:r>
            <a:r>
              <a:rPr lang="en-US" sz="1800" dirty="0">
                <a:solidFill>
                  <a:schemeClr val="tx1"/>
                </a:solidFill>
              </a:rPr>
              <a:t> </a:t>
            </a:r>
            <a:r>
              <a:rPr lang="en-US" sz="1800" dirty="0" err="1">
                <a:solidFill>
                  <a:schemeClr val="tx1"/>
                </a:solidFill>
              </a:rPr>
              <a:t>implisit</a:t>
            </a:r>
            <a:r>
              <a:rPr lang="en-US" sz="1800" dirty="0">
                <a:solidFill>
                  <a:schemeClr val="tx1"/>
                </a:solidFill>
              </a:rPr>
              <a:t> </a:t>
            </a:r>
            <a:r>
              <a:rPr lang="en-US" sz="1800" dirty="0" err="1">
                <a:solidFill>
                  <a:schemeClr val="tx1"/>
                </a:solidFill>
              </a:rPr>
              <a:t>atau</a:t>
            </a:r>
            <a:r>
              <a:rPr lang="en-US" sz="1800" dirty="0">
                <a:solidFill>
                  <a:schemeClr val="tx1"/>
                </a:solidFill>
              </a:rPr>
              <a:t> </a:t>
            </a:r>
            <a:r>
              <a:rPr lang="en-US" sz="1800" dirty="0" err="1">
                <a:solidFill>
                  <a:schemeClr val="tx1"/>
                </a:solidFill>
              </a:rPr>
              <a:t>eksplisit</a:t>
            </a:r>
            <a:r>
              <a:rPr lang="en-US" sz="1800" dirty="0">
                <a:solidFill>
                  <a:schemeClr val="tx1"/>
                </a:solidFill>
              </a:rPr>
              <a:t> </a:t>
            </a:r>
            <a:r>
              <a:rPr lang="en-US" sz="1800" dirty="0" err="1">
                <a:solidFill>
                  <a:schemeClr val="tx1"/>
                </a:solidFill>
              </a:rPr>
              <a:t>tentang</a:t>
            </a:r>
            <a:r>
              <a:rPr lang="en-US" sz="1800" dirty="0">
                <a:solidFill>
                  <a:schemeClr val="tx1"/>
                </a:solidFill>
              </a:rPr>
              <a:t> </a:t>
            </a:r>
            <a:r>
              <a:rPr lang="en-US" sz="1800" dirty="0" err="1">
                <a:solidFill>
                  <a:schemeClr val="tx1"/>
                </a:solidFill>
              </a:rPr>
              <a:t>topik</a:t>
            </a:r>
            <a:r>
              <a:rPr lang="en-US" sz="1800" dirty="0">
                <a:solidFill>
                  <a:schemeClr val="tx1"/>
                </a:solidFill>
              </a:rPr>
              <a:t> yang </a:t>
            </a:r>
            <a:r>
              <a:rPr lang="en-US" sz="1800" dirty="0" err="1">
                <a:solidFill>
                  <a:schemeClr val="tx1"/>
                </a:solidFill>
              </a:rPr>
              <a:t>sedang</a:t>
            </a:r>
            <a:r>
              <a:rPr lang="en-US" sz="1800" dirty="0">
                <a:solidFill>
                  <a:schemeClr val="tx1"/>
                </a:solidFill>
              </a:rPr>
              <a:t> </a:t>
            </a:r>
            <a:r>
              <a:rPr lang="en-US" sz="1800" dirty="0" err="1">
                <a:solidFill>
                  <a:schemeClr val="tx1"/>
                </a:solidFill>
              </a:rPr>
              <a:t>dibahas</a:t>
            </a:r>
            <a:r>
              <a:rPr lang="en-US" sz="1800" dirty="0">
                <a:solidFill>
                  <a:schemeClr val="tx1"/>
                </a:solidFill>
              </a:rPr>
              <a:t>”</a:t>
            </a:r>
          </a:p>
          <a:p>
            <a:pPr marL="109728" algn="l"/>
            <a:endParaRPr lang="en-US" sz="1800" dirty="0">
              <a:solidFill>
                <a:schemeClr val="tx1"/>
              </a:solidFill>
            </a:endParaRPr>
          </a:p>
          <a:p>
            <a:pPr marL="109728" algn="l"/>
            <a:r>
              <a:rPr lang="en-US" sz="1800" dirty="0" err="1">
                <a:solidFill>
                  <a:schemeClr val="tx1"/>
                </a:solidFill>
              </a:rPr>
              <a:t>Elemen</a:t>
            </a:r>
            <a:r>
              <a:rPr lang="en-US" sz="1800" dirty="0">
                <a:solidFill>
                  <a:schemeClr val="tx1"/>
                </a:solidFill>
              </a:rPr>
              <a:t> </a:t>
            </a:r>
            <a:r>
              <a:rPr lang="en-US" sz="1800" dirty="0" err="1">
                <a:solidFill>
                  <a:schemeClr val="tx1"/>
                </a:solidFill>
              </a:rPr>
              <a:t>narasi</a:t>
            </a:r>
            <a:r>
              <a:rPr lang="en-US" sz="1800" dirty="0">
                <a:solidFill>
                  <a:schemeClr val="tx1"/>
                </a:solidFill>
              </a:rPr>
              <a:t> : </a:t>
            </a:r>
            <a:r>
              <a:rPr lang="en-US" sz="1800" dirty="0" err="1">
                <a:solidFill>
                  <a:schemeClr val="tx1"/>
                </a:solidFill>
              </a:rPr>
              <a:t>peristiwa</a:t>
            </a:r>
            <a:r>
              <a:rPr lang="en-US" sz="1800" dirty="0">
                <a:solidFill>
                  <a:schemeClr val="tx1"/>
                </a:solidFill>
              </a:rPr>
              <a:t>, </a:t>
            </a:r>
            <a:r>
              <a:rPr lang="en-US" sz="1800" dirty="0" err="1">
                <a:solidFill>
                  <a:schemeClr val="tx1"/>
                </a:solidFill>
              </a:rPr>
              <a:t>karakter</a:t>
            </a:r>
            <a:r>
              <a:rPr lang="en-US" sz="1800" dirty="0">
                <a:solidFill>
                  <a:schemeClr val="tx1"/>
                </a:solidFill>
              </a:rPr>
              <a:t>, </a:t>
            </a:r>
            <a:r>
              <a:rPr lang="en-US" sz="1800" dirty="0" err="1">
                <a:solidFill>
                  <a:schemeClr val="tx1"/>
                </a:solidFill>
              </a:rPr>
              <a:t>struktur</a:t>
            </a:r>
            <a:r>
              <a:rPr lang="en-US" sz="1800" dirty="0">
                <a:solidFill>
                  <a:schemeClr val="tx1"/>
                </a:solidFill>
              </a:rPr>
              <a:t> </a:t>
            </a:r>
            <a:r>
              <a:rPr lang="en-US" sz="1800" dirty="0" err="1">
                <a:solidFill>
                  <a:schemeClr val="tx1"/>
                </a:solidFill>
              </a:rPr>
              <a:t>cerita</a:t>
            </a:r>
            <a:r>
              <a:rPr lang="en-US" sz="1800" dirty="0">
                <a:solidFill>
                  <a:schemeClr val="tx1"/>
                </a:solidFill>
              </a:rPr>
              <a:t>, </a:t>
            </a:r>
            <a:r>
              <a:rPr lang="en-US" sz="1800" dirty="0" err="1">
                <a:solidFill>
                  <a:schemeClr val="tx1"/>
                </a:solidFill>
              </a:rPr>
              <a:t>waktu</a:t>
            </a:r>
            <a:r>
              <a:rPr lang="en-US" sz="1800" dirty="0">
                <a:solidFill>
                  <a:schemeClr val="tx1"/>
                </a:solidFill>
              </a:rPr>
              <a:t>, </a:t>
            </a:r>
            <a:r>
              <a:rPr lang="en-US" sz="1800" dirty="0" err="1">
                <a:solidFill>
                  <a:schemeClr val="tx1"/>
                </a:solidFill>
              </a:rPr>
              <a:t>tujuan</a:t>
            </a:r>
            <a:r>
              <a:rPr lang="en-US" sz="1800" dirty="0">
                <a:solidFill>
                  <a:schemeClr val="tx1"/>
                </a:solidFill>
              </a:rPr>
              <a:t>, </a:t>
            </a:r>
            <a:r>
              <a:rPr lang="en-US" sz="1800" dirty="0" err="1">
                <a:solidFill>
                  <a:schemeClr val="tx1"/>
                </a:solidFill>
              </a:rPr>
              <a:t>narator</a:t>
            </a:r>
            <a:r>
              <a:rPr lang="en-US" sz="1800" dirty="0">
                <a:solidFill>
                  <a:schemeClr val="tx1"/>
                </a:solidFill>
              </a:rPr>
              <a:t>, </a:t>
            </a:r>
            <a:r>
              <a:rPr lang="en-US" sz="1800" dirty="0" err="1">
                <a:solidFill>
                  <a:schemeClr val="tx1"/>
                </a:solidFill>
              </a:rPr>
              <a:t>khalayak</a:t>
            </a:r>
            <a:r>
              <a:rPr lang="en-US" sz="1800" dirty="0">
                <a:solidFill>
                  <a:schemeClr val="tx1"/>
                </a:solidFill>
              </a:rPr>
              <a:t>, </a:t>
            </a:r>
            <a:r>
              <a:rPr lang="en-US" sz="1800" dirty="0" err="1">
                <a:solidFill>
                  <a:schemeClr val="tx1"/>
                </a:solidFill>
              </a:rPr>
              <a:t>adanya</a:t>
            </a:r>
            <a:r>
              <a:rPr lang="en-US" sz="1800" dirty="0">
                <a:solidFill>
                  <a:schemeClr val="tx1"/>
                </a:solidFill>
              </a:rPr>
              <a:t> </a:t>
            </a:r>
            <a:r>
              <a:rPr lang="en-US" sz="1800" dirty="0" err="1">
                <a:solidFill>
                  <a:schemeClr val="tx1"/>
                </a:solidFill>
              </a:rPr>
              <a:t>konflik</a:t>
            </a:r>
            <a:r>
              <a:rPr lang="en-US" sz="1800" dirty="0">
                <a:solidFill>
                  <a:schemeClr val="tx1"/>
                </a:solidFill>
              </a:rPr>
              <a:t> dan </a:t>
            </a:r>
            <a:r>
              <a:rPr lang="en-US" sz="1800" dirty="0" err="1">
                <a:solidFill>
                  <a:schemeClr val="tx1"/>
                </a:solidFill>
              </a:rPr>
              <a:t>resolusi</a:t>
            </a:r>
            <a:r>
              <a:rPr lang="en-US" sz="1800" dirty="0">
                <a:solidFill>
                  <a:schemeClr val="tx1"/>
                </a:solidFill>
              </a:rPr>
              <a:t>, </a:t>
            </a:r>
            <a:r>
              <a:rPr lang="en-US" sz="1800" dirty="0" err="1">
                <a:solidFill>
                  <a:schemeClr val="tx1"/>
                </a:solidFill>
              </a:rPr>
              <a:t>beragam</a:t>
            </a:r>
            <a:r>
              <a:rPr lang="en-US" sz="1800" dirty="0">
                <a:solidFill>
                  <a:schemeClr val="tx1"/>
                </a:solidFill>
              </a:rPr>
              <a:t> </a:t>
            </a:r>
            <a:r>
              <a:rPr lang="en-US" sz="1800" dirty="0" err="1">
                <a:solidFill>
                  <a:schemeClr val="tx1"/>
                </a:solidFill>
              </a:rPr>
              <a:t>interpretasi</a:t>
            </a:r>
            <a:r>
              <a:rPr lang="en-US" sz="1800" dirty="0">
                <a:solidFill>
                  <a:schemeClr val="tx1"/>
                </a:solidFill>
              </a:rPr>
              <a:t> </a:t>
            </a:r>
            <a:r>
              <a:rPr lang="en-US" sz="1800" dirty="0" err="1">
                <a:solidFill>
                  <a:schemeClr val="tx1"/>
                </a:solidFill>
              </a:rPr>
              <a:t>penerimanya</a:t>
            </a:r>
            <a:r>
              <a:rPr lang="en-US" sz="1800" dirty="0">
                <a:solidFill>
                  <a:schemeClr val="tx1"/>
                </a:solidFill>
              </a:rPr>
              <a:t>, </a:t>
            </a:r>
            <a:r>
              <a:rPr lang="en-US" sz="1800" dirty="0" err="1">
                <a:solidFill>
                  <a:schemeClr val="tx1"/>
                </a:solidFill>
              </a:rPr>
              <a:t>serta</a:t>
            </a:r>
            <a:r>
              <a:rPr lang="en-US" sz="1800" dirty="0">
                <a:solidFill>
                  <a:schemeClr val="tx1"/>
                </a:solidFill>
              </a:rPr>
              <a:t> </a:t>
            </a:r>
            <a:r>
              <a:rPr lang="en-US" sz="1800" dirty="0" err="1">
                <a:solidFill>
                  <a:schemeClr val="tx1"/>
                </a:solidFill>
              </a:rPr>
              <a:t>adanya</a:t>
            </a:r>
            <a:r>
              <a:rPr lang="en-US" sz="1800" dirty="0">
                <a:solidFill>
                  <a:schemeClr val="tx1"/>
                </a:solidFill>
              </a:rPr>
              <a:t> </a:t>
            </a:r>
            <a:r>
              <a:rPr lang="en-US" sz="1800" dirty="0" err="1">
                <a:solidFill>
                  <a:schemeClr val="tx1"/>
                </a:solidFill>
              </a:rPr>
              <a:t>logika</a:t>
            </a:r>
            <a:r>
              <a:rPr lang="en-US" sz="1800" dirty="0">
                <a:solidFill>
                  <a:schemeClr val="tx1"/>
                </a:solidFill>
              </a:rPr>
              <a:t> </a:t>
            </a:r>
            <a:r>
              <a:rPr lang="en-US" sz="1800" dirty="0" err="1">
                <a:solidFill>
                  <a:schemeClr val="tx1"/>
                </a:solidFill>
              </a:rPr>
              <a:t>didalamnya</a:t>
            </a:r>
            <a:endParaRPr lang="en-US" sz="1800" dirty="0">
              <a:solidFill>
                <a:schemeClr val="tx1"/>
              </a:solidFill>
            </a:endParaRPr>
          </a:p>
          <a:p>
            <a:pPr marL="109728" algn="l"/>
            <a:endParaRPr lang="en-US" sz="2400" dirty="0">
              <a:solidFill>
                <a:schemeClr val="tx1"/>
              </a:solidFill>
            </a:endParaRPr>
          </a:p>
          <a:p>
            <a:pPr marL="109728" algn="l"/>
            <a:r>
              <a:rPr lang="en-US" sz="1800" dirty="0">
                <a:solidFill>
                  <a:schemeClr val="tx1"/>
                </a:solidFill>
              </a:rPr>
              <a:t>“F</a:t>
            </a:r>
            <a:r>
              <a:rPr lang="id-ID" sz="1800" dirty="0">
                <a:solidFill>
                  <a:schemeClr val="tx1"/>
                </a:solidFill>
              </a:rPr>
              <a:t>ormat pesan termasuk elemen struktur yang dapat mendorong pengaruh tanggapan emosional.</a:t>
            </a:r>
            <a:r>
              <a:rPr lang="en-US" sz="1800" dirty="0">
                <a:solidFill>
                  <a:schemeClr val="tx1"/>
                </a:solidFill>
              </a:rPr>
              <a:t>”</a:t>
            </a:r>
            <a:r>
              <a:rPr lang="id-ID" sz="1800" dirty="0">
                <a:solidFill>
                  <a:schemeClr val="tx1"/>
                </a:solidFill>
              </a:rPr>
              <a:t> </a:t>
            </a:r>
            <a:endParaRPr lang="en-US" sz="1800" dirty="0">
              <a:solidFill>
                <a:schemeClr val="tx1"/>
              </a:solidFill>
            </a:endParaRPr>
          </a:p>
          <a:p>
            <a:pPr marL="109728" algn="l"/>
            <a:endParaRPr lang="en-US" sz="2800" b="1" dirty="0">
              <a:solidFill>
                <a:schemeClr val="tx1"/>
              </a:solidFill>
            </a:endParaRPr>
          </a:p>
          <a:p>
            <a:pPr marL="234950" algn="just"/>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30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8" name="Rectangle: Rounded Corners 7">
            <a:extLst>
              <a:ext uri="{FF2B5EF4-FFF2-40B4-BE49-F238E27FC236}">
                <a16:creationId xmlns:a16="http://schemas.microsoft.com/office/drawing/2014/main" id="{957D8928-F01B-47E8-8B23-4C8C984E01E8}"/>
              </a:ext>
            </a:extLst>
          </p:cNvPr>
          <p:cNvSpPr/>
          <p:nvPr/>
        </p:nvSpPr>
        <p:spPr>
          <a:xfrm>
            <a:off x="388306" y="330443"/>
            <a:ext cx="11436263" cy="95790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3200" b="1" dirty="0">
                <a:solidFill>
                  <a:srgbClr val="FF0000"/>
                </a:solidFill>
              </a:rPr>
              <a:t>NARASI</a:t>
            </a:r>
            <a:endParaRPr lang="en-US" sz="3200" b="1" i="1" dirty="0">
              <a:solidFill>
                <a:srgbClr val="FF0000"/>
              </a:solidFill>
            </a:endParaRPr>
          </a:p>
        </p:txBody>
      </p:sp>
      <p:sp>
        <p:nvSpPr>
          <p:cNvPr id="10" name="Rectangle 9">
            <a:extLst>
              <a:ext uri="{FF2B5EF4-FFF2-40B4-BE49-F238E27FC236}">
                <a16:creationId xmlns:a16="http://schemas.microsoft.com/office/drawing/2014/main" id="{01661E89-8F81-4E98-95AA-1C1938211474}"/>
              </a:ext>
            </a:extLst>
          </p:cNvPr>
          <p:cNvSpPr/>
          <p:nvPr/>
        </p:nvSpPr>
        <p:spPr>
          <a:xfrm>
            <a:off x="719328" y="4832711"/>
            <a:ext cx="4632960" cy="861774"/>
          </a:xfrm>
          <a:prstGeom prst="rect">
            <a:avLst/>
          </a:prstGeom>
        </p:spPr>
        <p:txBody>
          <a:bodyPr wrap="square">
            <a:spAutoFit/>
          </a:bodyPr>
          <a:lstStyle/>
          <a:p>
            <a:pPr marL="109728"/>
            <a:r>
              <a:rPr lang="en-US" sz="2500" dirty="0" err="1"/>
              <a:t>Narasi</a:t>
            </a:r>
            <a:r>
              <a:rPr lang="en-US" sz="2500" dirty="0"/>
              <a:t> </a:t>
            </a:r>
            <a:r>
              <a:rPr lang="en-US" sz="2500" dirty="0" err="1"/>
              <a:t>dari</a:t>
            </a:r>
            <a:r>
              <a:rPr lang="en-US" sz="2500" dirty="0"/>
              <a:t> </a:t>
            </a:r>
            <a:r>
              <a:rPr lang="en-US" sz="2500" dirty="0" err="1"/>
              <a:t>bhs</a:t>
            </a:r>
            <a:r>
              <a:rPr lang="en-US" sz="2500" dirty="0"/>
              <a:t> Latin </a:t>
            </a:r>
            <a:r>
              <a:rPr lang="en-US" sz="2500" i="1" dirty="0" err="1"/>
              <a:t>narrare</a:t>
            </a:r>
            <a:endParaRPr lang="en-US" sz="2500" i="1" dirty="0"/>
          </a:p>
          <a:p>
            <a:pPr marL="109728"/>
            <a:r>
              <a:rPr lang="en-US" sz="2500" dirty="0" err="1"/>
              <a:t>artinya</a:t>
            </a:r>
            <a:r>
              <a:rPr lang="en-US" sz="2500" dirty="0"/>
              <a:t> </a:t>
            </a:r>
            <a:r>
              <a:rPr lang="en-US" sz="2500" dirty="0" err="1"/>
              <a:t>memberitahu</a:t>
            </a:r>
            <a:r>
              <a:rPr lang="en-US" sz="2500" dirty="0"/>
              <a:t>. </a:t>
            </a:r>
          </a:p>
        </p:txBody>
      </p:sp>
      <p:pic>
        <p:nvPicPr>
          <p:cNvPr id="2" name="Picture 1">
            <a:extLst>
              <a:ext uri="{FF2B5EF4-FFF2-40B4-BE49-F238E27FC236}">
                <a16:creationId xmlns:a16="http://schemas.microsoft.com/office/drawing/2014/main" id="{ECF6CF6C-82E8-4429-B07B-F564867B5781}"/>
              </a:ext>
            </a:extLst>
          </p:cNvPr>
          <p:cNvPicPr>
            <a:picLocks noChangeAspect="1"/>
          </p:cNvPicPr>
          <p:nvPr/>
        </p:nvPicPr>
        <p:blipFill>
          <a:blip r:embed="rId2"/>
          <a:stretch>
            <a:fillRect/>
          </a:stretch>
        </p:blipFill>
        <p:spPr>
          <a:xfrm>
            <a:off x="1072896" y="1828800"/>
            <a:ext cx="3328416" cy="2670047"/>
          </a:xfrm>
          <a:prstGeom prst="rect">
            <a:avLst/>
          </a:prstGeom>
        </p:spPr>
      </p:pic>
    </p:spTree>
    <p:extLst>
      <p:ext uri="{BB962C8B-B14F-4D97-AF65-F5344CB8AC3E}">
        <p14:creationId xmlns:p14="http://schemas.microsoft.com/office/powerpoint/2010/main" val="329128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591860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sp>
        <p:nvSpPr>
          <p:cNvPr id="6" name="Title 6">
            <a:extLst>
              <a:ext uri="{FF2B5EF4-FFF2-40B4-BE49-F238E27FC236}">
                <a16:creationId xmlns:a16="http://schemas.microsoft.com/office/drawing/2014/main" id="{5505B845-31EC-498C-80F3-26DE01BDD188}"/>
              </a:ext>
            </a:extLst>
          </p:cNvPr>
          <p:cNvSpPr>
            <a:spLocks noGrp="1"/>
          </p:cNvSpPr>
          <p:nvPr/>
        </p:nvSpPr>
        <p:spPr>
          <a:xfrm>
            <a:off x="679099" y="1400582"/>
            <a:ext cx="6426710" cy="189143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09728" algn="l"/>
            <a:r>
              <a:rPr lang="en-US" sz="2800" b="1" dirty="0" err="1">
                <a:solidFill>
                  <a:schemeClr val="tx1"/>
                </a:solidFill>
              </a:rPr>
              <a:t>Alasan</a:t>
            </a:r>
            <a:r>
              <a:rPr lang="en-US" sz="2800" b="1" dirty="0">
                <a:solidFill>
                  <a:schemeClr val="tx1"/>
                </a:solidFill>
              </a:rPr>
              <a:t> </a:t>
            </a:r>
            <a:r>
              <a:rPr lang="en-US" sz="2800" b="1" dirty="0" err="1">
                <a:solidFill>
                  <a:schemeClr val="tx1"/>
                </a:solidFill>
              </a:rPr>
              <a:t>melakukan</a:t>
            </a:r>
            <a:r>
              <a:rPr lang="en-US" sz="2800" b="1" dirty="0">
                <a:solidFill>
                  <a:schemeClr val="tx1"/>
                </a:solidFill>
              </a:rPr>
              <a:t> </a:t>
            </a:r>
            <a:r>
              <a:rPr lang="en-US" sz="2800" b="1" dirty="0" err="1">
                <a:solidFill>
                  <a:schemeClr val="tx1"/>
                </a:solidFill>
              </a:rPr>
              <a:t>persuasi</a:t>
            </a:r>
            <a:r>
              <a:rPr lang="en-US" sz="2800" b="1" dirty="0">
                <a:solidFill>
                  <a:schemeClr val="tx1"/>
                </a:solidFill>
              </a:rPr>
              <a:t> </a:t>
            </a:r>
            <a:r>
              <a:rPr lang="en-US" sz="2800" b="1" dirty="0" err="1">
                <a:solidFill>
                  <a:schemeClr val="tx1"/>
                </a:solidFill>
              </a:rPr>
              <a:t>narasi</a:t>
            </a:r>
            <a:r>
              <a:rPr lang="en-US" sz="2800" b="1" dirty="0">
                <a:solidFill>
                  <a:schemeClr val="tx1"/>
                </a:solidFill>
              </a:rPr>
              <a:t> :</a:t>
            </a:r>
          </a:p>
          <a:p>
            <a:pPr marL="624078" indent="-514350" algn="l">
              <a:buAutoNum type="arabicPeriod"/>
            </a:pPr>
            <a:r>
              <a:rPr lang="en-US" sz="2200" b="1" dirty="0" err="1">
                <a:solidFill>
                  <a:schemeClr val="tx1"/>
                </a:solidFill>
              </a:rPr>
              <a:t>Terdapat</a:t>
            </a:r>
            <a:r>
              <a:rPr lang="en-US" sz="2200" b="1" dirty="0">
                <a:solidFill>
                  <a:schemeClr val="tx1"/>
                </a:solidFill>
              </a:rPr>
              <a:t> </a:t>
            </a:r>
            <a:r>
              <a:rPr lang="en-US" sz="2200" b="1" dirty="0" err="1">
                <a:solidFill>
                  <a:schemeClr val="tx1"/>
                </a:solidFill>
              </a:rPr>
              <a:t>perbedaan</a:t>
            </a:r>
            <a:r>
              <a:rPr lang="en-US" sz="2200" b="1" dirty="0">
                <a:solidFill>
                  <a:schemeClr val="tx1"/>
                </a:solidFill>
              </a:rPr>
              <a:t> </a:t>
            </a:r>
            <a:r>
              <a:rPr lang="en-US" sz="2200" b="1" dirty="0" err="1">
                <a:solidFill>
                  <a:schemeClr val="tx1"/>
                </a:solidFill>
              </a:rPr>
              <a:t>dalam</a:t>
            </a:r>
            <a:r>
              <a:rPr lang="en-US" sz="2200" b="1" dirty="0">
                <a:solidFill>
                  <a:schemeClr val="tx1"/>
                </a:solidFill>
              </a:rPr>
              <a:t> </a:t>
            </a:r>
            <a:r>
              <a:rPr lang="en-US" sz="2200" b="1" dirty="0" err="1">
                <a:solidFill>
                  <a:schemeClr val="tx1"/>
                </a:solidFill>
              </a:rPr>
              <a:t>mekanisme</a:t>
            </a:r>
            <a:r>
              <a:rPr lang="en-US" sz="2200" b="1" dirty="0">
                <a:solidFill>
                  <a:schemeClr val="tx1"/>
                </a:solidFill>
              </a:rPr>
              <a:t> </a:t>
            </a:r>
            <a:r>
              <a:rPr lang="en-US" sz="2200" b="1" dirty="0" err="1">
                <a:solidFill>
                  <a:schemeClr val="tx1"/>
                </a:solidFill>
              </a:rPr>
              <a:t>pengolahan</a:t>
            </a:r>
            <a:r>
              <a:rPr lang="en-US" sz="2200" b="1" dirty="0">
                <a:solidFill>
                  <a:schemeClr val="tx1"/>
                </a:solidFill>
              </a:rPr>
              <a:t> </a:t>
            </a:r>
            <a:r>
              <a:rPr lang="en-US" sz="2200" b="1" dirty="0" err="1">
                <a:solidFill>
                  <a:schemeClr val="tx1"/>
                </a:solidFill>
              </a:rPr>
              <a:t>pesan</a:t>
            </a:r>
            <a:r>
              <a:rPr lang="en-US" sz="2200" b="1" dirty="0">
                <a:solidFill>
                  <a:schemeClr val="tx1"/>
                </a:solidFill>
              </a:rPr>
              <a:t> </a:t>
            </a:r>
            <a:r>
              <a:rPr lang="en-US" sz="2200" b="1" dirty="0" err="1">
                <a:solidFill>
                  <a:schemeClr val="tx1"/>
                </a:solidFill>
              </a:rPr>
              <a:t>berbasis</a:t>
            </a:r>
            <a:r>
              <a:rPr lang="en-US" sz="2200" b="1" dirty="0">
                <a:solidFill>
                  <a:schemeClr val="tx1"/>
                </a:solidFill>
              </a:rPr>
              <a:t> </a:t>
            </a:r>
            <a:r>
              <a:rPr lang="en-US" sz="2200" b="1" dirty="0" err="1">
                <a:solidFill>
                  <a:schemeClr val="tx1"/>
                </a:solidFill>
              </a:rPr>
              <a:t>narasi</a:t>
            </a:r>
            <a:r>
              <a:rPr lang="en-US" sz="2200" b="1" dirty="0">
                <a:solidFill>
                  <a:schemeClr val="tx1"/>
                </a:solidFill>
              </a:rPr>
              <a:t> </a:t>
            </a:r>
            <a:r>
              <a:rPr lang="en-US" sz="2200" b="1" dirty="0" err="1">
                <a:solidFill>
                  <a:schemeClr val="tx1"/>
                </a:solidFill>
              </a:rPr>
              <a:t>dengan</a:t>
            </a:r>
            <a:r>
              <a:rPr lang="en-US" sz="2200" b="1" dirty="0">
                <a:solidFill>
                  <a:schemeClr val="tx1"/>
                </a:solidFill>
              </a:rPr>
              <a:t> </a:t>
            </a:r>
            <a:r>
              <a:rPr lang="en-US" sz="2200" b="1" dirty="0" err="1">
                <a:solidFill>
                  <a:schemeClr val="tx1"/>
                </a:solidFill>
              </a:rPr>
              <a:t>pesan</a:t>
            </a:r>
            <a:r>
              <a:rPr lang="en-US" sz="2200" b="1" dirty="0">
                <a:solidFill>
                  <a:schemeClr val="tx1"/>
                </a:solidFill>
              </a:rPr>
              <a:t> </a:t>
            </a:r>
            <a:r>
              <a:rPr lang="en-US" sz="2200" b="1" dirty="0" err="1">
                <a:solidFill>
                  <a:schemeClr val="tx1"/>
                </a:solidFill>
              </a:rPr>
              <a:t>berbasis</a:t>
            </a:r>
            <a:r>
              <a:rPr lang="en-US" sz="2200" b="1" dirty="0">
                <a:solidFill>
                  <a:schemeClr val="tx1"/>
                </a:solidFill>
              </a:rPr>
              <a:t> </a:t>
            </a:r>
            <a:r>
              <a:rPr lang="en-US" sz="2200" b="1" dirty="0" err="1">
                <a:solidFill>
                  <a:schemeClr val="tx1"/>
                </a:solidFill>
              </a:rPr>
              <a:t>retoris</a:t>
            </a:r>
            <a:endParaRPr lang="en-US" sz="2200" b="1" dirty="0">
              <a:solidFill>
                <a:schemeClr val="tx1"/>
              </a:solidFill>
            </a:endParaRPr>
          </a:p>
          <a:p>
            <a:pPr marL="624078" indent="-514350" algn="l">
              <a:buAutoNum type="arabicPeriod"/>
            </a:pPr>
            <a:r>
              <a:rPr lang="en-US" sz="2200" b="1" dirty="0" err="1">
                <a:solidFill>
                  <a:schemeClr val="tx1"/>
                </a:solidFill>
              </a:rPr>
              <a:t>Munculnya</a:t>
            </a:r>
            <a:r>
              <a:rPr lang="en-US" sz="2200" b="1" dirty="0">
                <a:solidFill>
                  <a:schemeClr val="tx1"/>
                </a:solidFill>
              </a:rPr>
              <a:t> </a:t>
            </a:r>
            <a:r>
              <a:rPr lang="en-US" sz="2200" b="1" dirty="0" err="1">
                <a:solidFill>
                  <a:schemeClr val="tx1"/>
                </a:solidFill>
              </a:rPr>
              <a:t>prinsip</a:t>
            </a:r>
            <a:r>
              <a:rPr lang="en-US" sz="2200" b="1" dirty="0">
                <a:solidFill>
                  <a:schemeClr val="tx1"/>
                </a:solidFill>
              </a:rPr>
              <a:t> </a:t>
            </a:r>
            <a:r>
              <a:rPr lang="en-US" sz="2200" b="1" dirty="0" err="1">
                <a:solidFill>
                  <a:schemeClr val="tx1"/>
                </a:solidFill>
              </a:rPr>
              <a:t>baru</a:t>
            </a:r>
            <a:r>
              <a:rPr lang="en-US" sz="2200" b="1" dirty="0">
                <a:solidFill>
                  <a:schemeClr val="tx1"/>
                </a:solidFill>
              </a:rPr>
              <a:t> </a:t>
            </a:r>
            <a:r>
              <a:rPr lang="en-US" sz="2200" b="1" dirty="0" err="1">
                <a:solidFill>
                  <a:schemeClr val="tx1"/>
                </a:solidFill>
              </a:rPr>
              <a:t>dalam</a:t>
            </a:r>
            <a:r>
              <a:rPr lang="en-US" sz="2200" b="1" dirty="0">
                <a:solidFill>
                  <a:schemeClr val="tx1"/>
                </a:solidFill>
              </a:rPr>
              <a:t> </a:t>
            </a:r>
            <a:r>
              <a:rPr lang="en-US" sz="2200" b="1" dirty="0" err="1">
                <a:solidFill>
                  <a:schemeClr val="tx1"/>
                </a:solidFill>
              </a:rPr>
              <a:t>persuasi</a:t>
            </a:r>
            <a:r>
              <a:rPr lang="en-US" sz="2200" b="1" dirty="0">
                <a:solidFill>
                  <a:schemeClr val="tx1"/>
                </a:solidFill>
              </a:rPr>
              <a:t>, </a:t>
            </a:r>
            <a:r>
              <a:rPr lang="en-US" sz="2200" b="1" dirty="0" err="1">
                <a:solidFill>
                  <a:schemeClr val="tx1"/>
                </a:solidFill>
              </a:rPr>
              <a:t>yakni</a:t>
            </a:r>
            <a:r>
              <a:rPr lang="en-US" sz="2200" b="1" dirty="0">
                <a:solidFill>
                  <a:schemeClr val="tx1"/>
                </a:solidFill>
              </a:rPr>
              <a:t> </a:t>
            </a:r>
            <a:r>
              <a:rPr lang="en-US" sz="2200" b="1" dirty="0" err="1">
                <a:solidFill>
                  <a:schemeClr val="tx1"/>
                </a:solidFill>
              </a:rPr>
              <a:t>adanya</a:t>
            </a:r>
            <a:r>
              <a:rPr lang="en-US" sz="2200" b="1" dirty="0">
                <a:solidFill>
                  <a:schemeClr val="tx1"/>
                </a:solidFill>
              </a:rPr>
              <a:t> </a:t>
            </a:r>
            <a:r>
              <a:rPr lang="en-US" sz="2200" b="1" dirty="0" err="1">
                <a:solidFill>
                  <a:schemeClr val="tx1"/>
                </a:solidFill>
              </a:rPr>
              <a:t>kebutuhan</a:t>
            </a:r>
            <a:r>
              <a:rPr lang="en-US" sz="2200" b="1" dirty="0">
                <a:solidFill>
                  <a:schemeClr val="tx1"/>
                </a:solidFill>
              </a:rPr>
              <a:t> </a:t>
            </a:r>
            <a:r>
              <a:rPr lang="en-US" sz="2200" b="1" dirty="0" err="1">
                <a:solidFill>
                  <a:schemeClr val="tx1"/>
                </a:solidFill>
              </a:rPr>
              <a:t>dari</a:t>
            </a:r>
            <a:r>
              <a:rPr lang="en-US" sz="2200" b="1" dirty="0">
                <a:solidFill>
                  <a:schemeClr val="tx1"/>
                </a:solidFill>
              </a:rPr>
              <a:t> </a:t>
            </a:r>
            <a:r>
              <a:rPr lang="en-US" sz="2200" b="1" dirty="0" err="1">
                <a:solidFill>
                  <a:schemeClr val="tx1"/>
                </a:solidFill>
              </a:rPr>
              <a:t>individu</a:t>
            </a:r>
            <a:r>
              <a:rPr lang="en-US" sz="2200" b="1" dirty="0">
                <a:solidFill>
                  <a:schemeClr val="tx1"/>
                </a:solidFill>
              </a:rPr>
              <a:t> </a:t>
            </a:r>
            <a:r>
              <a:rPr lang="en-US" sz="2200" b="1" dirty="0" err="1">
                <a:solidFill>
                  <a:schemeClr val="tx1"/>
                </a:solidFill>
              </a:rPr>
              <a:t>penerima</a:t>
            </a:r>
            <a:r>
              <a:rPr lang="en-US" sz="2200" b="1" dirty="0">
                <a:solidFill>
                  <a:schemeClr val="tx1"/>
                </a:solidFill>
              </a:rPr>
              <a:t> </a:t>
            </a:r>
            <a:r>
              <a:rPr lang="en-US" sz="2200" b="1" dirty="0" err="1">
                <a:solidFill>
                  <a:schemeClr val="tx1"/>
                </a:solidFill>
              </a:rPr>
              <a:t>untuk</a:t>
            </a:r>
            <a:r>
              <a:rPr lang="en-US" sz="2200" b="1" dirty="0">
                <a:solidFill>
                  <a:schemeClr val="tx1"/>
                </a:solidFill>
              </a:rPr>
              <a:t> </a:t>
            </a:r>
            <a:r>
              <a:rPr lang="en-US" sz="2200" b="1" dirty="0" err="1">
                <a:solidFill>
                  <a:schemeClr val="tx1"/>
                </a:solidFill>
              </a:rPr>
              <a:t>mengalami</a:t>
            </a:r>
            <a:r>
              <a:rPr lang="en-US" sz="2200" b="1" dirty="0">
                <a:solidFill>
                  <a:schemeClr val="tx1"/>
                </a:solidFill>
              </a:rPr>
              <a:t> </a:t>
            </a:r>
            <a:r>
              <a:rPr lang="en-US" sz="2200" b="1" dirty="0" err="1">
                <a:solidFill>
                  <a:schemeClr val="tx1"/>
                </a:solidFill>
              </a:rPr>
              <a:t>pengalaman</a:t>
            </a:r>
            <a:r>
              <a:rPr lang="en-US" sz="2200" b="1" dirty="0">
                <a:solidFill>
                  <a:schemeClr val="tx1"/>
                </a:solidFill>
              </a:rPr>
              <a:t> </a:t>
            </a:r>
            <a:r>
              <a:rPr lang="en-US" sz="2200" b="1" dirty="0" err="1">
                <a:solidFill>
                  <a:schemeClr val="tx1"/>
                </a:solidFill>
              </a:rPr>
              <a:t>subyektif</a:t>
            </a:r>
            <a:r>
              <a:rPr lang="en-US" sz="2200" b="1" dirty="0">
                <a:solidFill>
                  <a:schemeClr val="tx1"/>
                </a:solidFill>
              </a:rPr>
              <a:t> yang </a:t>
            </a:r>
            <a:r>
              <a:rPr lang="en-US" sz="2200" b="1" dirty="0" err="1">
                <a:solidFill>
                  <a:schemeClr val="tx1"/>
                </a:solidFill>
              </a:rPr>
              <a:t>sebenarnya</a:t>
            </a:r>
            <a:r>
              <a:rPr lang="en-US" sz="2200" b="1" dirty="0">
                <a:solidFill>
                  <a:schemeClr val="tx1"/>
                </a:solidFill>
              </a:rPr>
              <a:t> </a:t>
            </a:r>
            <a:r>
              <a:rPr lang="en-US" sz="2200" b="1" dirty="0" err="1">
                <a:solidFill>
                  <a:schemeClr val="tx1"/>
                </a:solidFill>
              </a:rPr>
              <a:t>sebagai</a:t>
            </a:r>
            <a:r>
              <a:rPr lang="en-US" sz="2200" b="1" dirty="0">
                <a:solidFill>
                  <a:schemeClr val="tx1"/>
                </a:solidFill>
              </a:rPr>
              <a:t> </a:t>
            </a:r>
            <a:r>
              <a:rPr lang="en-US" sz="2200" b="1" dirty="0" err="1">
                <a:solidFill>
                  <a:schemeClr val="tx1"/>
                </a:solidFill>
              </a:rPr>
              <a:t>konsumen</a:t>
            </a:r>
            <a:r>
              <a:rPr lang="en-US" sz="2200" b="1" dirty="0">
                <a:solidFill>
                  <a:schemeClr val="tx1"/>
                </a:solidFill>
              </a:rPr>
              <a:t> </a:t>
            </a:r>
            <a:r>
              <a:rPr lang="en-US" sz="2200" b="1" dirty="0" err="1">
                <a:solidFill>
                  <a:schemeClr val="tx1"/>
                </a:solidFill>
              </a:rPr>
              <a:t>cerita</a:t>
            </a:r>
            <a:endParaRPr lang="en-US" sz="2200" b="1" dirty="0">
              <a:solidFill>
                <a:schemeClr val="tx1"/>
              </a:solidFill>
            </a:endParaRPr>
          </a:p>
          <a:p>
            <a:pPr marL="624078" indent="-514350" algn="l">
              <a:buFontTx/>
              <a:buAutoNum type="arabicPeriod"/>
            </a:pPr>
            <a:r>
              <a:rPr lang="en-US" sz="2200" b="1" dirty="0" err="1">
                <a:solidFill>
                  <a:schemeClr val="tx1"/>
                </a:solidFill>
              </a:rPr>
              <a:t>Studi</a:t>
            </a:r>
            <a:r>
              <a:rPr lang="en-US" sz="2200" b="1" dirty="0">
                <a:solidFill>
                  <a:schemeClr val="tx1"/>
                </a:solidFill>
              </a:rPr>
              <a:t> </a:t>
            </a:r>
            <a:r>
              <a:rPr lang="en-US" sz="2200" b="1" dirty="0" err="1">
                <a:solidFill>
                  <a:schemeClr val="tx1"/>
                </a:solidFill>
              </a:rPr>
              <a:t>persuasi</a:t>
            </a:r>
            <a:r>
              <a:rPr lang="en-US" sz="2200" b="1" dirty="0">
                <a:solidFill>
                  <a:schemeClr val="tx1"/>
                </a:solidFill>
              </a:rPr>
              <a:t> </a:t>
            </a:r>
            <a:r>
              <a:rPr lang="en-US" sz="2200" b="1" dirty="0" err="1">
                <a:solidFill>
                  <a:schemeClr val="tx1"/>
                </a:solidFill>
              </a:rPr>
              <a:t>merupakan</a:t>
            </a:r>
            <a:r>
              <a:rPr lang="en-US" sz="2200" b="1" dirty="0">
                <a:solidFill>
                  <a:schemeClr val="tx1"/>
                </a:solidFill>
              </a:rPr>
              <a:t> salah </a:t>
            </a:r>
            <a:r>
              <a:rPr lang="en-US" sz="2200" b="1" dirty="0" err="1">
                <a:solidFill>
                  <a:schemeClr val="tx1"/>
                </a:solidFill>
              </a:rPr>
              <a:t>satu</a:t>
            </a:r>
            <a:r>
              <a:rPr lang="en-US" sz="2200" b="1" dirty="0">
                <a:solidFill>
                  <a:schemeClr val="tx1"/>
                </a:solidFill>
              </a:rPr>
              <a:t> </a:t>
            </a:r>
            <a:r>
              <a:rPr lang="en-US" sz="2200" b="1" dirty="0" err="1">
                <a:solidFill>
                  <a:schemeClr val="tx1"/>
                </a:solidFill>
              </a:rPr>
              <a:t>bidang</a:t>
            </a:r>
            <a:r>
              <a:rPr lang="en-US" sz="2200" b="1" dirty="0">
                <a:solidFill>
                  <a:schemeClr val="tx1"/>
                </a:solidFill>
              </a:rPr>
              <a:t> </a:t>
            </a:r>
            <a:r>
              <a:rPr lang="en-US" sz="2200" b="1" dirty="0" err="1">
                <a:solidFill>
                  <a:schemeClr val="tx1"/>
                </a:solidFill>
              </a:rPr>
              <a:t>kajian</a:t>
            </a:r>
            <a:r>
              <a:rPr lang="en-US" sz="2200" b="1" dirty="0">
                <a:solidFill>
                  <a:schemeClr val="tx1"/>
                </a:solidFill>
              </a:rPr>
              <a:t> yang </a:t>
            </a:r>
            <a:r>
              <a:rPr lang="en-US" sz="2200" b="1" dirty="0" err="1">
                <a:solidFill>
                  <a:schemeClr val="tx1"/>
                </a:solidFill>
              </a:rPr>
              <a:t>memiliki</a:t>
            </a:r>
            <a:r>
              <a:rPr lang="en-US" sz="2200" b="1" dirty="0">
                <a:solidFill>
                  <a:schemeClr val="tx1"/>
                </a:solidFill>
              </a:rPr>
              <a:t> </a:t>
            </a:r>
            <a:r>
              <a:rPr lang="en-US" sz="2200" b="1" dirty="0" err="1">
                <a:solidFill>
                  <a:schemeClr val="tx1"/>
                </a:solidFill>
              </a:rPr>
              <a:t>posisi</a:t>
            </a:r>
            <a:r>
              <a:rPr lang="en-US" sz="2200" b="1" dirty="0">
                <a:solidFill>
                  <a:schemeClr val="tx1"/>
                </a:solidFill>
              </a:rPr>
              <a:t> </a:t>
            </a:r>
            <a:r>
              <a:rPr lang="en-US" sz="2200" b="1" dirty="0" err="1">
                <a:solidFill>
                  <a:schemeClr val="tx1"/>
                </a:solidFill>
              </a:rPr>
              <a:t>penting</a:t>
            </a:r>
            <a:r>
              <a:rPr lang="en-US" sz="2200" b="1" dirty="0">
                <a:solidFill>
                  <a:schemeClr val="tx1"/>
                </a:solidFill>
              </a:rPr>
              <a:t> </a:t>
            </a:r>
            <a:r>
              <a:rPr lang="en-US" sz="2200" b="1" dirty="0" err="1">
                <a:solidFill>
                  <a:schemeClr val="tx1"/>
                </a:solidFill>
              </a:rPr>
              <a:t>dalam</a:t>
            </a:r>
            <a:r>
              <a:rPr lang="en-US" sz="2200" b="1" dirty="0">
                <a:solidFill>
                  <a:schemeClr val="tx1"/>
                </a:solidFill>
              </a:rPr>
              <a:t> </a:t>
            </a:r>
            <a:r>
              <a:rPr lang="en-US" sz="2200" b="1" dirty="0" err="1">
                <a:solidFill>
                  <a:schemeClr val="tx1"/>
                </a:solidFill>
              </a:rPr>
              <a:t>ilmu</a:t>
            </a:r>
            <a:r>
              <a:rPr lang="en-US" sz="2200" b="1" dirty="0">
                <a:solidFill>
                  <a:schemeClr val="tx1"/>
                </a:solidFill>
              </a:rPr>
              <a:t> </a:t>
            </a:r>
            <a:r>
              <a:rPr lang="en-US" sz="2200" b="1" dirty="0" err="1">
                <a:solidFill>
                  <a:schemeClr val="tx1"/>
                </a:solidFill>
              </a:rPr>
              <a:t>komunikasi</a:t>
            </a:r>
            <a:r>
              <a:rPr lang="en-US" sz="2200" b="1" dirty="0">
                <a:solidFill>
                  <a:schemeClr val="tx1"/>
                </a:solidFill>
              </a:rPr>
              <a:t> </a:t>
            </a:r>
            <a:r>
              <a:rPr lang="id-ID" sz="2200" b="1" dirty="0">
                <a:solidFill>
                  <a:schemeClr val="tx1"/>
                </a:solidFill>
              </a:rPr>
              <a:t>sepanjang sejarah, meskipun dengan perspektif, fokus, konsep terkait dan nama kajian yang berbeda-beda. </a:t>
            </a:r>
            <a:endParaRPr lang="en-US" sz="2200" b="1" dirty="0">
              <a:solidFill>
                <a:schemeClr val="tx1"/>
              </a:solidFill>
            </a:endParaRPr>
          </a:p>
          <a:p>
            <a:pPr marL="624078" indent="-514350" algn="l">
              <a:buAutoNum type="arabicPeriod"/>
            </a:pPr>
            <a:endParaRPr lang="en-US" sz="2200" b="1" dirty="0">
              <a:solidFill>
                <a:schemeClr val="tx1"/>
              </a:solidFill>
            </a:endParaRPr>
          </a:p>
          <a:p>
            <a:pPr marL="577850" indent="-342900" algn="just">
              <a:buFont typeface="Wingdings" panose="05000000000000000000" pitchFamily="2" charset="2"/>
              <a:buChar char="q"/>
            </a:pPr>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30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9" name="Rectangle: Rounded Corners 8">
            <a:extLst>
              <a:ext uri="{FF2B5EF4-FFF2-40B4-BE49-F238E27FC236}">
                <a16:creationId xmlns:a16="http://schemas.microsoft.com/office/drawing/2014/main" id="{0F38EACB-9354-41D7-B256-3260F7B2EBB2}"/>
              </a:ext>
            </a:extLst>
          </p:cNvPr>
          <p:cNvSpPr/>
          <p:nvPr/>
        </p:nvSpPr>
        <p:spPr>
          <a:xfrm>
            <a:off x="400833" y="330443"/>
            <a:ext cx="11396265" cy="9579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3200" b="1" dirty="0">
                <a:solidFill>
                  <a:srgbClr val="FF0000"/>
                </a:solidFill>
              </a:rPr>
              <a:t>PENTINGNYA PERSUASI NARASI</a:t>
            </a:r>
            <a:endParaRPr lang="en-US" sz="3200" b="1" i="1" dirty="0">
              <a:solidFill>
                <a:srgbClr val="FF0000"/>
              </a:solidFill>
            </a:endParaRPr>
          </a:p>
        </p:txBody>
      </p:sp>
      <p:pic>
        <p:nvPicPr>
          <p:cNvPr id="2" name="Picture 1">
            <a:extLst>
              <a:ext uri="{FF2B5EF4-FFF2-40B4-BE49-F238E27FC236}">
                <a16:creationId xmlns:a16="http://schemas.microsoft.com/office/drawing/2014/main" id="{0D759373-3823-492E-9777-D93C7FB03A63}"/>
              </a:ext>
            </a:extLst>
          </p:cNvPr>
          <p:cNvPicPr>
            <a:picLocks noChangeAspect="1"/>
          </p:cNvPicPr>
          <p:nvPr/>
        </p:nvPicPr>
        <p:blipFill>
          <a:blip r:embed="rId2"/>
          <a:stretch>
            <a:fillRect/>
          </a:stretch>
        </p:blipFill>
        <p:spPr>
          <a:xfrm>
            <a:off x="7227561" y="1324926"/>
            <a:ext cx="4563606" cy="5075874"/>
          </a:xfrm>
          <a:prstGeom prst="rect">
            <a:avLst/>
          </a:prstGeom>
        </p:spPr>
      </p:pic>
    </p:spTree>
    <p:extLst>
      <p:ext uri="{BB962C8B-B14F-4D97-AF65-F5344CB8AC3E}">
        <p14:creationId xmlns:p14="http://schemas.microsoft.com/office/powerpoint/2010/main" val="47963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5918609"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sp>
        <p:nvSpPr>
          <p:cNvPr id="6" name="Title 6">
            <a:extLst>
              <a:ext uri="{FF2B5EF4-FFF2-40B4-BE49-F238E27FC236}">
                <a16:creationId xmlns:a16="http://schemas.microsoft.com/office/drawing/2014/main" id="{5505B845-31EC-498C-80F3-26DE01BDD188}"/>
              </a:ext>
            </a:extLst>
          </p:cNvPr>
          <p:cNvSpPr>
            <a:spLocks noGrp="1"/>
          </p:cNvSpPr>
          <p:nvPr/>
        </p:nvSpPr>
        <p:spPr>
          <a:xfrm>
            <a:off x="5376672" y="1528425"/>
            <a:ext cx="6257981" cy="189143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09728" algn="l"/>
            <a:r>
              <a:rPr lang="en-US" sz="1800" b="1" dirty="0" err="1">
                <a:solidFill>
                  <a:schemeClr val="tx1"/>
                </a:solidFill>
              </a:rPr>
              <a:t>Asumsi</a:t>
            </a:r>
            <a:r>
              <a:rPr lang="en-US" sz="1800" b="1" dirty="0">
                <a:solidFill>
                  <a:schemeClr val="tx1"/>
                </a:solidFill>
              </a:rPr>
              <a:t> yang </a:t>
            </a:r>
            <a:r>
              <a:rPr lang="en-US" sz="1800" b="1" dirty="0" err="1">
                <a:solidFill>
                  <a:schemeClr val="tx1"/>
                </a:solidFill>
              </a:rPr>
              <a:t>mendasari</a:t>
            </a:r>
            <a:r>
              <a:rPr lang="en-US" sz="1800" b="1" dirty="0">
                <a:solidFill>
                  <a:schemeClr val="tx1"/>
                </a:solidFill>
              </a:rPr>
              <a:t> </a:t>
            </a:r>
            <a:r>
              <a:rPr lang="en-US" sz="1800" b="1" dirty="0" err="1">
                <a:solidFill>
                  <a:schemeClr val="tx1"/>
                </a:solidFill>
              </a:rPr>
              <a:t>gagasan</a:t>
            </a:r>
            <a:r>
              <a:rPr lang="en-US" sz="1800" b="1" dirty="0">
                <a:solidFill>
                  <a:schemeClr val="tx1"/>
                </a:solidFill>
              </a:rPr>
              <a:t> </a:t>
            </a:r>
            <a:r>
              <a:rPr lang="en-US" sz="1800" b="1" dirty="0" err="1">
                <a:solidFill>
                  <a:schemeClr val="tx1"/>
                </a:solidFill>
              </a:rPr>
              <a:t>narasi</a:t>
            </a:r>
            <a:r>
              <a:rPr lang="en-US" sz="1800" b="1" dirty="0">
                <a:solidFill>
                  <a:schemeClr val="tx1"/>
                </a:solidFill>
              </a:rPr>
              <a:t> </a:t>
            </a:r>
            <a:r>
              <a:rPr lang="en-US" sz="1800" b="1" dirty="0" err="1">
                <a:solidFill>
                  <a:schemeClr val="tx1"/>
                </a:solidFill>
              </a:rPr>
              <a:t>mempengaruhi</a:t>
            </a:r>
            <a:r>
              <a:rPr lang="en-US" sz="1800" b="1" dirty="0">
                <a:solidFill>
                  <a:schemeClr val="tx1"/>
                </a:solidFill>
              </a:rPr>
              <a:t> </a:t>
            </a:r>
            <a:r>
              <a:rPr lang="en-US" sz="1800" b="1" dirty="0" err="1">
                <a:solidFill>
                  <a:schemeClr val="tx1"/>
                </a:solidFill>
              </a:rPr>
              <a:t>keyakinan</a:t>
            </a:r>
            <a:r>
              <a:rPr lang="en-US" sz="1800" b="1" dirty="0">
                <a:solidFill>
                  <a:schemeClr val="tx1"/>
                </a:solidFill>
              </a:rPr>
              <a:t>, </a:t>
            </a:r>
            <a:r>
              <a:rPr lang="en-US" sz="1800" b="1" dirty="0" err="1">
                <a:solidFill>
                  <a:schemeClr val="tx1"/>
                </a:solidFill>
              </a:rPr>
              <a:t>sikap</a:t>
            </a:r>
            <a:r>
              <a:rPr lang="en-US" sz="1800" b="1" dirty="0">
                <a:solidFill>
                  <a:schemeClr val="tx1"/>
                </a:solidFill>
              </a:rPr>
              <a:t> dan </a:t>
            </a:r>
            <a:r>
              <a:rPr lang="en-US" sz="1800" b="1" dirty="0" err="1">
                <a:solidFill>
                  <a:schemeClr val="tx1"/>
                </a:solidFill>
              </a:rPr>
              <a:t>perilaku</a:t>
            </a:r>
            <a:r>
              <a:rPr lang="en-US" sz="1800" b="1" dirty="0">
                <a:solidFill>
                  <a:schemeClr val="tx1"/>
                </a:solidFill>
              </a:rPr>
              <a:t> </a:t>
            </a:r>
            <a:r>
              <a:rPr lang="en-US" sz="1800" b="1" dirty="0" err="1">
                <a:solidFill>
                  <a:schemeClr val="tx1"/>
                </a:solidFill>
              </a:rPr>
              <a:t>individu</a:t>
            </a:r>
            <a:r>
              <a:rPr lang="en-US" sz="1800" b="1" dirty="0">
                <a:solidFill>
                  <a:schemeClr val="tx1"/>
                </a:solidFill>
              </a:rPr>
              <a:t> </a:t>
            </a:r>
            <a:r>
              <a:rPr lang="en-US" sz="1800" b="1" dirty="0" err="1">
                <a:solidFill>
                  <a:schemeClr val="tx1"/>
                </a:solidFill>
              </a:rPr>
              <a:t>penerimanya</a:t>
            </a:r>
            <a:r>
              <a:rPr lang="en-US" sz="1800" b="1" dirty="0">
                <a:solidFill>
                  <a:schemeClr val="tx1"/>
                </a:solidFill>
              </a:rPr>
              <a:t> :</a:t>
            </a:r>
          </a:p>
          <a:p>
            <a:pPr marL="109728" algn="l"/>
            <a:endParaRPr lang="en-US" sz="1800" b="1" dirty="0">
              <a:solidFill>
                <a:schemeClr val="tx1"/>
              </a:solidFill>
            </a:endParaRPr>
          </a:p>
          <a:p>
            <a:pPr marL="566928" indent="-457200" algn="l">
              <a:buAutoNum type="arabicPeriod"/>
            </a:pPr>
            <a:r>
              <a:rPr lang="en-US" sz="1800" b="1" dirty="0" err="1">
                <a:solidFill>
                  <a:schemeClr val="tx1"/>
                </a:solidFill>
              </a:rPr>
              <a:t>Setiap</a:t>
            </a:r>
            <a:r>
              <a:rPr lang="en-US" sz="1800" b="1" dirty="0">
                <a:solidFill>
                  <a:schemeClr val="tx1"/>
                </a:solidFill>
              </a:rPr>
              <a:t> orang pada </a:t>
            </a:r>
            <a:r>
              <a:rPr lang="en-US" sz="1800" b="1" dirty="0" err="1">
                <a:solidFill>
                  <a:schemeClr val="tx1"/>
                </a:solidFill>
              </a:rPr>
              <a:t>dasarnya</a:t>
            </a:r>
            <a:r>
              <a:rPr lang="en-US" sz="1800" b="1" dirty="0">
                <a:solidFill>
                  <a:schemeClr val="tx1"/>
                </a:solidFill>
              </a:rPr>
              <a:t> </a:t>
            </a:r>
            <a:r>
              <a:rPr lang="en-US" sz="1800" b="1" dirty="0" err="1">
                <a:solidFill>
                  <a:schemeClr val="tx1"/>
                </a:solidFill>
              </a:rPr>
              <a:t>menyukai</a:t>
            </a:r>
            <a:r>
              <a:rPr lang="en-US" sz="1800" b="1" dirty="0">
                <a:solidFill>
                  <a:schemeClr val="tx1"/>
                </a:solidFill>
              </a:rPr>
              <a:t> </a:t>
            </a:r>
            <a:r>
              <a:rPr lang="en-US" sz="1800" b="1" dirty="0" err="1">
                <a:solidFill>
                  <a:schemeClr val="tx1"/>
                </a:solidFill>
              </a:rPr>
              <a:t>cerita</a:t>
            </a:r>
            <a:r>
              <a:rPr lang="en-US" sz="1800" b="1" dirty="0">
                <a:solidFill>
                  <a:schemeClr val="tx1"/>
                </a:solidFill>
              </a:rPr>
              <a:t> yang </a:t>
            </a:r>
            <a:r>
              <a:rPr lang="en-US" sz="1800" b="1" dirty="0" err="1">
                <a:solidFill>
                  <a:schemeClr val="tx1"/>
                </a:solidFill>
              </a:rPr>
              <a:t>bagus</a:t>
            </a:r>
            <a:r>
              <a:rPr lang="en-US" sz="1800" b="1" dirty="0">
                <a:solidFill>
                  <a:schemeClr val="tx1"/>
                </a:solidFill>
              </a:rPr>
              <a:t>, </a:t>
            </a:r>
            <a:r>
              <a:rPr lang="en-US" sz="1800" b="1" dirty="0" err="1">
                <a:solidFill>
                  <a:schemeClr val="tx1"/>
                </a:solidFill>
              </a:rPr>
              <a:t>bersifat</a:t>
            </a:r>
            <a:r>
              <a:rPr lang="en-US" sz="1800" b="1" dirty="0">
                <a:solidFill>
                  <a:schemeClr val="tx1"/>
                </a:solidFill>
              </a:rPr>
              <a:t> </a:t>
            </a:r>
            <a:r>
              <a:rPr lang="en-US" sz="1800" b="1" dirty="0" err="1">
                <a:solidFill>
                  <a:schemeClr val="tx1"/>
                </a:solidFill>
              </a:rPr>
              <a:t>emosional</a:t>
            </a:r>
            <a:r>
              <a:rPr lang="en-US" sz="1800" b="1" dirty="0">
                <a:solidFill>
                  <a:schemeClr val="tx1"/>
                </a:solidFill>
              </a:rPr>
              <a:t> dan dramatis.</a:t>
            </a:r>
          </a:p>
          <a:p>
            <a:pPr marL="566928" indent="-457200" algn="l">
              <a:buAutoNum type="arabicPeriod"/>
            </a:pPr>
            <a:endParaRPr lang="en-US" sz="1800" b="1" dirty="0">
              <a:solidFill>
                <a:schemeClr val="tx1"/>
              </a:solidFill>
            </a:endParaRPr>
          </a:p>
          <a:p>
            <a:pPr marL="566928" indent="-457200" algn="l">
              <a:buAutoNum type="arabicPeriod"/>
            </a:pPr>
            <a:r>
              <a:rPr lang="en-US" sz="1800" b="1" dirty="0" err="1">
                <a:solidFill>
                  <a:schemeClr val="tx1"/>
                </a:solidFill>
              </a:rPr>
              <a:t>Narasi</a:t>
            </a:r>
            <a:r>
              <a:rPr lang="en-US" sz="1800" b="1" dirty="0">
                <a:solidFill>
                  <a:schemeClr val="tx1"/>
                </a:solidFill>
              </a:rPr>
              <a:t> </a:t>
            </a:r>
            <a:r>
              <a:rPr lang="en-US" sz="1800" b="1" dirty="0" err="1">
                <a:solidFill>
                  <a:schemeClr val="tx1"/>
                </a:solidFill>
              </a:rPr>
              <a:t>menawarkan</a:t>
            </a:r>
            <a:r>
              <a:rPr lang="en-US" sz="1800" b="1" dirty="0">
                <a:solidFill>
                  <a:schemeClr val="tx1"/>
                </a:solidFill>
              </a:rPr>
              <a:t>  </a:t>
            </a:r>
            <a:r>
              <a:rPr lang="en-US" sz="1800" b="1" dirty="0" err="1">
                <a:solidFill>
                  <a:schemeClr val="tx1"/>
                </a:solidFill>
              </a:rPr>
              <a:t>sarana</a:t>
            </a:r>
            <a:r>
              <a:rPr lang="en-US" sz="1800" b="1" dirty="0">
                <a:solidFill>
                  <a:schemeClr val="tx1"/>
                </a:solidFill>
              </a:rPr>
              <a:t> </a:t>
            </a:r>
            <a:r>
              <a:rPr lang="en-US" sz="1800" b="1" dirty="0" err="1">
                <a:solidFill>
                  <a:schemeClr val="tx1"/>
                </a:solidFill>
              </a:rPr>
              <a:t>perwakilan</a:t>
            </a:r>
            <a:r>
              <a:rPr lang="en-US" sz="1800" b="1" dirty="0">
                <a:solidFill>
                  <a:schemeClr val="tx1"/>
                </a:solidFill>
              </a:rPr>
              <a:t> </a:t>
            </a:r>
            <a:r>
              <a:rPr lang="en-US" sz="1800" b="1" dirty="0" err="1">
                <a:solidFill>
                  <a:schemeClr val="tx1"/>
                </a:solidFill>
              </a:rPr>
              <a:t>berpetualang</a:t>
            </a:r>
            <a:r>
              <a:rPr lang="en-US" sz="1800" b="1" dirty="0">
                <a:solidFill>
                  <a:schemeClr val="tx1"/>
                </a:solidFill>
              </a:rPr>
              <a:t> ketempat2 </a:t>
            </a:r>
            <a:r>
              <a:rPr lang="en-US" sz="1800" b="1" dirty="0" err="1">
                <a:solidFill>
                  <a:schemeClr val="tx1"/>
                </a:solidFill>
              </a:rPr>
              <a:t>baru</a:t>
            </a:r>
            <a:r>
              <a:rPr lang="en-US" sz="1800" b="1" dirty="0">
                <a:solidFill>
                  <a:schemeClr val="tx1"/>
                </a:solidFill>
              </a:rPr>
              <a:t>, </a:t>
            </a:r>
            <a:r>
              <a:rPr lang="en-US" sz="1800" b="1" dirty="0" err="1">
                <a:solidFill>
                  <a:schemeClr val="tx1"/>
                </a:solidFill>
              </a:rPr>
              <a:t>berkenalan</a:t>
            </a:r>
            <a:r>
              <a:rPr lang="en-US" sz="1800" b="1" dirty="0">
                <a:solidFill>
                  <a:schemeClr val="tx1"/>
                </a:solidFill>
              </a:rPr>
              <a:t> </a:t>
            </a:r>
            <a:r>
              <a:rPr lang="en-US" sz="1800" b="1" dirty="0" err="1">
                <a:solidFill>
                  <a:schemeClr val="tx1"/>
                </a:solidFill>
              </a:rPr>
              <a:t>dengan</a:t>
            </a:r>
            <a:r>
              <a:rPr lang="en-US" sz="1800" b="1" dirty="0">
                <a:solidFill>
                  <a:schemeClr val="tx1"/>
                </a:solidFill>
              </a:rPr>
              <a:t> orang2 </a:t>
            </a:r>
            <a:r>
              <a:rPr lang="en-US" sz="1800" b="1" dirty="0" err="1">
                <a:solidFill>
                  <a:schemeClr val="tx1"/>
                </a:solidFill>
              </a:rPr>
              <a:t>baru</a:t>
            </a:r>
            <a:r>
              <a:rPr lang="en-US" sz="1800" b="1" dirty="0">
                <a:solidFill>
                  <a:schemeClr val="tx1"/>
                </a:solidFill>
              </a:rPr>
              <a:t> </a:t>
            </a:r>
            <a:r>
              <a:rPr lang="en-US" sz="1800" b="1" dirty="0" err="1">
                <a:solidFill>
                  <a:schemeClr val="tx1"/>
                </a:solidFill>
              </a:rPr>
              <a:t>serta</a:t>
            </a:r>
            <a:r>
              <a:rPr lang="en-US" sz="1800" b="1" dirty="0">
                <a:solidFill>
                  <a:schemeClr val="tx1"/>
                </a:solidFill>
              </a:rPr>
              <a:t> </a:t>
            </a:r>
            <a:r>
              <a:rPr lang="en-US" sz="1800" b="1" dirty="0" err="1">
                <a:solidFill>
                  <a:schemeClr val="tx1"/>
                </a:solidFill>
              </a:rPr>
              <a:t>menyediakan</a:t>
            </a:r>
            <a:r>
              <a:rPr lang="en-US" sz="1800" b="1" dirty="0">
                <a:solidFill>
                  <a:schemeClr val="tx1"/>
                </a:solidFill>
              </a:rPr>
              <a:t> </a:t>
            </a:r>
            <a:r>
              <a:rPr lang="en-US" sz="1800" b="1" dirty="0" err="1">
                <a:solidFill>
                  <a:schemeClr val="tx1"/>
                </a:solidFill>
              </a:rPr>
              <a:t>berbagai</a:t>
            </a:r>
            <a:r>
              <a:rPr lang="en-US" sz="1800" b="1" dirty="0">
                <a:solidFill>
                  <a:schemeClr val="tx1"/>
                </a:solidFill>
              </a:rPr>
              <a:t> </a:t>
            </a:r>
            <a:r>
              <a:rPr lang="en-US" sz="1800" b="1" dirty="0" err="1">
                <a:solidFill>
                  <a:schemeClr val="tx1"/>
                </a:solidFill>
              </a:rPr>
              <a:t>pengalaman</a:t>
            </a:r>
            <a:r>
              <a:rPr lang="en-US" sz="1800" b="1" dirty="0">
                <a:solidFill>
                  <a:schemeClr val="tx1"/>
                </a:solidFill>
              </a:rPr>
              <a:t> </a:t>
            </a:r>
            <a:r>
              <a:rPr lang="en-US" sz="1800" b="1" dirty="0" err="1">
                <a:solidFill>
                  <a:schemeClr val="tx1"/>
                </a:solidFill>
              </a:rPr>
              <a:t>baru</a:t>
            </a:r>
            <a:r>
              <a:rPr lang="en-US" sz="1800" b="1" dirty="0">
                <a:solidFill>
                  <a:schemeClr val="tx1"/>
                </a:solidFill>
              </a:rPr>
              <a:t>.</a:t>
            </a:r>
          </a:p>
          <a:p>
            <a:pPr marL="566928" indent="-457200" algn="l">
              <a:buAutoNum type="arabicPeriod"/>
            </a:pPr>
            <a:endParaRPr lang="en-US" sz="1800" b="1" dirty="0">
              <a:solidFill>
                <a:schemeClr val="tx1"/>
              </a:solidFill>
            </a:endParaRPr>
          </a:p>
          <a:p>
            <a:pPr marL="566928" indent="-457200" algn="l">
              <a:buAutoNum type="arabicPeriod"/>
            </a:pPr>
            <a:r>
              <a:rPr lang="en-US" sz="1800" b="1" dirty="0" err="1">
                <a:solidFill>
                  <a:schemeClr val="tx1"/>
                </a:solidFill>
              </a:rPr>
              <a:t>Narasi</a:t>
            </a:r>
            <a:r>
              <a:rPr lang="en-US" sz="1800" b="1" dirty="0">
                <a:solidFill>
                  <a:schemeClr val="tx1"/>
                </a:solidFill>
              </a:rPr>
              <a:t> </a:t>
            </a:r>
            <a:r>
              <a:rPr lang="en-US" sz="1800" b="1" dirty="0" err="1">
                <a:solidFill>
                  <a:schemeClr val="tx1"/>
                </a:solidFill>
              </a:rPr>
              <a:t>sebagai</a:t>
            </a:r>
            <a:r>
              <a:rPr lang="en-US" sz="1800" b="1" dirty="0">
                <a:solidFill>
                  <a:schemeClr val="tx1"/>
                </a:solidFill>
              </a:rPr>
              <a:t> </a:t>
            </a:r>
            <a:r>
              <a:rPr lang="en-US" sz="1800" b="1" dirty="0" err="1">
                <a:solidFill>
                  <a:schemeClr val="tx1"/>
                </a:solidFill>
              </a:rPr>
              <a:t>bentuk</a:t>
            </a:r>
            <a:r>
              <a:rPr lang="en-US" sz="1800" b="1" dirty="0">
                <a:solidFill>
                  <a:schemeClr val="tx1"/>
                </a:solidFill>
              </a:rPr>
              <a:t> </a:t>
            </a:r>
            <a:r>
              <a:rPr lang="en-US" sz="1800" b="1" dirty="0" err="1">
                <a:solidFill>
                  <a:schemeClr val="tx1"/>
                </a:solidFill>
              </a:rPr>
              <a:t>komunikasi</a:t>
            </a:r>
            <a:r>
              <a:rPr lang="en-US" sz="1800" b="1" dirty="0">
                <a:solidFill>
                  <a:schemeClr val="tx1"/>
                </a:solidFill>
              </a:rPr>
              <a:t> yang </a:t>
            </a:r>
            <a:r>
              <a:rPr lang="en-US" sz="1800" b="1" dirty="0" err="1">
                <a:solidFill>
                  <a:schemeClr val="tx1"/>
                </a:solidFill>
              </a:rPr>
              <a:t>dianggap</a:t>
            </a:r>
            <a:r>
              <a:rPr lang="en-US" sz="1800" b="1" dirty="0">
                <a:solidFill>
                  <a:schemeClr val="tx1"/>
                </a:solidFill>
              </a:rPr>
              <a:t>  </a:t>
            </a:r>
            <a:r>
              <a:rPr lang="en-US" sz="1800" b="1" dirty="0" err="1">
                <a:solidFill>
                  <a:schemeClr val="tx1"/>
                </a:solidFill>
              </a:rPr>
              <a:t>lebih</a:t>
            </a:r>
            <a:r>
              <a:rPr lang="en-US" sz="1800" b="1" dirty="0">
                <a:solidFill>
                  <a:schemeClr val="tx1"/>
                </a:solidFill>
              </a:rPr>
              <a:t> </a:t>
            </a:r>
            <a:r>
              <a:rPr lang="en-US" sz="1800" b="1" dirty="0" err="1">
                <a:solidFill>
                  <a:schemeClr val="tx1"/>
                </a:solidFill>
              </a:rPr>
              <a:t>berpengaruh</a:t>
            </a:r>
            <a:r>
              <a:rPr lang="en-US" sz="1800" b="1" dirty="0">
                <a:solidFill>
                  <a:schemeClr val="tx1"/>
                </a:solidFill>
              </a:rPr>
              <a:t> dan </a:t>
            </a:r>
            <a:r>
              <a:rPr lang="en-US" sz="1800" b="1" dirty="0" err="1">
                <a:solidFill>
                  <a:schemeClr val="tx1"/>
                </a:solidFill>
              </a:rPr>
              <a:t>lazim</a:t>
            </a:r>
            <a:r>
              <a:rPr lang="en-US" sz="1800" b="1" dirty="0">
                <a:solidFill>
                  <a:schemeClr val="tx1"/>
                </a:solidFill>
              </a:rPr>
              <a:t> </a:t>
            </a:r>
            <a:r>
              <a:rPr lang="en-US" sz="1800" b="1" dirty="0" err="1">
                <a:solidFill>
                  <a:schemeClr val="tx1"/>
                </a:solidFill>
              </a:rPr>
              <a:t>digunakan</a:t>
            </a:r>
            <a:r>
              <a:rPr lang="en-US" sz="1800" b="1" dirty="0">
                <a:solidFill>
                  <a:schemeClr val="tx1"/>
                </a:solidFill>
              </a:rPr>
              <a:t> di </a:t>
            </a:r>
            <a:r>
              <a:rPr lang="en-US" sz="1800" b="1" dirty="0" err="1">
                <a:solidFill>
                  <a:schemeClr val="tx1"/>
                </a:solidFill>
              </a:rPr>
              <a:t>berbagai</a:t>
            </a:r>
            <a:r>
              <a:rPr lang="en-US" sz="1800" b="1" dirty="0">
                <a:solidFill>
                  <a:schemeClr val="tx1"/>
                </a:solidFill>
              </a:rPr>
              <a:t> </a:t>
            </a:r>
            <a:r>
              <a:rPr lang="en-US" sz="1800" b="1" dirty="0" err="1">
                <a:solidFill>
                  <a:schemeClr val="tx1"/>
                </a:solidFill>
              </a:rPr>
              <a:t>tempat</a:t>
            </a:r>
            <a:r>
              <a:rPr lang="en-US" sz="1800" b="1" dirty="0">
                <a:solidFill>
                  <a:schemeClr val="tx1"/>
                </a:solidFill>
              </a:rPr>
              <a:t> </a:t>
            </a:r>
            <a:r>
              <a:rPr lang="en-US" sz="1800" b="1" dirty="0" err="1">
                <a:solidFill>
                  <a:schemeClr val="tx1"/>
                </a:solidFill>
              </a:rPr>
              <a:t>untuk</a:t>
            </a:r>
            <a:r>
              <a:rPr lang="en-US" sz="1800" b="1" dirty="0">
                <a:solidFill>
                  <a:schemeClr val="tx1"/>
                </a:solidFill>
              </a:rPr>
              <a:t> </a:t>
            </a:r>
            <a:r>
              <a:rPr lang="en-US" sz="1800" b="1" dirty="0" err="1">
                <a:solidFill>
                  <a:schemeClr val="tx1"/>
                </a:solidFill>
              </a:rPr>
              <a:t>membangkitkan</a:t>
            </a:r>
            <a:r>
              <a:rPr lang="en-US" sz="1800" b="1" dirty="0">
                <a:solidFill>
                  <a:schemeClr val="tx1"/>
                </a:solidFill>
              </a:rPr>
              <a:t> dan </a:t>
            </a:r>
            <a:r>
              <a:rPr lang="en-US" sz="1800" b="1" dirty="0" err="1">
                <a:solidFill>
                  <a:schemeClr val="tx1"/>
                </a:solidFill>
              </a:rPr>
              <a:t>menarik</a:t>
            </a:r>
            <a:r>
              <a:rPr lang="en-US" sz="1800" b="1" dirty="0">
                <a:solidFill>
                  <a:schemeClr val="tx1"/>
                </a:solidFill>
              </a:rPr>
              <a:t> </a:t>
            </a:r>
            <a:r>
              <a:rPr lang="en-US" sz="1800" b="1" dirty="0" err="1">
                <a:solidFill>
                  <a:schemeClr val="tx1"/>
                </a:solidFill>
              </a:rPr>
              <a:t>perhatian</a:t>
            </a:r>
            <a:r>
              <a:rPr lang="en-US" sz="1800" b="1" dirty="0">
                <a:solidFill>
                  <a:schemeClr val="tx1"/>
                </a:solidFill>
              </a:rPr>
              <a:t> orang. </a:t>
            </a:r>
          </a:p>
          <a:p>
            <a:pPr marL="566928" indent="-457200" algn="l">
              <a:buAutoNum type="arabicPeriod"/>
            </a:pPr>
            <a:endParaRPr lang="en-US" sz="1800" b="1" dirty="0">
              <a:solidFill>
                <a:schemeClr val="tx1"/>
              </a:solidFill>
            </a:endParaRPr>
          </a:p>
          <a:p>
            <a:pPr marL="566928" indent="-457200" algn="l">
              <a:buAutoNum type="arabicPeriod"/>
            </a:pPr>
            <a:r>
              <a:rPr lang="en-US" sz="1800" b="1" dirty="0" err="1">
                <a:solidFill>
                  <a:schemeClr val="tx1"/>
                </a:solidFill>
              </a:rPr>
              <a:t>Adanya</a:t>
            </a:r>
            <a:r>
              <a:rPr lang="en-US" sz="1800" b="1" dirty="0">
                <a:solidFill>
                  <a:schemeClr val="tx1"/>
                </a:solidFill>
              </a:rPr>
              <a:t> </a:t>
            </a:r>
            <a:r>
              <a:rPr lang="en-US" sz="1800" b="1" dirty="0" err="1">
                <a:solidFill>
                  <a:schemeClr val="tx1"/>
                </a:solidFill>
              </a:rPr>
              <a:t>kebutuhan</a:t>
            </a:r>
            <a:r>
              <a:rPr lang="en-US" sz="1800" b="1" dirty="0">
                <a:solidFill>
                  <a:schemeClr val="tx1"/>
                </a:solidFill>
              </a:rPr>
              <a:t> </a:t>
            </a:r>
            <a:r>
              <a:rPr lang="en-US" sz="1800" b="1" dirty="0" err="1">
                <a:solidFill>
                  <a:schemeClr val="tx1"/>
                </a:solidFill>
              </a:rPr>
              <a:t>individu</a:t>
            </a:r>
            <a:r>
              <a:rPr lang="en-US" sz="1800" b="1" dirty="0">
                <a:solidFill>
                  <a:schemeClr val="tx1"/>
                </a:solidFill>
              </a:rPr>
              <a:t> </a:t>
            </a:r>
            <a:r>
              <a:rPr lang="en-US" sz="1800" b="1" dirty="0" err="1">
                <a:solidFill>
                  <a:schemeClr val="tx1"/>
                </a:solidFill>
              </a:rPr>
              <a:t>akan</a:t>
            </a:r>
            <a:r>
              <a:rPr lang="en-US" sz="1800" b="1" dirty="0">
                <a:solidFill>
                  <a:schemeClr val="tx1"/>
                </a:solidFill>
              </a:rPr>
              <a:t> </a:t>
            </a:r>
            <a:r>
              <a:rPr lang="en-US" sz="1800" b="1" dirty="0" err="1">
                <a:solidFill>
                  <a:schemeClr val="tx1"/>
                </a:solidFill>
              </a:rPr>
              <a:t>pengalaman</a:t>
            </a:r>
            <a:r>
              <a:rPr lang="en-US" sz="1800" b="1" dirty="0">
                <a:solidFill>
                  <a:schemeClr val="tx1"/>
                </a:solidFill>
              </a:rPr>
              <a:t> </a:t>
            </a:r>
            <a:r>
              <a:rPr lang="en-US" sz="1800" b="1" dirty="0" err="1">
                <a:solidFill>
                  <a:schemeClr val="tx1"/>
                </a:solidFill>
              </a:rPr>
              <a:t>subyektif</a:t>
            </a:r>
            <a:r>
              <a:rPr lang="en-US" sz="1800" b="1" dirty="0">
                <a:solidFill>
                  <a:schemeClr val="tx1"/>
                </a:solidFill>
              </a:rPr>
              <a:t> yang </a:t>
            </a:r>
            <a:r>
              <a:rPr lang="en-US" sz="1800" b="1" dirty="0" err="1">
                <a:solidFill>
                  <a:schemeClr val="tx1"/>
                </a:solidFill>
              </a:rPr>
              <a:t>sebenarnya</a:t>
            </a:r>
            <a:r>
              <a:rPr lang="en-US" sz="1800" b="1" dirty="0">
                <a:solidFill>
                  <a:schemeClr val="tx1"/>
                </a:solidFill>
              </a:rPr>
              <a:t> </a:t>
            </a:r>
            <a:r>
              <a:rPr lang="en-US" sz="1800" b="1" dirty="0" err="1">
                <a:solidFill>
                  <a:schemeClr val="tx1"/>
                </a:solidFill>
              </a:rPr>
              <a:t>sebagai</a:t>
            </a:r>
            <a:r>
              <a:rPr lang="en-US" sz="1800" b="1" dirty="0">
                <a:solidFill>
                  <a:schemeClr val="tx1"/>
                </a:solidFill>
              </a:rPr>
              <a:t> </a:t>
            </a:r>
            <a:r>
              <a:rPr lang="en-US" sz="1800" b="1" dirty="0" err="1">
                <a:solidFill>
                  <a:schemeClr val="tx1"/>
                </a:solidFill>
              </a:rPr>
              <a:t>konsumen</a:t>
            </a:r>
            <a:r>
              <a:rPr lang="en-US" sz="1800" b="1" dirty="0">
                <a:solidFill>
                  <a:schemeClr val="tx1"/>
                </a:solidFill>
              </a:rPr>
              <a:t> </a:t>
            </a:r>
            <a:r>
              <a:rPr lang="en-US" sz="1800" b="1" dirty="0" err="1">
                <a:solidFill>
                  <a:schemeClr val="tx1"/>
                </a:solidFill>
              </a:rPr>
              <a:t>cerita</a:t>
            </a:r>
            <a:r>
              <a:rPr lang="en-US" sz="1800" b="1" dirty="0">
                <a:solidFill>
                  <a:schemeClr val="tx1"/>
                </a:solidFill>
              </a:rPr>
              <a:t>.</a:t>
            </a:r>
          </a:p>
          <a:p>
            <a:pPr marL="566928" indent="-457200" algn="l">
              <a:buAutoNum type="arabicPeriod"/>
            </a:pPr>
            <a:endParaRPr lang="en-US" sz="2500" b="1" dirty="0">
              <a:solidFill>
                <a:schemeClr val="tx1"/>
              </a:solidFill>
            </a:endParaRPr>
          </a:p>
          <a:p>
            <a:pPr marL="624078" indent="-514350" algn="l">
              <a:buAutoNum type="arabicPeriod"/>
            </a:pPr>
            <a:endParaRPr lang="en-US" sz="3200" b="1" dirty="0">
              <a:solidFill>
                <a:schemeClr val="tx1"/>
              </a:solidFill>
            </a:endParaRPr>
          </a:p>
          <a:p>
            <a:pPr marL="577850" indent="-342900" algn="just">
              <a:buFont typeface="Wingdings" panose="05000000000000000000" pitchFamily="2" charset="2"/>
              <a:buChar char="q"/>
            </a:pPr>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30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5" name="Rectangle: Rounded Corners 4">
            <a:extLst>
              <a:ext uri="{FF2B5EF4-FFF2-40B4-BE49-F238E27FC236}">
                <a16:creationId xmlns:a16="http://schemas.microsoft.com/office/drawing/2014/main" id="{9F91CBF8-0124-4099-84CE-E05CB27D84CA}"/>
              </a:ext>
            </a:extLst>
          </p:cNvPr>
          <p:cNvSpPr/>
          <p:nvPr/>
        </p:nvSpPr>
        <p:spPr>
          <a:xfrm>
            <a:off x="394902" y="330443"/>
            <a:ext cx="11429668" cy="9579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3200" b="1" dirty="0">
                <a:solidFill>
                  <a:srgbClr val="FF0000"/>
                </a:solidFill>
              </a:rPr>
              <a:t>ASUMSI NARASI SEBAGAI MEDIA PERSUASI</a:t>
            </a:r>
          </a:p>
        </p:txBody>
      </p:sp>
      <p:pic>
        <p:nvPicPr>
          <p:cNvPr id="2" name="Picture 1">
            <a:extLst>
              <a:ext uri="{FF2B5EF4-FFF2-40B4-BE49-F238E27FC236}">
                <a16:creationId xmlns:a16="http://schemas.microsoft.com/office/drawing/2014/main" id="{B90E0195-F0B9-4ECA-9AEB-8F71F5B2A858}"/>
              </a:ext>
            </a:extLst>
          </p:cNvPr>
          <p:cNvPicPr>
            <a:picLocks noChangeAspect="1"/>
          </p:cNvPicPr>
          <p:nvPr/>
        </p:nvPicPr>
        <p:blipFill>
          <a:blip r:embed="rId2"/>
          <a:stretch>
            <a:fillRect/>
          </a:stretch>
        </p:blipFill>
        <p:spPr>
          <a:xfrm>
            <a:off x="720470" y="1345545"/>
            <a:ext cx="2388489" cy="1213264"/>
          </a:xfrm>
          <a:prstGeom prst="rect">
            <a:avLst/>
          </a:prstGeom>
        </p:spPr>
      </p:pic>
      <p:pic>
        <p:nvPicPr>
          <p:cNvPr id="4" name="Picture 3">
            <a:extLst>
              <a:ext uri="{FF2B5EF4-FFF2-40B4-BE49-F238E27FC236}">
                <a16:creationId xmlns:a16="http://schemas.microsoft.com/office/drawing/2014/main" id="{05FD610C-48DC-4AF6-980E-3DB267EB6A34}"/>
              </a:ext>
            </a:extLst>
          </p:cNvPr>
          <p:cNvPicPr>
            <a:picLocks noChangeAspect="1"/>
          </p:cNvPicPr>
          <p:nvPr/>
        </p:nvPicPr>
        <p:blipFill>
          <a:blip r:embed="rId3"/>
          <a:stretch>
            <a:fillRect/>
          </a:stretch>
        </p:blipFill>
        <p:spPr>
          <a:xfrm>
            <a:off x="1050035" y="2575358"/>
            <a:ext cx="2581275" cy="1213265"/>
          </a:xfrm>
          <a:prstGeom prst="rect">
            <a:avLst/>
          </a:prstGeom>
        </p:spPr>
      </p:pic>
      <p:pic>
        <p:nvPicPr>
          <p:cNvPr id="7" name="Picture 6">
            <a:extLst>
              <a:ext uri="{FF2B5EF4-FFF2-40B4-BE49-F238E27FC236}">
                <a16:creationId xmlns:a16="http://schemas.microsoft.com/office/drawing/2014/main" id="{F9967233-6C1F-43CA-8705-5AA3E2E5D5EE}"/>
              </a:ext>
            </a:extLst>
          </p:cNvPr>
          <p:cNvPicPr>
            <a:picLocks noChangeAspect="1"/>
          </p:cNvPicPr>
          <p:nvPr/>
        </p:nvPicPr>
        <p:blipFill>
          <a:blip r:embed="rId4"/>
          <a:stretch>
            <a:fillRect/>
          </a:stretch>
        </p:blipFill>
        <p:spPr>
          <a:xfrm>
            <a:off x="1542723" y="3788624"/>
            <a:ext cx="2581275" cy="1213264"/>
          </a:xfrm>
          <a:prstGeom prst="rect">
            <a:avLst/>
          </a:prstGeom>
        </p:spPr>
      </p:pic>
      <p:pic>
        <p:nvPicPr>
          <p:cNvPr id="8" name="Picture 7">
            <a:extLst>
              <a:ext uri="{FF2B5EF4-FFF2-40B4-BE49-F238E27FC236}">
                <a16:creationId xmlns:a16="http://schemas.microsoft.com/office/drawing/2014/main" id="{537D2C4E-C820-4CFE-A873-15E4C9006F6C}"/>
              </a:ext>
            </a:extLst>
          </p:cNvPr>
          <p:cNvPicPr>
            <a:picLocks noChangeAspect="1"/>
          </p:cNvPicPr>
          <p:nvPr/>
        </p:nvPicPr>
        <p:blipFill>
          <a:blip r:embed="rId5"/>
          <a:stretch>
            <a:fillRect/>
          </a:stretch>
        </p:blipFill>
        <p:spPr>
          <a:xfrm>
            <a:off x="2569272" y="5001887"/>
            <a:ext cx="2540102" cy="1174777"/>
          </a:xfrm>
          <a:prstGeom prst="rect">
            <a:avLst/>
          </a:prstGeom>
        </p:spPr>
      </p:pic>
    </p:spTree>
    <p:extLst>
      <p:ext uri="{BB962C8B-B14F-4D97-AF65-F5344CB8AC3E}">
        <p14:creationId xmlns:p14="http://schemas.microsoft.com/office/powerpoint/2010/main" val="32332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5745917" cy="5024602"/>
          </a:xfrm>
        </p:spPr>
        <p:txBody>
          <a:bodyPr>
            <a:normAutofit fontScale="92500"/>
          </a:bodyPr>
          <a:lstStyle/>
          <a:p>
            <a:pPr marL="457200" indent="0">
              <a:buNone/>
            </a:pPr>
            <a:endParaRPr lang="en-US" sz="2400" dirty="0"/>
          </a:p>
          <a:p>
            <a:r>
              <a:rPr lang="en-US" sz="1800" dirty="0" err="1"/>
              <a:t>Pesan</a:t>
            </a:r>
            <a:r>
              <a:rPr lang="en-US" sz="1800" dirty="0"/>
              <a:t> </a:t>
            </a:r>
            <a:r>
              <a:rPr lang="en-US" sz="1800" dirty="0" err="1"/>
              <a:t>dalam</a:t>
            </a:r>
            <a:r>
              <a:rPr lang="en-US" sz="1800" dirty="0"/>
              <a:t> format </a:t>
            </a:r>
            <a:r>
              <a:rPr lang="en-US" sz="1800" dirty="0" err="1"/>
              <a:t>narasi</a:t>
            </a:r>
            <a:r>
              <a:rPr lang="en-US" sz="1800" dirty="0"/>
              <a:t> </a:t>
            </a:r>
            <a:r>
              <a:rPr lang="en-US" sz="1800" dirty="0" err="1"/>
              <a:t>menghasilkan</a:t>
            </a:r>
            <a:r>
              <a:rPr lang="en-US" sz="1800" dirty="0"/>
              <a:t> </a:t>
            </a:r>
            <a:r>
              <a:rPr lang="en-US" sz="1800" dirty="0" err="1"/>
              <a:t>hasil</a:t>
            </a:r>
            <a:r>
              <a:rPr lang="en-US" sz="1800" dirty="0"/>
              <a:t> </a:t>
            </a:r>
            <a:r>
              <a:rPr lang="en-US" sz="1800" dirty="0" err="1"/>
              <a:t>persuasi</a:t>
            </a:r>
            <a:r>
              <a:rPr lang="en-US" sz="1800" dirty="0"/>
              <a:t> yang </a:t>
            </a:r>
            <a:r>
              <a:rPr lang="en-US" sz="1800" dirty="0" err="1"/>
              <a:t>bersifat</a:t>
            </a:r>
            <a:r>
              <a:rPr lang="en-US" sz="1800" dirty="0"/>
              <a:t> </a:t>
            </a:r>
            <a:r>
              <a:rPr lang="en-US" sz="1800" dirty="0" err="1"/>
              <a:t>lebih</a:t>
            </a:r>
            <a:r>
              <a:rPr lang="en-US" sz="1800" dirty="0"/>
              <a:t> </a:t>
            </a:r>
            <a:r>
              <a:rPr lang="en-US" sz="1800" dirty="0" err="1"/>
              <a:t>positif</a:t>
            </a:r>
            <a:r>
              <a:rPr lang="en-US" sz="1800" dirty="0"/>
              <a:t>, </a:t>
            </a:r>
            <a:r>
              <a:rPr lang="en-US" sz="1800" dirty="0" err="1"/>
              <a:t>karena</a:t>
            </a:r>
            <a:r>
              <a:rPr lang="en-US" sz="1800" dirty="0"/>
              <a:t> </a:t>
            </a:r>
            <a:r>
              <a:rPr lang="en-US" sz="1800" dirty="0" err="1"/>
              <a:t>diproses</a:t>
            </a:r>
            <a:r>
              <a:rPr lang="en-US" sz="1800" dirty="0"/>
              <a:t> oleh </a:t>
            </a:r>
            <a:r>
              <a:rPr lang="en-US" sz="1800" dirty="0" err="1"/>
              <a:t>penonton</a:t>
            </a:r>
            <a:r>
              <a:rPr lang="en-US" sz="1800" dirty="0"/>
              <a:t> </a:t>
            </a:r>
            <a:r>
              <a:rPr lang="en-US" sz="1800" dirty="0" err="1"/>
              <a:t>sebagai</a:t>
            </a:r>
            <a:r>
              <a:rPr lang="en-US" sz="1800" dirty="0"/>
              <a:t> </a:t>
            </a:r>
            <a:r>
              <a:rPr lang="en-US" sz="1800" dirty="0" err="1"/>
              <a:t>pengalaman</a:t>
            </a:r>
            <a:r>
              <a:rPr lang="en-US" sz="1800" dirty="0"/>
              <a:t> yang </a:t>
            </a:r>
            <a:r>
              <a:rPr lang="en-US" sz="1800" dirty="0" err="1"/>
              <a:t>menyenangkan</a:t>
            </a:r>
            <a:endParaRPr lang="en-US" sz="1800" dirty="0"/>
          </a:p>
          <a:p>
            <a:r>
              <a:rPr lang="en-US" sz="1800" dirty="0"/>
              <a:t>Pada </a:t>
            </a:r>
            <a:r>
              <a:rPr lang="en-US" sz="1800" dirty="0" err="1"/>
              <a:t>umumnya</a:t>
            </a:r>
            <a:r>
              <a:rPr lang="en-US" sz="1800" dirty="0"/>
              <a:t>, </a:t>
            </a:r>
            <a:r>
              <a:rPr lang="en-US" sz="1800" dirty="0" err="1"/>
              <a:t>penelitian</a:t>
            </a:r>
            <a:r>
              <a:rPr lang="en-US" sz="1800" dirty="0"/>
              <a:t> </a:t>
            </a:r>
            <a:r>
              <a:rPr lang="en-US" sz="1800" dirty="0" err="1"/>
              <a:t>dilakukan</a:t>
            </a:r>
            <a:r>
              <a:rPr lang="en-US" sz="1800" dirty="0"/>
              <a:t> </a:t>
            </a:r>
            <a:r>
              <a:rPr lang="en-US" sz="1800" dirty="0" err="1"/>
              <a:t>menyoroti</a:t>
            </a:r>
            <a:r>
              <a:rPr lang="en-US" sz="1800" dirty="0"/>
              <a:t> </a:t>
            </a:r>
            <a:r>
              <a:rPr lang="en-US" sz="1800" dirty="0" err="1"/>
              <a:t>perbedaan</a:t>
            </a:r>
            <a:r>
              <a:rPr lang="en-US" sz="1800" dirty="0"/>
              <a:t> </a:t>
            </a:r>
            <a:r>
              <a:rPr lang="en-US" sz="1800" dirty="0" err="1"/>
              <a:t>antara</a:t>
            </a:r>
            <a:r>
              <a:rPr lang="en-US" sz="1800" dirty="0"/>
              <a:t> </a:t>
            </a:r>
            <a:r>
              <a:rPr lang="en-US" sz="1800" dirty="0" err="1"/>
              <a:t>persuasi</a:t>
            </a:r>
            <a:r>
              <a:rPr lang="en-US" sz="1800" dirty="0"/>
              <a:t> </a:t>
            </a:r>
            <a:r>
              <a:rPr lang="en-US" sz="1800" dirty="0" err="1"/>
              <a:t>narasi</a:t>
            </a:r>
            <a:r>
              <a:rPr lang="en-US" sz="1800" dirty="0"/>
              <a:t> </a:t>
            </a:r>
            <a:r>
              <a:rPr lang="en-US" sz="1800" dirty="0" err="1"/>
              <a:t>dengan</a:t>
            </a:r>
            <a:r>
              <a:rPr lang="en-US" sz="1800" dirty="0"/>
              <a:t> argument (</a:t>
            </a:r>
            <a:r>
              <a:rPr lang="en-US" sz="1800" dirty="0" err="1"/>
              <a:t>retoris</a:t>
            </a:r>
            <a:r>
              <a:rPr lang="en-US" sz="1800" dirty="0"/>
              <a:t>). Hal </a:t>
            </a:r>
            <a:r>
              <a:rPr lang="en-US" sz="1800" dirty="0" err="1"/>
              <a:t>ini</a:t>
            </a:r>
            <a:r>
              <a:rPr lang="en-US" sz="1800" dirty="0"/>
              <a:t> </a:t>
            </a:r>
            <a:r>
              <a:rPr lang="en-US" sz="1800" dirty="0" err="1"/>
              <a:t>dilatarbelakangi</a:t>
            </a:r>
            <a:r>
              <a:rPr lang="en-US" sz="1800" dirty="0"/>
              <a:t> </a:t>
            </a:r>
            <a:r>
              <a:rPr lang="en-US" sz="1800" dirty="0" err="1"/>
              <a:t>studi</a:t>
            </a:r>
            <a:r>
              <a:rPr lang="en-US" sz="1800" dirty="0"/>
              <a:t> </a:t>
            </a:r>
            <a:r>
              <a:rPr lang="en-US" sz="1800" dirty="0" err="1"/>
              <a:t>dengan</a:t>
            </a:r>
            <a:r>
              <a:rPr lang="en-US" sz="1800" dirty="0"/>
              <a:t> </a:t>
            </a:r>
            <a:r>
              <a:rPr lang="en-US" sz="1800" dirty="0" err="1"/>
              <a:t>menggunakan</a:t>
            </a:r>
            <a:r>
              <a:rPr lang="en-US" sz="1800" dirty="0"/>
              <a:t> </a:t>
            </a:r>
            <a:r>
              <a:rPr lang="en-US" sz="1800" dirty="0" err="1"/>
              <a:t>teori</a:t>
            </a:r>
            <a:r>
              <a:rPr lang="en-US" sz="1800" dirty="0"/>
              <a:t> ELM Petty &amp; Cacioppo</a:t>
            </a:r>
          </a:p>
          <a:p>
            <a:r>
              <a:rPr lang="en-US" sz="1800" dirty="0"/>
              <a:t> </a:t>
            </a:r>
            <a:r>
              <a:rPr lang="en-US" sz="1800" dirty="0" err="1"/>
              <a:t>Penelitian</a:t>
            </a:r>
            <a:r>
              <a:rPr lang="en-US" sz="1800" dirty="0"/>
              <a:t> pada era </a:t>
            </a:r>
            <a:r>
              <a:rPr lang="en-US" sz="1800" dirty="0" err="1"/>
              <a:t>ini</a:t>
            </a:r>
            <a:r>
              <a:rPr lang="en-US" sz="1800" dirty="0"/>
              <a:t> </a:t>
            </a:r>
            <a:r>
              <a:rPr lang="en-US" sz="1800" dirty="0" err="1"/>
              <a:t>lebih</a:t>
            </a:r>
            <a:r>
              <a:rPr lang="en-US" sz="1800" dirty="0"/>
              <a:t> </a:t>
            </a:r>
            <a:r>
              <a:rPr lang="en-US" sz="1800" dirty="0" err="1"/>
              <a:t>banyak</a:t>
            </a:r>
            <a:r>
              <a:rPr lang="en-US" sz="1800" dirty="0"/>
              <a:t> </a:t>
            </a:r>
            <a:r>
              <a:rPr lang="en-US" sz="1800" dirty="0" err="1"/>
              <a:t>dilakukan</a:t>
            </a:r>
            <a:r>
              <a:rPr lang="en-US" sz="1800" dirty="0"/>
              <a:t> </a:t>
            </a:r>
            <a:r>
              <a:rPr lang="en-US" sz="1800" dirty="0" err="1"/>
              <a:t>untuk</a:t>
            </a:r>
            <a:r>
              <a:rPr lang="en-US" sz="1800" dirty="0"/>
              <a:t> </a:t>
            </a:r>
            <a:r>
              <a:rPr lang="en-US" sz="1800" dirty="0" err="1"/>
              <a:t>mengetahui</a:t>
            </a:r>
            <a:r>
              <a:rPr lang="en-US" sz="1800" dirty="0"/>
              <a:t> </a:t>
            </a:r>
            <a:r>
              <a:rPr lang="en-US" sz="1800" dirty="0" err="1"/>
              <a:t>bagaimana</a:t>
            </a:r>
            <a:r>
              <a:rPr lang="en-US" sz="1800" dirty="0"/>
              <a:t>  </a:t>
            </a:r>
            <a:r>
              <a:rPr lang="en-US" sz="1800" dirty="0" err="1"/>
              <a:t>pengolahan</a:t>
            </a:r>
            <a:r>
              <a:rPr lang="en-US" sz="1800" dirty="0"/>
              <a:t> </a:t>
            </a:r>
            <a:r>
              <a:rPr lang="en-US" sz="1800" dirty="0" err="1"/>
              <a:t>narasi</a:t>
            </a:r>
            <a:r>
              <a:rPr lang="en-US" sz="1800" dirty="0"/>
              <a:t> </a:t>
            </a:r>
            <a:r>
              <a:rPr lang="en-US" sz="1800" dirty="0" err="1"/>
              <a:t>dapat</a:t>
            </a:r>
            <a:r>
              <a:rPr lang="en-US" sz="1800" dirty="0"/>
              <a:t> </a:t>
            </a:r>
            <a:r>
              <a:rPr lang="en-US" sz="1800" dirty="0" err="1"/>
              <a:t>menyebabkan</a:t>
            </a:r>
            <a:r>
              <a:rPr lang="en-US" sz="1800" dirty="0"/>
              <a:t> </a:t>
            </a:r>
            <a:r>
              <a:rPr lang="en-US" sz="1800" dirty="0" err="1"/>
              <a:t>hasil</a:t>
            </a:r>
            <a:r>
              <a:rPr lang="en-US" sz="1800" dirty="0"/>
              <a:t> </a:t>
            </a:r>
            <a:r>
              <a:rPr lang="en-US" sz="1800" dirty="0" err="1"/>
              <a:t>persuasi</a:t>
            </a:r>
            <a:r>
              <a:rPr lang="en-US" sz="1800" dirty="0"/>
              <a:t> yang </a:t>
            </a:r>
            <a:r>
              <a:rPr lang="en-US" sz="1800" dirty="0" err="1"/>
              <a:t>bersifat</a:t>
            </a:r>
            <a:r>
              <a:rPr lang="en-US" sz="1800" dirty="0"/>
              <a:t> </a:t>
            </a:r>
            <a:r>
              <a:rPr lang="en-US" sz="1800" dirty="0" err="1"/>
              <a:t>positif</a:t>
            </a:r>
            <a:r>
              <a:rPr lang="en-US" sz="1800" dirty="0"/>
              <a:t> </a:t>
            </a:r>
          </a:p>
          <a:p>
            <a:r>
              <a:rPr lang="en-US" sz="1800" dirty="0" err="1"/>
              <a:t>Metode</a:t>
            </a:r>
            <a:r>
              <a:rPr lang="en-US" sz="1800" dirty="0"/>
              <a:t> </a:t>
            </a:r>
            <a:r>
              <a:rPr lang="en-US" sz="1800" dirty="0" err="1"/>
              <a:t>penelitian</a:t>
            </a:r>
            <a:r>
              <a:rPr lang="en-US" sz="1800" dirty="0"/>
              <a:t> yang </a:t>
            </a:r>
            <a:r>
              <a:rPr lang="en-US" sz="1800" dirty="0" err="1"/>
              <a:t>umum</a:t>
            </a:r>
            <a:r>
              <a:rPr lang="en-US" sz="1800" dirty="0"/>
              <a:t> </a:t>
            </a:r>
            <a:r>
              <a:rPr lang="en-US" sz="1800" dirty="0" err="1"/>
              <a:t>digunakan</a:t>
            </a:r>
            <a:r>
              <a:rPr lang="en-US" sz="1800" dirty="0"/>
              <a:t> adalah </a:t>
            </a:r>
            <a:r>
              <a:rPr lang="en-US" sz="1800" dirty="0" err="1"/>
              <a:t>kuantitatif</a:t>
            </a:r>
            <a:endParaRPr lang="en-US" sz="1800" dirty="0"/>
          </a:p>
          <a:p>
            <a:pPr marL="0" indent="0">
              <a:buNone/>
            </a:pPr>
            <a:r>
              <a:rPr lang="en-US" sz="2400" dirty="0"/>
              <a:t> </a:t>
            </a:r>
          </a:p>
          <a:p>
            <a:pPr marL="0" indent="0">
              <a:buNone/>
            </a:pPr>
            <a:endParaRPr lang="en-US" sz="2400" dirty="0"/>
          </a:p>
          <a:p>
            <a:pPr marL="0" indent="0">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sp>
        <p:nvSpPr>
          <p:cNvPr id="6" name="Title 6">
            <a:extLst>
              <a:ext uri="{FF2B5EF4-FFF2-40B4-BE49-F238E27FC236}">
                <a16:creationId xmlns:a16="http://schemas.microsoft.com/office/drawing/2014/main" id="{5505B845-31EC-498C-80F3-26DE01BDD188}"/>
              </a:ext>
            </a:extLst>
          </p:cNvPr>
          <p:cNvSpPr>
            <a:spLocks noGrp="1"/>
          </p:cNvSpPr>
          <p:nvPr/>
        </p:nvSpPr>
        <p:spPr>
          <a:xfrm>
            <a:off x="704652" y="1400582"/>
            <a:ext cx="5391348"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Era </a:t>
            </a:r>
            <a:r>
              <a:rPr lang="en-US" sz="2200" dirty="0" err="1">
                <a:solidFill>
                  <a:srgbClr val="FF0000"/>
                </a:solidFill>
              </a:rPr>
              <a:t>akhir</a:t>
            </a:r>
            <a:r>
              <a:rPr lang="en-US" sz="2200" dirty="0">
                <a:solidFill>
                  <a:srgbClr val="FF0000"/>
                </a:solidFill>
              </a:rPr>
              <a:t> 1980-an</a:t>
            </a:r>
          </a:p>
          <a:p>
            <a:pPr algn="l"/>
            <a:r>
              <a:rPr lang="en-US" sz="2200" dirty="0">
                <a:solidFill>
                  <a:schemeClr val="tx1"/>
                </a:solidFill>
              </a:rPr>
              <a:t> </a:t>
            </a:r>
          </a:p>
          <a:p>
            <a:pPr marL="577850" indent="-342900" algn="l">
              <a:buFont typeface="Wingdings" panose="05000000000000000000" pitchFamily="2" charset="2"/>
              <a:buChar char="q"/>
            </a:pPr>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5" name="Rectangle: Rounded Corners 4">
            <a:extLst>
              <a:ext uri="{FF2B5EF4-FFF2-40B4-BE49-F238E27FC236}">
                <a16:creationId xmlns:a16="http://schemas.microsoft.com/office/drawing/2014/main" id="{5C44765E-8F9B-4465-98B8-745E4975E7B2}"/>
              </a:ext>
            </a:extLst>
          </p:cNvPr>
          <p:cNvSpPr/>
          <p:nvPr/>
        </p:nvSpPr>
        <p:spPr>
          <a:xfrm>
            <a:off x="363255" y="330443"/>
            <a:ext cx="11498893" cy="9579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3200" b="1" dirty="0">
                <a:solidFill>
                  <a:srgbClr val="FF0000"/>
                </a:solidFill>
              </a:rPr>
              <a:t>PERKEMBANGAN STUDI PERSUASI NARASI</a:t>
            </a:r>
            <a:endParaRPr lang="en-US" sz="3200" b="1" i="1" dirty="0">
              <a:solidFill>
                <a:srgbClr val="FF0000"/>
              </a:solidFill>
            </a:endParaRPr>
          </a:p>
        </p:txBody>
      </p:sp>
      <p:sp>
        <p:nvSpPr>
          <p:cNvPr id="9" name="Title 6">
            <a:extLst>
              <a:ext uri="{FF2B5EF4-FFF2-40B4-BE49-F238E27FC236}">
                <a16:creationId xmlns:a16="http://schemas.microsoft.com/office/drawing/2014/main" id="{C0CA933F-8C81-4AAF-8D9B-91A2031BC085}"/>
              </a:ext>
            </a:extLst>
          </p:cNvPr>
          <p:cNvSpPr>
            <a:spLocks noGrp="1"/>
          </p:cNvSpPr>
          <p:nvPr/>
        </p:nvSpPr>
        <p:spPr>
          <a:xfrm>
            <a:off x="6243305" y="1400582"/>
            <a:ext cx="5391348"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Era </a:t>
            </a:r>
            <a:r>
              <a:rPr lang="en-US" sz="2200" dirty="0" err="1">
                <a:solidFill>
                  <a:srgbClr val="FF0000"/>
                </a:solidFill>
              </a:rPr>
              <a:t>pertengahan</a:t>
            </a:r>
            <a:r>
              <a:rPr lang="en-US" sz="2200" dirty="0">
                <a:solidFill>
                  <a:srgbClr val="FF0000"/>
                </a:solidFill>
              </a:rPr>
              <a:t> 1990-an</a:t>
            </a:r>
          </a:p>
          <a:p>
            <a:pPr marL="285750" indent="-285750" algn="l">
              <a:buFont typeface="Courier New" panose="02070309020205020404" pitchFamily="49" charset="0"/>
              <a:buChar char="o"/>
            </a:pPr>
            <a:r>
              <a:rPr lang="en-US" sz="1800" dirty="0" err="1">
                <a:solidFill>
                  <a:schemeClr val="tx1"/>
                </a:solidFill>
              </a:rPr>
              <a:t>Mengadopsi</a:t>
            </a:r>
            <a:r>
              <a:rPr lang="en-US" sz="1800" dirty="0">
                <a:solidFill>
                  <a:schemeClr val="tx1"/>
                </a:solidFill>
              </a:rPr>
              <a:t> </a:t>
            </a:r>
            <a:r>
              <a:rPr lang="en-US" sz="1800" dirty="0" err="1">
                <a:solidFill>
                  <a:schemeClr val="tx1"/>
                </a:solidFill>
              </a:rPr>
              <a:t>pendekatan</a:t>
            </a:r>
            <a:r>
              <a:rPr lang="en-US" sz="1800" dirty="0">
                <a:solidFill>
                  <a:schemeClr val="tx1"/>
                </a:solidFill>
              </a:rPr>
              <a:t> </a:t>
            </a:r>
            <a:r>
              <a:rPr lang="en-US" sz="1800" dirty="0" err="1">
                <a:solidFill>
                  <a:schemeClr val="tx1"/>
                </a:solidFill>
              </a:rPr>
              <a:t>kualitatif</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mengatasi</a:t>
            </a:r>
            <a:r>
              <a:rPr lang="en-US" sz="1800" dirty="0">
                <a:solidFill>
                  <a:schemeClr val="tx1"/>
                </a:solidFill>
              </a:rPr>
              <a:t> </a:t>
            </a:r>
            <a:r>
              <a:rPr lang="en-US" sz="1800" dirty="0" err="1">
                <a:solidFill>
                  <a:schemeClr val="tx1"/>
                </a:solidFill>
              </a:rPr>
              <a:t>keterbatasan</a:t>
            </a:r>
            <a:r>
              <a:rPr lang="en-US" sz="1800" dirty="0">
                <a:solidFill>
                  <a:schemeClr val="tx1"/>
                </a:solidFill>
              </a:rPr>
              <a:t> </a:t>
            </a:r>
            <a:r>
              <a:rPr lang="en-US" sz="1800" dirty="0" err="1">
                <a:solidFill>
                  <a:schemeClr val="tx1"/>
                </a:solidFill>
              </a:rPr>
              <a:t>ruang</a:t>
            </a:r>
            <a:r>
              <a:rPr lang="en-US" sz="1800" dirty="0">
                <a:solidFill>
                  <a:schemeClr val="tx1"/>
                </a:solidFill>
              </a:rPr>
              <a:t> </a:t>
            </a:r>
            <a:r>
              <a:rPr lang="en-US" sz="1800" dirty="0" err="1">
                <a:solidFill>
                  <a:schemeClr val="tx1"/>
                </a:solidFill>
              </a:rPr>
              <a:t>lingkup</a:t>
            </a:r>
            <a:r>
              <a:rPr lang="en-US" sz="1800" dirty="0">
                <a:solidFill>
                  <a:schemeClr val="tx1"/>
                </a:solidFill>
              </a:rPr>
              <a:t> dan </a:t>
            </a:r>
            <a:r>
              <a:rPr lang="en-US" sz="1800" dirty="0" err="1">
                <a:solidFill>
                  <a:schemeClr val="tx1"/>
                </a:solidFill>
              </a:rPr>
              <a:t>metode</a:t>
            </a:r>
            <a:r>
              <a:rPr lang="en-US" sz="1800" dirty="0">
                <a:solidFill>
                  <a:schemeClr val="tx1"/>
                </a:solidFill>
              </a:rPr>
              <a:t> </a:t>
            </a:r>
            <a:r>
              <a:rPr lang="en-US" sz="1800" dirty="0" err="1">
                <a:solidFill>
                  <a:schemeClr val="tx1"/>
                </a:solidFill>
              </a:rPr>
              <a:t>penelitian</a:t>
            </a:r>
            <a:endParaRPr lang="en-US" sz="1800" dirty="0">
              <a:solidFill>
                <a:schemeClr val="tx1"/>
              </a:solidFill>
            </a:endParaRPr>
          </a:p>
          <a:p>
            <a:pPr marL="285750" indent="-285750" algn="l">
              <a:buFont typeface="Courier New" panose="02070309020205020404" pitchFamily="49" charset="0"/>
              <a:buChar char="o"/>
            </a:pPr>
            <a:r>
              <a:rPr lang="en-US" sz="1800" dirty="0" err="1">
                <a:solidFill>
                  <a:schemeClr val="tx1"/>
                </a:solidFill>
              </a:rPr>
              <a:t>Memasukan</a:t>
            </a:r>
            <a:r>
              <a:rPr lang="en-US" sz="1800" dirty="0">
                <a:solidFill>
                  <a:schemeClr val="tx1"/>
                </a:solidFill>
              </a:rPr>
              <a:t> </a:t>
            </a:r>
            <a:r>
              <a:rPr lang="en-US" sz="1800" dirty="0" err="1">
                <a:solidFill>
                  <a:schemeClr val="tx1"/>
                </a:solidFill>
              </a:rPr>
              <a:t>aspek</a:t>
            </a:r>
            <a:r>
              <a:rPr lang="en-US" sz="1800" dirty="0">
                <a:solidFill>
                  <a:schemeClr val="tx1"/>
                </a:solidFill>
              </a:rPr>
              <a:t> input </a:t>
            </a:r>
            <a:r>
              <a:rPr lang="en-US" sz="1800" dirty="0" err="1">
                <a:solidFill>
                  <a:schemeClr val="tx1"/>
                </a:solidFill>
              </a:rPr>
              <a:t>narasi</a:t>
            </a:r>
            <a:r>
              <a:rPr lang="en-US" sz="1800" dirty="0">
                <a:solidFill>
                  <a:schemeClr val="tx1"/>
                </a:solidFill>
              </a:rPr>
              <a:t>, </a:t>
            </a:r>
            <a:r>
              <a:rPr lang="en-US" sz="1800" dirty="0" err="1">
                <a:solidFill>
                  <a:schemeClr val="tx1"/>
                </a:solidFill>
              </a:rPr>
              <a:t>komponen</a:t>
            </a:r>
            <a:r>
              <a:rPr lang="en-US" sz="1800" dirty="0">
                <a:solidFill>
                  <a:schemeClr val="tx1"/>
                </a:solidFill>
              </a:rPr>
              <a:t> </a:t>
            </a:r>
            <a:r>
              <a:rPr lang="en-US" sz="1800" dirty="0" err="1">
                <a:solidFill>
                  <a:schemeClr val="tx1"/>
                </a:solidFill>
              </a:rPr>
              <a:t>transportasi</a:t>
            </a:r>
            <a:r>
              <a:rPr lang="en-US" sz="1800" dirty="0">
                <a:solidFill>
                  <a:schemeClr val="tx1"/>
                </a:solidFill>
              </a:rPr>
              <a:t> dan </a:t>
            </a:r>
            <a:r>
              <a:rPr lang="en-US" sz="1800" dirty="0" err="1">
                <a:solidFill>
                  <a:schemeClr val="tx1"/>
                </a:solidFill>
              </a:rPr>
              <a:t>refleksi</a:t>
            </a:r>
            <a:r>
              <a:rPr lang="en-US" sz="1800" dirty="0">
                <a:solidFill>
                  <a:schemeClr val="tx1"/>
                </a:solidFill>
              </a:rPr>
              <a:t> yang </a:t>
            </a:r>
            <a:r>
              <a:rPr lang="en-US" sz="1800" dirty="0" err="1">
                <a:solidFill>
                  <a:schemeClr val="tx1"/>
                </a:solidFill>
              </a:rPr>
              <a:t>membutuhkan</a:t>
            </a:r>
            <a:r>
              <a:rPr lang="en-US" sz="1800" dirty="0">
                <a:solidFill>
                  <a:schemeClr val="tx1"/>
                </a:solidFill>
              </a:rPr>
              <a:t> </a:t>
            </a:r>
            <a:r>
              <a:rPr lang="en-US" sz="1800" dirty="0" err="1">
                <a:solidFill>
                  <a:schemeClr val="tx1"/>
                </a:solidFill>
              </a:rPr>
              <a:t>kedalaman</a:t>
            </a:r>
            <a:r>
              <a:rPr lang="en-US" sz="1800" dirty="0">
                <a:solidFill>
                  <a:schemeClr val="tx1"/>
                </a:solidFill>
              </a:rPr>
              <a:t> yang </a:t>
            </a:r>
            <a:r>
              <a:rPr lang="en-US" sz="1800" dirty="0" err="1">
                <a:solidFill>
                  <a:schemeClr val="tx1"/>
                </a:solidFill>
              </a:rPr>
              <a:t>lebih</a:t>
            </a:r>
            <a:r>
              <a:rPr lang="en-US" sz="1800" dirty="0">
                <a:solidFill>
                  <a:schemeClr val="tx1"/>
                </a:solidFill>
              </a:rPr>
              <a:t> </a:t>
            </a:r>
            <a:r>
              <a:rPr lang="en-US" sz="1800" dirty="0" err="1">
                <a:solidFill>
                  <a:schemeClr val="tx1"/>
                </a:solidFill>
              </a:rPr>
              <a:t>besar</a:t>
            </a:r>
            <a:r>
              <a:rPr lang="en-US" sz="1800" dirty="0">
                <a:solidFill>
                  <a:schemeClr val="tx1"/>
                </a:solidFill>
              </a:rPr>
              <a:t> </a:t>
            </a:r>
            <a:r>
              <a:rPr lang="en-US" sz="1800" dirty="0" err="1">
                <a:solidFill>
                  <a:schemeClr val="tx1"/>
                </a:solidFill>
              </a:rPr>
              <a:t>dari</a:t>
            </a:r>
            <a:r>
              <a:rPr lang="en-US" sz="1800" dirty="0">
                <a:solidFill>
                  <a:schemeClr val="tx1"/>
                </a:solidFill>
              </a:rPr>
              <a:t> </a:t>
            </a:r>
            <a:r>
              <a:rPr lang="en-US" sz="1800" dirty="0" err="1">
                <a:solidFill>
                  <a:schemeClr val="tx1"/>
                </a:solidFill>
              </a:rPr>
              <a:t>analisis</a:t>
            </a:r>
            <a:r>
              <a:rPr lang="en-US" sz="1800" dirty="0">
                <a:solidFill>
                  <a:schemeClr val="tx1"/>
                </a:solidFill>
              </a:rPr>
              <a:t> </a:t>
            </a:r>
            <a:r>
              <a:rPr lang="en-US" sz="1800" dirty="0" err="1">
                <a:solidFill>
                  <a:schemeClr val="tx1"/>
                </a:solidFill>
              </a:rPr>
              <a:t>kuantitatif</a:t>
            </a:r>
            <a:endParaRPr lang="en-US" sz="1800" dirty="0">
              <a:solidFill>
                <a:schemeClr val="tx1"/>
              </a:solidFill>
            </a:endParaRPr>
          </a:p>
          <a:p>
            <a:pPr marL="285750" indent="-285750" algn="l">
              <a:buFont typeface="Courier New" panose="02070309020205020404" pitchFamily="49" charset="0"/>
              <a:buChar char="o"/>
            </a:pPr>
            <a:r>
              <a:rPr lang="en-US" sz="1800" dirty="0" err="1">
                <a:solidFill>
                  <a:schemeClr val="tx1"/>
                </a:solidFill>
              </a:rPr>
              <a:t>Fokus</a:t>
            </a:r>
            <a:r>
              <a:rPr lang="en-US" sz="1800" dirty="0">
                <a:solidFill>
                  <a:schemeClr val="tx1"/>
                </a:solidFill>
              </a:rPr>
              <a:t> pada </a:t>
            </a:r>
            <a:r>
              <a:rPr lang="en-US" sz="1800" dirty="0" err="1">
                <a:solidFill>
                  <a:schemeClr val="tx1"/>
                </a:solidFill>
              </a:rPr>
              <a:t>penelitian</a:t>
            </a:r>
            <a:r>
              <a:rPr lang="en-US" sz="1800" dirty="0">
                <a:solidFill>
                  <a:schemeClr val="tx1"/>
                </a:solidFill>
              </a:rPr>
              <a:t> </a:t>
            </a:r>
            <a:r>
              <a:rPr lang="en-US" sz="1800" dirty="0" err="1">
                <a:solidFill>
                  <a:schemeClr val="tx1"/>
                </a:solidFill>
              </a:rPr>
              <a:t>keterlibatan</a:t>
            </a:r>
            <a:r>
              <a:rPr lang="en-US" sz="1800" dirty="0">
                <a:solidFill>
                  <a:schemeClr val="tx1"/>
                </a:solidFill>
              </a:rPr>
              <a:t> </a:t>
            </a:r>
            <a:r>
              <a:rPr lang="en-US" sz="1800" dirty="0" err="1">
                <a:solidFill>
                  <a:schemeClr val="tx1"/>
                </a:solidFill>
              </a:rPr>
              <a:t>narasi</a:t>
            </a:r>
            <a:r>
              <a:rPr lang="en-US" sz="1800" dirty="0">
                <a:solidFill>
                  <a:schemeClr val="tx1"/>
                </a:solidFill>
              </a:rPr>
              <a:t> yang </a:t>
            </a:r>
            <a:r>
              <a:rPr lang="en-US" sz="1800" dirty="0" err="1">
                <a:solidFill>
                  <a:schemeClr val="tx1"/>
                </a:solidFill>
              </a:rPr>
              <a:t>mempengaruhi</a:t>
            </a:r>
            <a:r>
              <a:rPr lang="en-US" sz="1800" dirty="0">
                <a:solidFill>
                  <a:schemeClr val="tx1"/>
                </a:solidFill>
              </a:rPr>
              <a:t> orang </a:t>
            </a:r>
            <a:r>
              <a:rPr lang="en-US" sz="1800" dirty="0" err="1">
                <a:solidFill>
                  <a:schemeClr val="tx1"/>
                </a:solidFill>
              </a:rPr>
              <a:t>secara</a:t>
            </a:r>
            <a:r>
              <a:rPr lang="en-US" sz="1800" dirty="0">
                <a:solidFill>
                  <a:schemeClr val="tx1"/>
                </a:solidFill>
              </a:rPr>
              <a:t> </a:t>
            </a:r>
            <a:r>
              <a:rPr lang="en-US" sz="1800" dirty="0" err="1">
                <a:solidFill>
                  <a:schemeClr val="tx1"/>
                </a:solidFill>
              </a:rPr>
              <a:t>berbeda</a:t>
            </a:r>
            <a:endParaRPr lang="en-US" sz="1800" dirty="0">
              <a:solidFill>
                <a:schemeClr val="tx1"/>
              </a:solidFill>
            </a:endParaRPr>
          </a:p>
          <a:p>
            <a:pPr marL="285750" indent="-285750" algn="l">
              <a:buFont typeface="Courier New" panose="02070309020205020404" pitchFamily="49" charset="0"/>
              <a:buChar char="o"/>
            </a:pPr>
            <a:r>
              <a:rPr lang="en-US" sz="1800" dirty="0" err="1">
                <a:solidFill>
                  <a:schemeClr val="tx1"/>
                </a:solidFill>
              </a:rPr>
              <a:t>Secara</a:t>
            </a:r>
            <a:r>
              <a:rPr lang="en-US" sz="1800" dirty="0">
                <a:solidFill>
                  <a:schemeClr val="tx1"/>
                </a:solidFill>
              </a:rPr>
              <a:t> </a:t>
            </a:r>
            <a:r>
              <a:rPr lang="en-US" sz="1800" dirty="0" err="1">
                <a:solidFill>
                  <a:schemeClr val="tx1"/>
                </a:solidFill>
              </a:rPr>
              <a:t>praktis</a:t>
            </a:r>
            <a:r>
              <a:rPr lang="en-US" sz="1800" dirty="0">
                <a:solidFill>
                  <a:schemeClr val="tx1"/>
                </a:solidFill>
              </a:rPr>
              <a:t>, </a:t>
            </a:r>
            <a:r>
              <a:rPr lang="en-US" sz="1800" dirty="0" err="1">
                <a:solidFill>
                  <a:schemeClr val="tx1"/>
                </a:solidFill>
              </a:rPr>
              <a:t>penelitian</a:t>
            </a:r>
            <a:r>
              <a:rPr lang="en-US" sz="1800" dirty="0">
                <a:solidFill>
                  <a:schemeClr val="tx1"/>
                </a:solidFill>
              </a:rPr>
              <a:t> </a:t>
            </a:r>
            <a:r>
              <a:rPr lang="en-US" sz="1800" dirty="0" err="1">
                <a:solidFill>
                  <a:schemeClr val="tx1"/>
                </a:solidFill>
              </a:rPr>
              <a:t>dikaitkan</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peran</a:t>
            </a:r>
            <a:r>
              <a:rPr lang="en-US" sz="1800" dirty="0">
                <a:solidFill>
                  <a:schemeClr val="tx1"/>
                </a:solidFill>
              </a:rPr>
              <a:t> </a:t>
            </a:r>
            <a:r>
              <a:rPr lang="en-US" sz="1800" dirty="0" err="1">
                <a:solidFill>
                  <a:schemeClr val="tx1"/>
                </a:solidFill>
              </a:rPr>
              <a:t>narasi</a:t>
            </a:r>
            <a:r>
              <a:rPr lang="en-US" sz="1800" dirty="0">
                <a:solidFill>
                  <a:schemeClr val="tx1"/>
                </a:solidFill>
              </a:rPr>
              <a:t> </a:t>
            </a:r>
            <a:r>
              <a:rPr lang="en-US" sz="1800" dirty="0" err="1">
                <a:solidFill>
                  <a:schemeClr val="tx1"/>
                </a:solidFill>
              </a:rPr>
              <a:t>sebagai</a:t>
            </a:r>
            <a:r>
              <a:rPr lang="en-US" sz="1800" dirty="0">
                <a:solidFill>
                  <a:schemeClr val="tx1"/>
                </a:solidFill>
              </a:rPr>
              <a:t> media/ </a:t>
            </a:r>
            <a:r>
              <a:rPr lang="en-US" sz="1800" dirty="0" err="1">
                <a:solidFill>
                  <a:schemeClr val="tx1"/>
                </a:solidFill>
              </a:rPr>
              <a:t>alat</a:t>
            </a:r>
            <a:r>
              <a:rPr lang="en-US" sz="1800" dirty="0">
                <a:solidFill>
                  <a:schemeClr val="tx1"/>
                </a:solidFill>
              </a:rPr>
              <a:t> Persuasi</a:t>
            </a:r>
          </a:p>
          <a:p>
            <a:pPr marL="285750" indent="-285750" algn="l">
              <a:buFont typeface="Courier New" panose="02070309020205020404" pitchFamily="49" charset="0"/>
              <a:buChar char="o"/>
            </a:pPr>
            <a:r>
              <a:rPr lang="en-US" sz="1800" dirty="0" err="1">
                <a:solidFill>
                  <a:schemeClr val="tx1"/>
                </a:solidFill>
              </a:rPr>
              <a:t>Penelitian</a:t>
            </a:r>
            <a:r>
              <a:rPr lang="en-US" sz="1800" dirty="0">
                <a:solidFill>
                  <a:schemeClr val="tx1"/>
                </a:solidFill>
              </a:rPr>
              <a:t> juga </a:t>
            </a:r>
            <a:r>
              <a:rPr lang="en-US" sz="1800" dirty="0" err="1">
                <a:solidFill>
                  <a:schemeClr val="tx1"/>
                </a:solidFill>
              </a:rPr>
              <a:t>berfokus</a:t>
            </a:r>
            <a:r>
              <a:rPr lang="en-US" sz="1800" dirty="0">
                <a:solidFill>
                  <a:schemeClr val="tx1"/>
                </a:solidFill>
              </a:rPr>
              <a:t> pada </a:t>
            </a:r>
            <a:r>
              <a:rPr lang="en-US" sz="1800" dirty="0" err="1">
                <a:solidFill>
                  <a:schemeClr val="tx1"/>
                </a:solidFill>
              </a:rPr>
              <a:t>mekanisme</a:t>
            </a:r>
            <a:r>
              <a:rPr lang="en-US" sz="1800" dirty="0">
                <a:solidFill>
                  <a:schemeClr val="tx1"/>
                </a:solidFill>
              </a:rPr>
              <a:t> </a:t>
            </a:r>
            <a:r>
              <a:rPr lang="en-US" sz="1800" dirty="0" err="1">
                <a:solidFill>
                  <a:schemeClr val="tx1"/>
                </a:solidFill>
              </a:rPr>
              <a:t>pengolahan</a:t>
            </a:r>
            <a:r>
              <a:rPr lang="en-US" sz="1800" dirty="0">
                <a:solidFill>
                  <a:schemeClr val="tx1"/>
                </a:solidFill>
              </a:rPr>
              <a:t> </a:t>
            </a:r>
            <a:r>
              <a:rPr lang="en-US" sz="1800" dirty="0" err="1">
                <a:solidFill>
                  <a:schemeClr val="tx1"/>
                </a:solidFill>
              </a:rPr>
              <a:t>pesan</a:t>
            </a:r>
            <a:r>
              <a:rPr lang="en-US" sz="1800" dirty="0">
                <a:solidFill>
                  <a:schemeClr val="tx1"/>
                </a:solidFill>
              </a:rPr>
              <a:t> </a:t>
            </a:r>
            <a:r>
              <a:rPr lang="en-US" sz="1800" dirty="0" err="1">
                <a:solidFill>
                  <a:schemeClr val="tx1"/>
                </a:solidFill>
              </a:rPr>
              <a:t>narasi</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diri</a:t>
            </a:r>
            <a:r>
              <a:rPr lang="en-US" sz="1800" dirty="0">
                <a:solidFill>
                  <a:schemeClr val="tx1"/>
                </a:solidFill>
              </a:rPr>
              <a:t> </a:t>
            </a:r>
            <a:r>
              <a:rPr lang="en-US" sz="1800" dirty="0" err="1">
                <a:solidFill>
                  <a:schemeClr val="tx1"/>
                </a:solidFill>
              </a:rPr>
              <a:t>individu</a:t>
            </a:r>
            <a:r>
              <a:rPr lang="en-US" sz="1800" dirty="0">
                <a:solidFill>
                  <a:schemeClr val="tx1"/>
                </a:solidFill>
              </a:rPr>
              <a:t> </a:t>
            </a:r>
            <a:r>
              <a:rPr lang="en-US" sz="1800" dirty="0" err="1">
                <a:solidFill>
                  <a:schemeClr val="tx1"/>
                </a:solidFill>
              </a:rPr>
              <a:t>sebagai</a:t>
            </a:r>
            <a:r>
              <a:rPr lang="en-US" sz="1800" dirty="0">
                <a:solidFill>
                  <a:schemeClr val="tx1"/>
                </a:solidFill>
              </a:rPr>
              <a:t> </a:t>
            </a:r>
            <a:r>
              <a:rPr lang="en-US" sz="1800" dirty="0" err="1">
                <a:solidFill>
                  <a:schemeClr val="tx1"/>
                </a:solidFill>
              </a:rPr>
              <a:t>analisis</a:t>
            </a:r>
            <a:r>
              <a:rPr lang="en-US" sz="1800" dirty="0">
                <a:solidFill>
                  <a:schemeClr val="tx1"/>
                </a:solidFill>
              </a:rPr>
              <a:t> </a:t>
            </a:r>
            <a:r>
              <a:rPr lang="en-US" sz="1800" dirty="0" err="1">
                <a:solidFill>
                  <a:schemeClr val="tx1"/>
                </a:solidFill>
              </a:rPr>
              <a:t>reflektif</a:t>
            </a:r>
            <a:endParaRPr lang="en-US" sz="1800"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Tree>
    <p:extLst>
      <p:ext uri="{BB962C8B-B14F-4D97-AF65-F5344CB8AC3E}">
        <p14:creationId xmlns:p14="http://schemas.microsoft.com/office/powerpoint/2010/main" val="427507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5054313"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109728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FF0000"/>
                </a:solidFill>
              </a:rPr>
              <a:t>PERSUASI NARASI</a:t>
            </a:r>
            <a:endParaRPr lang="en-US" sz="3800" dirty="0">
              <a:solidFill>
                <a:srgbClr val="FF0000"/>
              </a:solidFill>
              <a:effectLst>
                <a:outerShdw blurRad="38100" dist="38100" dir="2700000" algn="tl">
                  <a:srgbClr val="000000">
                    <a:alpha val="43137"/>
                  </a:srgbClr>
                </a:outerShdw>
              </a:effectLst>
            </a:endParaRPr>
          </a:p>
        </p:txBody>
      </p:sp>
      <p:sp>
        <p:nvSpPr>
          <p:cNvPr id="8" name="Title 6">
            <a:extLst>
              <a:ext uri="{FF2B5EF4-FFF2-40B4-BE49-F238E27FC236}">
                <a16:creationId xmlns:a16="http://schemas.microsoft.com/office/drawing/2014/main" id="{960C2F1D-7BBC-46B1-89B4-50CBB943A7E8}"/>
              </a:ext>
            </a:extLst>
          </p:cNvPr>
          <p:cNvSpPr>
            <a:spLocks noGrp="1"/>
          </p:cNvSpPr>
          <p:nvPr/>
        </p:nvSpPr>
        <p:spPr>
          <a:xfrm>
            <a:off x="2014495" y="1755368"/>
            <a:ext cx="5054313" cy="175419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500" dirty="0" err="1">
                <a:solidFill>
                  <a:schemeClr val="tx1"/>
                </a:solidFill>
              </a:rPr>
              <a:t>Bagaimana</a:t>
            </a:r>
            <a:r>
              <a:rPr lang="en-US" sz="2500" dirty="0">
                <a:solidFill>
                  <a:schemeClr val="tx1"/>
                </a:solidFill>
              </a:rPr>
              <a:t> </a:t>
            </a:r>
            <a:r>
              <a:rPr lang="en-US" sz="2500" dirty="0" err="1">
                <a:solidFill>
                  <a:schemeClr val="tx1"/>
                </a:solidFill>
              </a:rPr>
              <a:t>paparan</a:t>
            </a:r>
            <a:r>
              <a:rPr lang="en-US" sz="2500" dirty="0">
                <a:solidFill>
                  <a:schemeClr val="tx1"/>
                </a:solidFill>
              </a:rPr>
              <a:t> </a:t>
            </a:r>
            <a:r>
              <a:rPr lang="en-US" sz="2500" dirty="0" err="1">
                <a:solidFill>
                  <a:schemeClr val="tx1"/>
                </a:solidFill>
              </a:rPr>
              <a:t>narasi</a:t>
            </a:r>
            <a:r>
              <a:rPr lang="en-US" sz="2500" dirty="0">
                <a:solidFill>
                  <a:schemeClr val="tx1"/>
                </a:solidFill>
              </a:rPr>
              <a:t> (</a:t>
            </a:r>
            <a:r>
              <a:rPr lang="en-US" sz="2500" dirty="0" err="1">
                <a:solidFill>
                  <a:schemeClr val="tx1"/>
                </a:solidFill>
              </a:rPr>
              <a:t>fiksi</a:t>
            </a:r>
            <a:r>
              <a:rPr lang="en-US" sz="2500" dirty="0">
                <a:solidFill>
                  <a:schemeClr val="tx1"/>
                </a:solidFill>
              </a:rPr>
              <a:t>) yang </a:t>
            </a:r>
            <a:r>
              <a:rPr lang="en-US" sz="2500" dirty="0" err="1">
                <a:solidFill>
                  <a:schemeClr val="tx1"/>
                </a:solidFill>
              </a:rPr>
              <a:t>dirancang</a:t>
            </a:r>
            <a:r>
              <a:rPr lang="en-US" sz="2500" dirty="0">
                <a:solidFill>
                  <a:schemeClr val="tx1"/>
                </a:solidFill>
              </a:rPr>
              <a:t> </a:t>
            </a:r>
            <a:r>
              <a:rPr lang="en-US" sz="2500" dirty="0" err="1">
                <a:solidFill>
                  <a:schemeClr val="tx1"/>
                </a:solidFill>
              </a:rPr>
              <a:t>untuk</a:t>
            </a:r>
            <a:r>
              <a:rPr lang="en-US" sz="2500" dirty="0">
                <a:solidFill>
                  <a:schemeClr val="tx1"/>
                </a:solidFill>
              </a:rPr>
              <a:t> </a:t>
            </a:r>
            <a:r>
              <a:rPr lang="en-US" sz="2500" dirty="0" err="1">
                <a:solidFill>
                  <a:schemeClr val="tx1"/>
                </a:solidFill>
              </a:rPr>
              <a:t>menghibur</a:t>
            </a:r>
            <a:r>
              <a:rPr lang="en-US" sz="2500" dirty="0">
                <a:solidFill>
                  <a:schemeClr val="tx1"/>
                </a:solidFill>
              </a:rPr>
              <a:t> </a:t>
            </a:r>
            <a:r>
              <a:rPr lang="en-US" sz="2500" dirty="0" err="1">
                <a:solidFill>
                  <a:schemeClr val="tx1"/>
                </a:solidFill>
              </a:rPr>
              <a:t>dapat</a:t>
            </a:r>
            <a:r>
              <a:rPr lang="en-US" sz="2500" dirty="0">
                <a:solidFill>
                  <a:schemeClr val="tx1"/>
                </a:solidFill>
              </a:rPr>
              <a:t> </a:t>
            </a:r>
            <a:r>
              <a:rPr lang="en-US" sz="2500" dirty="0" err="1">
                <a:solidFill>
                  <a:schemeClr val="tx1"/>
                </a:solidFill>
              </a:rPr>
              <a:t>menyebabkan</a:t>
            </a:r>
            <a:r>
              <a:rPr lang="en-US" sz="2500" dirty="0">
                <a:solidFill>
                  <a:schemeClr val="tx1"/>
                </a:solidFill>
              </a:rPr>
              <a:t> </a:t>
            </a:r>
            <a:r>
              <a:rPr lang="en-US" sz="2500" dirty="0" err="1">
                <a:solidFill>
                  <a:schemeClr val="tx1"/>
                </a:solidFill>
              </a:rPr>
              <a:t>efek</a:t>
            </a:r>
            <a:r>
              <a:rPr lang="en-US" sz="2500" dirty="0">
                <a:solidFill>
                  <a:schemeClr val="tx1"/>
                </a:solidFill>
              </a:rPr>
              <a:t> </a:t>
            </a:r>
            <a:r>
              <a:rPr lang="en-US" sz="2500" dirty="0" err="1">
                <a:solidFill>
                  <a:schemeClr val="tx1"/>
                </a:solidFill>
              </a:rPr>
              <a:t>persuasif</a:t>
            </a:r>
            <a:r>
              <a:rPr lang="en-US" sz="2500" dirty="0">
                <a:solidFill>
                  <a:schemeClr val="tx1"/>
                </a:solidFill>
              </a:rPr>
              <a:t> (Green &amp; Brock, 2000)</a:t>
            </a:r>
          </a:p>
          <a:p>
            <a:pPr marL="577850" indent="-342900" algn="l">
              <a:buFont typeface="Wingdings" panose="05000000000000000000" pitchFamily="2" charset="2"/>
              <a:buChar char="q"/>
            </a:pPr>
            <a:endParaRPr lang="en-US" sz="20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30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9" name="Title 6">
            <a:extLst>
              <a:ext uri="{FF2B5EF4-FFF2-40B4-BE49-F238E27FC236}">
                <a16:creationId xmlns:a16="http://schemas.microsoft.com/office/drawing/2014/main" id="{D10859DA-B25B-4A44-9E41-C7974BC57F46}"/>
              </a:ext>
            </a:extLst>
          </p:cNvPr>
          <p:cNvSpPr>
            <a:spLocks noGrp="1"/>
          </p:cNvSpPr>
          <p:nvPr/>
        </p:nvSpPr>
        <p:spPr>
          <a:xfrm>
            <a:off x="4657476" y="4237446"/>
            <a:ext cx="5054313" cy="175419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500" dirty="0" err="1">
                <a:solidFill>
                  <a:schemeClr val="tx1"/>
                </a:solidFill>
              </a:rPr>
              <a:t>Narasi</a:t>
            </a:r>
            <a:r>
              <a:rPr lang="en-US" sz="2500" dirty="0">
                <a:solidFill>
                  <a:schemeClr val="tx1"/>
                </a:solidFill>
              </a:rPr>
              <a:t> (</a:t>
            </a:r>
            <a:r>
              <a:rPr lang="en-US" sz="2500" dirty="0" err="1">
                <a:solidFill>
                  <a:schemeClr val="tx1"/>
                </a:solidFill>
              </a:rPr>
              <a:t>seperti</a:t>
            </a:r>
            <a:r>
              <a:rPr lang="en-US" sz="2500" dirty="0">
                <a:solidFill>
                  <a:schemeClr val="tx1"/>
                </a:solidFill>
              </a:rPr>
              <a:t> serial </a:t>
            </a:r>
            <a:r>
              <a:rPr lang="en-US" sz="2500" dirty="0" err="1">
                <a:solidFill>
                  <a:schemeClr val="tx1"/>
                </a:solidFill>
              </a:rPr>
              <a:t>televisi</a:t>
            </a:r>
            <a:r>
              <a:rPr lang="en-US" sz="2500" dirty="0">
                <a:solidFill>
                  <a:schemeClr val="tx1"/>
                </a:solidFill>
              </a:rPr>
              <a:t> </a:t>
            </a:r>
            <a:r>
              <a:rPr lang="en-US" sz="2500" dirty="0" err="1">
                <a:solidFill>
                  <a:schemeClr val="tx1"/>
                </a:solidFill>
              </a:rPr>
              <a:t>atau</a:t>
            </a:r>
            <a:r>
              <a:rPr lang="en-US" sz="2500" dirty="0">
                <a:solidFill>
                  <a:schemeClr val="tx1"/>
                </a:solidFill>
              </a:rPr>
              <a:t> film) </a:t>
            </a:r>
            <a:r>
              <a:rPr lang="en-US" sz="2500" dirty="0" err="1">
                <a:solidFill>
                  <a:schemeClr val="tx1"/>
                </a:solidFill>
              </a:rPr>
              <a:t>diproses</a:t>
            </a:r>
            <a:r>
              <a:rPr lang="en-US" sz="2500" dirty="0">
                <a:solidFill>
                  <a:schemeClr val="tx1"/>
                </a:solidFill>
              </a:rPr>
              <a:t> </a:t>
            </a:r>
            <a:r>
              <a:rPr lang="en-US" sz="2500" dirty="0" err="1">
                <a:solidFill>
                  <a:schemeClr val="tx1"/>
                </a:solidFill>
              </a:rPr>
              <a:t>secara</a:t>
            </a:r>
            <a:r>
              <a:rPr lang="en-US" sz="2500" dirty="0">
                <a:solidFill>
                  <a:schemeClr val="tx1"/>
                </a:solidFill>
              </a:rPr>
              <a:t> </a:t>
            </a:r>
            <a:r>
              <a:rPr lang="en-US" sz="2500" dirty="0" err="1">
                <a:solidFill>
                  <a:schemeClr val="tx1"/>
                </a:solidFill>
              </a:rPr>
              <a:t>berbeda</a:t>
            </a:r>
            <a:r>
              <a:rPr lang="en-US" sz="2500" dirty="0">
                <a:solidFill>
                  <a:schemeClr val="tx1"/>
                </a:solidFill>
              </a:rPr>
              <a:t> </a:t>
            </a:r>
            <a:r>
              <a:rPr lang="en-US" sz="2500" dirty="0" err="1">
                <a:solidFill>
                  <a:schemeClr val="tx1"/>
                </a:solidFill>
              </a:rPr>
              <a:t>dari</a:t>
            </a:r>
            <a:r>
              <a:rPr lang="en-US" sz="2500" dirty="0">
                <a:solidFill>
                  <a:schemeClr val="tx1"/>
                </a:solidFill>
              </a:rPr>
              <a:t> </a:t>
            </a:r>
            <a:r>
              <a:rPr lang="en-US" sz="2500" dirty="0" err="1">
                <a:solidFill>
                  <a:schemeClr val="tx1"/>
                </a:solidFill>
              </a:rPr>
              <a:t>pesan</a:t>
            </a:r>
            <a:r>
              <a:rPr lang="en-US" sz="2500" dirty="0">
                <a:solidFill>
                  <a:schemeClr val="tx1"/>
                </a:solidFill>
              </a:rPr>
              <a:t> </a:t>
            </a:r>
            <a:r>
              <a:rPr lang="en-US" sz="2500" dirty="0" err="1">
                <a:solidFill>
                  <a:schemeClr val="tx1"/>
                </a:solidFill>
              </a:rPr>
              <a:t>persuasif</a:t>
            </a:r>
            <a:r>
              <a:rPr lang="en-US" sz="2500" dirty="0">
                <a:solidFill>
                  <a:schemeClr val="tx1"/>
                </a:solidFill>
              </a:rPr>
              <a:t> </a:t>
            </a:r>
            <a:r>
              <a:rPr lang="en-US" sz="2500" dirty="0" err="1">
                <a:solidFill>
                  <a:schemeClr val="tx1"/>
                </a:solidFill>
              </a:rPr>
              <a:t>tradisional</a:t>
            </a:r>
            <a:r>
              <a:rPr lang="en-US" sz="2500" dirty="0">
                <a:solidFill>
                  <a:schemeClr val="tx1"/>
                </a:solidFill>
              </a:rPr>
              <a:t> (</a:t>
            </a:r>
            <a:r>
              <a:rPr lang="en-US" sz="2500" dirty="0" err="1">
                <a:solidFill>
                  <a:schemeClr val="tx1"/>
                </a:solidFill>
              </a:rPr>
              <a:t>seperti</a:t>
            </a:r>
            <a:r>
              <a:rPr lang="en-US" sz="2500" dirty="0">
                <a:solidFill>
                  <a:schemeClr val="tx1"/>
                </a:solidFill>
              </a:rPr>
              <a:t> </a:t>
            </a:r>
            <a:r>
              <a:rPr lang="en-US" sz="2500" dirty="0" err="1">
                <a:solidFill>
                  <a:schemeClr val="tx1"/>
                </a:solidFill>
              </a:rPr>
              <a:t>iklan</a:t>
            </a:r>
            <a:r>
              <a:rPr lang="en-US" sz="2500" dirty="0">
                <a:solidFill>
                  <a:schemeClr val="tx1"/>
                </a:solidFill>
              </a:rPr>
              <a:t> </a:t>
            </a:r>
            <a:r>
              <a:rPr lang="en-US" sz="2500" dirty="0" err="1">
                <a:solidFill>
                  <a:schemeClr val="tx1"/>
                </a:solidFill>
              </a:rPr>
              <a:t>komersial</a:t>
            </a:r>
            <a:r>
              <a:rPr lang="en-US" sz="2500" dirty="0">
                <a:solidFill>
                  <a:schemeClr val="tx1"/>
                </a:solidFill>
              </a:rPr>
              <a:t>) (Slater &amp; </a:t>
            </a:r>
            <a:r>
              <a:rPr lang="en-US" sz="2500" dirty="0" err="1">
                <a:solidFill>
                  <a:schemeClr val="tx1"/>
                </a:solidFill>
              </a:rPr>
              <a:t>Rouner</a:t>
            </a:r>
            <a:r>
              <a:rPr lang="en-US" sz="2500" dirty="0">
                <a:solidFill>
                  <a:schemeClr val="tx1"/>
                </a:solidFill>
              </a:rPr>
              <a:t>, 2002)</a:t>
            </a:r>
          </a:p>
          <a:p>
            <a:pPr marL="577850" indent="-342900" algn="l">
              <a:buFont typeface="Wingdings" panose="05000000000000000000" pitchFamily="2" charset="2"/>
              <a:buChar char="q"/>
            </a:pPr>
            <a:endParaRPr lang="en-US" sz="20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30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pic>
        <p:nvPicPr>
          <p:cNvPr id="7" name="Picture 6">
            <a:extLst>
              <a:ext uri="{FF2B5EF4-FFF2-40B4-BE49-F238E27FC236}">
                <a16:creationId xmlns:a16="http://schemas.microsoft.com/office/drawing/2014/main" id="{FB345067-7106-4701-ACFE-209B9C2946AA}"/>
              </a:ext>
            </a:extLst>
          </p:cNvPr>
          <p:cNvPicPr>
            <a:picLocks noChangeAspect="1"/>
          </p:cNvPicPr>
          <p:nvPr/>
        </p:nvPicPr>
        <p:blipFill>
          <a:blip r:embed="rId2"/>
          <a:stretch>
            <a:fillRect/>
          </a:stretch>
        </p:blipFill>
        <p:spPr>
          <a:xfrm>
            <a:off x="1109473" y="4187826"/>
            <a:ext cx="3255263" cy="2103246"/>
          </a:xfrm>
          <a:prstGeom prst="rect">
            <a:avLst/>
          </a:prstGeom>
        </p:spPr>
      </p:pic>
      <p:pic>
        <p:nvPicPr>
          <p:cNvPr id="10" name="Picture 9">
            <a:extLst>
              <a:ext uri="{FF2B5EF4-FFF2-40B4-BE49-F238E27FC236}">
                <a16:creationId xmlns:a16="http://schemas.microsoft.com/office/drawing/2014/main" id="{C191BDD9-DED7-4BE2-95D7-29D5678AC5F8}"/>
              </a:ext>
            </a:extLst>
          </p:cNvPr>
          <p:cNvPicPr>
            <a:picLocks noChangeAspect="1"/>
          </p:cNvPicPr>
          <p:nvPr/>
        </p:nvPicPr>
        <p:blipFill>
          <a:blip r:embed="rId3"/>
          <a:stretch>
            <a:fillRect/>
          </a:stretch>
        </p:blipFill>
        <p:spPr>
          <a:xfrm>
            <a:off x="7068808" y="1499616"/>
            <a:ext cx="3889248" cy="2688210"/>
          </a:xfrm>
          <a:prstGeom prst="rect">
            <a:avLst/>
          </a:prstGeom>
        </p:spPr>
      </p:pic>
    </p:spTree>
    <p:extLst>
      <p:ext uri="{BB962C8B-B14F-4D97-AF65-F5344CB8AC3E}">
        <p14:creationId xmlns:p14="http://schemas.microsoft.com/office/powerpoint/2010/main" val="380844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32CA4-489A-4E07-AC80-FA0FFC4FEC69}"/>
              </a:ext>
            </a:extLst>
          </p:cNvPr>
          <p:cNvSpPr>
            <a:spLocks noGrp="1"/>
          </p:cNvSpPr>
          <p:nvPr>
            <p:ph idx="1"/>
          </p:nvPr>
        </p:nvSpPr>
        <p:spPr>
          <a:xfrm>
            <a:off x="557347" y="1400582"/>
            <a:ext cx="5054313" cy="4203726"/>
          </a:xfrm>
        </p:spPr>
        <p:txBody>
          <a:bodyPr>
            <a:normAutofit/>
          </a:bodyPr>
          <a:lstStyle/>
          <a:p>
            <a:pPr marL="45720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p:txBody>
      </p:sp>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109728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FF0000"/>
                </a:solidFill>
              </a:rPr>
              <a:t>Tradisional</a:t>
            </a:r>
            <a:r>
              <a:rPr lang="en-US" sz="4000" dirty="0">
                <a:solidFill>
                  <a:srgbClr val="FF0000"/>
                </a:solidFill>
              </a:rPr>
              <a:t> Persuasive Message VS Narrative</a:t>
            </a:r>
            <a:endParaRPr lang="en-US" sz="3800" dirty="0">
              <a:solidFill>
                <a:srgbClr val="FF0000"/>
              </a:solidFill>
              <a:effectLst>
                <a:outerShdw blurRad="38100" dist="38100" dir="2700000" algn="tl">
                  <a:srgbClr val="000000">
                    <a:alpha val="43137"/>
                  </a:srgbClr>
                </a:outerShdw>
              </a:effectLst>
            </a:endParaRPr>
          </a:p>
        </p:txBody>
      </p:sp>
      <p:sp>
        <p:nvSpPr>
          <p:cNvPr id="11" name="Title 6">
            <a:extLst>
              <a:ext uri="{FF2B5EF4-FFF2-40B4-BE49-F238E27FC236}">
                <a16:creationId xmlns:a16="http://schemas.microsoft.com/office/drawing/2014/main" id="{76B12957-3D72-469D-BE2D-EB4B777D649A}"/>
              </a:ext>
            </a:extLst>
          </p:cNvPr>
          <p:cNvSpPr>
            <a:spLocks noGrp="1"/>
          </p:cNvSpPr>
          <p:nvPr/>
        </p:nvSpPr>
        <p:spPr>
          <a:xfrm>
            <a:off x="557347" y="1535875"/>
            <a:ext cx="5391348"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err="1">
                <a:solidFill>
                  <a:srgbClr val="FF0000"/>
                </a:solidFill>
              </a:rPr>
              <a:t>Tradisional</a:t>
            </a:r>
            <a:r>
              <a:rPr lang="en-US" sz="2200" dirty="0">
                <a:solidFill>
                  <a:srgbClr val="FF0000"/>
                </a:solidFill>
              </a:rPr>
              <a:t> Persuasive Message</a:t>
            </a:r>
          </a:p>
          <a:p>
            <a:pPr algn="l"/>
            <a:endParaRPr lang="en-US" sz="2200" dirty="0">
              <a:solidFill>
                <a:srgbClr val="FF0000"/>
              </a:solidFill>
            </a:endParaRPr>
          </a:p>
          <a:p>
            <a:pPr algn="l"/>
            <a:endParaRPr lang="en-US" sz="2200" dirty="0">
              <a:solidFill>
                <a:srgbClr val="FF0000"/>
              </a:solidFill>
            </a:endParaRPr>
          </a:p>
          <a:p>
            <a:pPr marL="342900" indent="-342900" algn="l">
              <a:buFont typeface="Arial" panose="020B0604020202020204" pitchFamily="34" charset="0"/>
              <a:buChar char="•"/>
            </a:pPr>
            <a:r>
              <a:rPr lang="en-US" sz="2200" dirty="0" err="1">
                <a:solidFill>
                  <a:srgbClr val="222222"/>
                </a:solidFill>
                <a:latin typeface="Lucida Sans" panose="020B0602030504020204" pitchFamily="34" charset="0"/>
              </a:rPr>
              <a:t>Berisi</a:t>
            </a:r>
            <a:r>
              <a:rPr lang="en-US" sz="2200" dirty="0">
                <a:solidFill>
                  <a:srgbClr val="222222"/>
                </a:solidFill>
                <a:latin typeface="Lucida Sans" panose="020B0602030504020204" pitchFamily="34" charset="0"/>
              </a:rPr>
              <a:t> daftar </a:t>
            </a:r>
            <a:r>
              <a:rPr lang="en-US" sz="2200" dirty="0" err="1">
                <a:solidFill>
                  <a:srgbClr val="222222"/>
                </a:solidFill>
                <a:latin typeface="Lucida Sans" panose="020B0602030504020204" pitchFamily="34" charset="0"/>
              </a:rPr>
              <a:t>argumen</a:t>
            </a:r>
            <a:r>
              <a:rPr lang="en-US" sz="2200" dirty="0">
                <a:solidFill>
                  <a:srgbClr val="222222"/>
                </a:solidFill>
                <a:latin typeface="Lucida Sans" panose="020B0602030504020204" pitchFamily="34" charset="0"/>
              </a:rPr>
              <a:t> </a:t>
            </a:r>
            <a:r>
              <a:rPr lang="en-US" sz="2200" dirty="0" err="1">
                <a:solidFill>
                  <a:srgbClr val="222222"/>
                </a:solidFill>
                <a:latin typeface="Lucida Sans" panose="020B0602030504020204" pitchFamily="34" charset="0"/>
              </a:rPr>
              <a:t>secara</a:t>
            </a:r>
            <a:r>
              <a:rPr lang="en-US" sz="2200" dirty="0">
                <a:solidFill>
                  <a:srgbClr val="222222"/>
                </a:solidFill>
                <a:latin typeface="Lucida Sans" panose="020B0602030504020204" pitchFamily="34" charset="0"/>
              </a:rPr>
              <a:t> </a:t>
            </a:r>
            <a:r>
              <a:rPr lang="en-US" sz="2200" dirty="0" err="1">
                <a:solidFill>
                  <a:srgbClr val="222222"/>
                </a:solidFill>
                <a:latin typeface="Lucida Sans" panose="020B0602030504020204" pitchFamily="34" charset="0"/>
              </a:rPr>
              <a:t>eksplisit</a:t>
            </a:r>
            <a:endParaRPr lang="en-US" sz="2200" dirty="0">
              <a:solidFill>
                <a:srgbClr val="222222"/>
              </a:solidFill>
              <a:latin typeface="Lucida Sans" panose="020B0602030504020204" pitchFamily="34" charset="0"/>
            </a:endParaRPr>
          </a:p>
          <a:p>
            <a:pPr marL="342900" indent="-342900" algn="l">
              <a:buFont typeface="Arial" panose="020B0604020202020204" pitchFamily="34" charset="0"/>
              <a:buChar char="•"/>
            </a:pPr>
            <a:r>
              <a:rPr lang="en-US" sz="2200" dirty="0" err="1">
                <a:solidFill>
                  <a:schemeClr val="tx1"/>
                </a:solidFill>
                <a:latin typeface="Lucida Sans" panose="020B0602030504020204" pitchFamily="34" charset="0"/>
              </a:rPr>
              <a:t>Fokus</a:t>
            </a:r>
            <a:r>
              <a:rPr lang="en-US" sz="2200" dirty="0">
                <a:solidFill>
                  <a:schemeClr val="tx1"/>
                </a:solidFill>
                <a:latin typeface="Lucida Sans" panose="020B0602030504020204" pitchFamily="34" charset="0"/>
              </a:rPr>
              <a:t> pada </a:t>
            </a:r>
            <a:r>
              <a:rPr lang="en-US" sz="2200" dirty="0" err="1">
                <a:solidFill>
                  <a:schemeClr val="tx1"/>
                </a:solidFill>
                <a:latin typeface="Lucida Sans" panose="020B0602030504020204" pitchFamily="34" charset="0"/>
              </a:rPr>
              <a:t>tujuan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pendidikan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atau</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perubahan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sikap</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dengan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jelas</a:t>
            </a:r>
            <a:endParaRPr lang="en-US" sz="2200" dirty="0">
              <a:solidFill>
                <a:schemeClr val="tx1"/>
              </a:solidFill>
              <a:latin typeface="Lucida Sans" panose="020B0602030504020204" pitchFamily="34" charset="0"/>
            </a:endParaRPr>
          </a:p>
          <a:p>
            <a:pPr marL="342900" indent="-342900" algn="l">
              <a:buFont typeface="Arial" panose="020B0604020202020204" pitchFamily="34" charset="0"/>
              <a:buChar char="•"/>
            </a:pPr>
            <a:r>
              <a:rPr lang="en-US" sz="2200" dirty="0" err="1">
                <a:solidFill>
                  <a:schemeClr val="tx1"/>
                </a:solidFill>
                <a:latin typeface="Lucida Sans" panose="020B0602030504020204" pitchFamily="34" charset="0"/>
              </a:rPr>
              <a:t>Pemrosesan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pesan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ditujukan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untuk</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mengembangkan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sikap</a:t>
            </a:r>
            <a:r>
              <a:rPr lang="en-US" sz="2200" dirty="0">
                <a:solidFill>
                  <a:schemeClr val="tx1"/>
                </a:solidFill>
                <a:latin typeface="Lucida Sans" panose="020B0602030504020204" pitchFamily="34" charset="0"/>
              </a:rPr>
              <a:t> yang </a:t>
            </a:r>
            <a:r>
              <a:rPr lang="en-US" sz="2200" dirty="0" err="1">
                <a:solidFill>
                  <a:schemeClr val="tx1"/>
                </a:solidFill>
                <a:latin typeface="Lucida Sans" panose="020B0602030504020204" pitchFamily="34" charset="0"/>
              </a:rPr>
              <a:t>benar</a:t>
            </a:r>
            <a:endParaRPr lang="en-US" sz="2200" dirty="0">
              <a:solidFill>
                <a:schemeClr val="tx1"/>
              </a:solidFill>
              <a:latin typeface="Lucida Sans" panose="020B0602030504020204" pitchFamily="34" charset="0"/>
            </a:endParaRPr>
          </a:p>
          <a:p>
            <a:pPr marL="342900" indent="-342900" algn="l">
              <a:buFont typeface="Arial" panose="020B0604020202020204" pitchFamily="34" charset="0"/>
              <a:buChar char="•"/>
            </a:pPr>
            <a:r>
              <a:rPr lang="en-US" altLang="en-US" sz="2200" dirty="0">
                <a:solidFill>
                  <a:srgbClr val="222222"/>
                </a:solidFill>
                <a:latin typeface="Lucida Sans" panose="020B0602030504020204" pitchFamily="34" charset="0"/>
              </a:rPr>
              <a:t>Proses </a:t>
            </a:r>
            <a:r>
              <a:rPr lang="en-US" altLang="en-US" sz="2200" dirty="0" err="1">
                <a:solidFill>
                  <a:srgbClr val="222222"/>
                </a:solidFill>
                <a:latin typeface="Lucida Sans" panose="020B0602030504020204" pitchFamily="34" charset="0"/>
              </a:rPr>
              <a:t>utama</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dalam</a:t>
            </a:r>
            <a:r>
              <a:rPr lang="en-US" altLang="en-US" sz="2200" dirty="0">
                <a:solidFill>
                  <a:srgbClr val="222222"/>
                </a:solidFill>
                <a:latin typeface="Lucida Sans" panose="020B0602030504020204" pitchFamily="34" charset="0"/>
              </a:rPr>
              <a:t> model </a:t>
            </a:r>
            <a:r>
              <a:rPr lang="en-US" altLang="en-US" sz="2200" dirty="0" err="1">
                <a:solidFill>
                  <a:srgbClr val="222222"/>
                </a:solidFill>
                <a:latin typeface="Lucida Sans" panose="020B0602030504020204" pitchFamily="34" charset="0"/>
              </a:rPr>
              <a:t>ganda</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dari</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persuasi</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rethorical</a:t>
            </a:r>
            <a:r>
              <a:rPr lang="en-US" altLang="en-US" sz="2200" dirty="0">
                <a:solidFill>
                  <a:srgbClr val="222222"/>
                </a:solidFill>
                <a:latin typeface="Lucida Sans" panose="020B0602030504020204" pitchFamily="34" charset="0"/>
              </a:rPr>
              <a:t> (mis., ELM): </a:t>
            </a:r>
            <a:r>
              <a:rPr lang="en-US" altLang="en-US" sz="2200" dirty="0" err="1">
                <a:solidFill>
                  <a:srgbClr val="222222"/>
                </a:solidFill>
                <a:latin typeface="Lucida Sans" panose="020B0602030504020204" pitchFamily="34" charset="0"/>
              </a:rPr>
              <a:t>elaborasi</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kognitif</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refleksi</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pemikiran</a:t>
            </a:r>
            <a:r>
              <a:rPr lang="en-US" altLang="en-US" sz="2200" dirty="0">
                <a:solidFill>
                  <a:srgbClr val="222222"/>
                </a:solidFill>
                <a:latin typeface="Lucida Sans" panose="020B0602030504020204" pitchFamily="34" charset="0"/>
              </a:rPr>
              <a:t> yang </a:t>
            </a:r>
            <a:r>
              <a:rPr lang="en-US" altLang="en-US" sz="2200" dirty="0" err="1">
                <a:solidFill>
                  <a:srgbClr val="222222"/>
                </a:solidFill>
                <a:latin typeface="Lucida Sans" panose="020B0602030504020204" pitchFamily="34" charset="0"/>
              </a:rPr>
              <a:t>relevan</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dengan</a:t>
            </a:r>
            <a:r>
              <a:rPr lang="en-US" altLang="en-US" sz="2200" dirty="0">
                <a:solidFill>
                  <a:srgbClr val="222222"/>
                </a:solidFill>
                <a:latin typeface="Lucida Sans" panose="020B0602030504020204" pitchFamily="34" charset="0"/>
              </a:rPr>
              <a:t> </a:t>
            </a:r>
            <a:r>
              <a:rPr lang="en-US" altLang="en-US" sz="2200" dirty="0" err="1">
                <a:solidFill>
                  <a:srgbClr val="222222"/>
                </a:solidFill>
                <a:latin typeface="Lucida Sans" panose="020B0602030504020204" pitchFamily="34" charset="0"/>
              </a:rPr>
              <a:t>masalah</a:t>
            </a:r>
            <a:r>
              <a:rPr lang="en-US" altLang="en-US" sz="2200" dirty="0">
                <a:solidFill>
                  <a:srgbClr val="222222"/>
                </a:solidFill>
                <a:latin typeface="Lucida Sans" panose="020B0602030504020204" pitchFamily="34" charset="0"/>
              </a:rPr>
              <a:t>).</a:t>
            </a:r>
            <a:endParaRPr lang="en-US" sz="2200" dirty="0">
              <a:solidFill>
                <a:schemeClr val="tx1"/>
              </a:solidFill>
              <a:latin typeface="Lucida Sans" panose="020B0602030504020204" pitchFamily="34" charset="0"/>
            </a:endParaRPr>
          </a:p>
          <a:p>
            <a:pPr marL="342900" indent="-342900" algn="l">
              <a:buFont typeface="Arial" panose="020B0604020202020204" pitchFamily="34" charset="0"/>
              <a:buChar char="•"/>
            </a:pPr>
            <a:endParaRPr lang="en-US" sz="2000" dirty="0">
              <a:solidFill>
                <a:schemeClr val="tx1"/>
              </a:solidFill>
            </a:endParaRPr>
          </a:p>
          <a:p>
            <a:pPr marL="577850" indent="-342900" algn="l">
              <a:buFont typeface="Wingdings" panose="05000000000000000000" pitchFamily="2" charset="2"/>
              <a:buChar char="q"/>
            </a:pPr>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12" name="Title 6">
            <a:extLst>
              <a:ext uri="{FF2B5EF4-FFF2-40B4-BE49-F238E27FC236}">
                <a16:creationId xmlns:a16="http://schemas.microsoft.com/office/drawing/2014/main" id="{1148D0B7-9BC9-43B3-810C-D88CEBAD7D26}"/>
              </a:ext>
            </a:extLst>
          </p:cNvPr>
          <p:cNvSpPr>
            <a:spLocks noGrp="1"/>
          </p:cNvSpPr>
          <p:nvPr/>
        </p:nvSpPr>
        <p:spPr>
          <a:xfrm>
            <a:off x="6283926" y="1535875"/>
            <a:ext cx="5391348"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Narrative Persuasion Models</a:t>
            </a:r>
          </a:p>
          <a:p>
            <a:pPr algn="l"/>
            <a:endParaRPr lang="en-US" sz="2200" dirty="0">
              <a:solidFill>
                <a:srgbClr val="FF0000"/>
              </a:solidFill>
            </a:endParaRPr>
          </a:p>
          <a:p>
            <a:pPr algn="l"/>
            <a:endParaRPr lang="en-US" sz="2200" dirty="0">
              <a:solidFill>
                <a:srgbClr val="FF0000"/>
              </a:solidFill>
            </a:endParaRPr>
          </a:p>
          <a:p>
            <a:pPr algn="l"/>
            <a:endParaRPr lang="en-US" sz="2200" dirty="0">
              <a:solidFill>
                <a:srgbClr val="FF0000"/>
              </a:solidFill>
            </a:endParaRPr>
          </a:p>
          <a:p>
            <a:pPr marL="342900" indent="-342900" algn="l">
              <a:buFont typeface="Arial" panose="020B0604020202020204" pitchFamily="34" charset="0"/>
              <a:buChar char="•"/>
            </a:pPr>
            <a:r>
              <a:rPr lang="en-US" sz="2200" dirty="0" err="1">
                <a:solidFill>
                  <a:schemeClr val="tx1"/>
                </a:solidFill>
                <a:latin typeface="Lucida Sans" panose="020B0602030504020204" pitchFamily="34" charset="0"/>
              </a:rPr>
              <a:t>Pesan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ditunjukkan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melalui</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ilustrasi</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cerita</a:t>
            </a:r>
            <a:endParaRPr lang="en-US" sz="2200" dirty="0">
              <a:solidFill>
                <a:schemeClr val="tx1"/>
              </a:solidFill>
              <a:latin typeface="Lucida Sans" panose="020B0602030504020204" pitchFamily="34" charset="0"/>
            </a:endParaRPr>
          </a:p>
          <a:p>
            <a:pPr marL="342900" indent="-342900" algn="l">
              <a:buFont typeface="Arial" panose="020B0604020202020204" pitchFamily="34" charset="0"/>
              <a:buChar char="•"/>
            </a:pPr>
            <a:r>
              <a:rPr lang="en-US" sz="2200" dirty="0" err="1">
                <a:solidFill>
                  <a:schemeClr val="tx1"/>
                </a:solidFill>
                <a:latin typeface="Lucida Sans" panose="020B0602030504020204" pitchFamily="34" charset="0"/>
              </a:rPr>
              <a:t>Fokus</a:t>
            </a:r>
            <a:r>
              <a:rPr lang="en-US" sz="2200" dirty="0">
                <a:solidFill>
                  <a:schemeClr val="tx1"/>
                </a:solidFill>
                <a:latin typeface="Lucida Sans" panose="020B0602030504020204" pitchFamily="34" charset="0"/>
              </a:rPr>
              <a:t> pada </a:t>
            </a:r>
            <a:r>
              <a:rPr lang="en-US" sz="2200" dirty="0" err="1">
                <a:solidFill>
                  <a:schemeClr val="tx1"/>
                </a:solidFill>
                <a:latin typeface="Lucida Sans" panose="020B0602030504020204" pitchFamily="34" charset="0"/>
              </a:rPr>
              <a:t>karakter</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utama</a:t>
            </a:r>
            <a:endParaRPr lang="en-US" sz="2200" dirty="0">
              <a:solidFill>
                <a:schemeClr val="tx1"/>
              </a:solidFill>
              <a:latin typeface="Lucida Sans" panose="020B0602030504020204" pitchFamily="34" charset="0"/>
            </a:endParaRPr>
          </a:p>
          <a:p>
            <a:pPr marL="342900" indent="-342900" algn="l">
              <a:buFont typeface="Arial" panose="020B0604020202020204" pitchFamily="34" charset="0"/>
              <a:buChar char="•"/>
            </a:pPr>
            <a:r>
              <a:rPr lang="en-US" sz="2200" dirty="0" err="1">
                <a:solidFill>
                  <a:schemeClr val="tx1"/>
                </a:solidFill>
                <a:latin typeface="Lucida Sans" panose="020B0602030504020204" pitchFamily="34" charset="0"/>
              </a:rPr>
              <a:t>Dirancang</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untuk</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kesenangan</a:t>
            </a:r>
            <a:r>
              <a:rPr lang="en-US" sz="2200" dirty="0">
                <a:solidFill>
                  <a:schemeClr val="tx1"/>
                </a:solidFill>
                <a:latin typeface="Lucida Sans" panose="020B0602030504020204" pitchFamily="34" charset="0"/>
              </a:rPr>
              <a:t>/</a:t>
            </a:r>
            <a:r>
              <a:rPr lang="en-US" sz="2200" dirty="0" err="1">
                <a:solidFill>
                  <a:schemeClr val="tx1"/>
                </a:solidFill>
                <a:latin typeface="Lucida Sans" panose="020B0602030504020204" pitchFamily="34" charset="0"/>
              </a:rPr>
              <a:t>hiburan</a:t>
            </a:r>
            <a:endParaRPr lang="en-US" sz="2200" dirty="0">
              <a:solidFill>
                <a:schemeClr val="tx1"/>
              </a:solidFill>
              <a:latin typeface="Lucida Sans" panose="020B0602030504020204" pitchFamily="34" charset="0"/>
            </a:endParaRPr>
          </a:p>
          <a:p>
            <a:pPr marL="342900" indent="-342900" algn="l">
              <a:buFont typeface="Arial" panose="020B0604020202020204" pitchFamily="34" charset="0"/>
              <a:buChar char="•"/>
            </a:pPr>
            <a:r>
              <a:rPr lang="en-US" sz="2200" dirty="0" err="1">
                <a:solidFill>
                  <a:schemeClr val="tx1"/>
                </a:solidFill>
                <a:latin typeface="Lucida Sans" panose="020B0602030504020204" pitchFamily="34" charset="0"/>
              </a:rPr>
              <a:t>Pemrosesan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pesan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bertujuan</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untuk</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terlibat</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dalam</a:t>
            </a:r>
            <a:r>
              <a:rPr lang="en-US" sz="2200" dirty="0">
                <a:solidFill>
                  <a:schemeClr val="tx1"/>
                </a:solidFill>
                <a:latin typeface="Lucida Sans" panose="020B0602030504020204" pitchFamily="34" charset="0"/>
              </a:rPr>
              <a:t> </a:t>
            </a:r>
            <a:r>
              <a:rPr lang="en-US" sz="2200" dirty="0" err="1">
                <a:solidFill>
                  <a:schemeClr val="tx1"/>
                </a:solidFill>
                <a:latin typeface="Lucida Sans" panose="020B0602030504020204" pitchFamily="34" charset="0"/>
              </a:rPr>
              <a:t>cerita</a:t>
            </a:r>
            <a:r>
              <a:rPr lang="en-US" sz="2200" dirty="0">
                <a:solidFill>
                  <a:schemeClr val="tx1"/>
                </a:solidFill>
                <a:latin typeface="Lucida Sans" panose="020B0602030504020204" pitchFamily="34" charset="0"/>
              </a:rPr>
              <a:t> dan </a:t>
            </a:r>
            <a:r>
              <a:rPr lang="en-US" sz="2200" dirty="0" err="1">
                <a:solidFill>
                  <a:schemeClr val="tx1"/>
                </a:solidFill>
                <a:latin typeface="Lucida Sans" panose="020B0602030504020204" pitchFamily="34" charset="0"/>
              </a:rPr>
              <a:t>karakter</a:t>
            </a:r>
            <a:endParaRPr lang="en-US" sz="2200" dirty="0">
              <a:solidFill>
                <a:schemeClr val="tx1"/>
              </a:solidFill>
              <a:latin typeface="Lucida Sans" panose="020B0602030504020204" pitchFamily="34" charset="0"/>
            </a:endParaRPr>
          </a:p>
          <a:p>
            <a:pPr marL="342900" indent="-342900" algn="l">
              <a:buFont typeface="Arial" panose="020B0604020202020204" pitchFamily="34" charset="0"/>
              <a:buChar char="•"/>
            </a:pPr>
            <a:r>
              <a:rPr lang="en-US" altLang="en-US" sz="2400" dirty="0">
                <a:solidFill>
                  <a:srgbClr val="222222"/>
                </a:solidFill>
                <a:latin typeface="Lucida Sans" panose="020B0602030504020204" pitchFamily="34" charset="0"/>
              </a:rPr>
              <a:t>Proses </a:t>
            </a:r>
            <a:r>
              <a:rPr lang="en-US" altLang="en-US" sz="2400" dirty="0" err="1">
                <a:solidFill>
                  <a:srgbClr val="222222"/>
                </a:solidFill>
                <a:latin typeface="Lucida Sans" panose="020B0602030504020204" pitchFamily="34" charset="0"/>
              </a:rPr>
              <a:t>utama</a:t>
            </a:r>
            <a:r>
              <a:rPr lang="en-US" altLang="en-US" sz="2400" dirty="0">
                <a:solidFill>
                  <a:srgbClr val="222222"/>
                </a:solidFill>
                <a:latin typeface="Lucida Sans" panose="020B0602030504020204" pitchFamily="34" charset="0"/>
              </a:rPr>
              <a:t> (</a:t>
            </a:r>
            <a:r>
              <a:rPr lang="en-US" altLang="en-US" sz="2400" dirty="0" err="1">
                <a:solidFill>
                  <a:srgbClr val="222222"/>
                </a:solidFill>
                <a:latin typeface="Lucida Sans" panose="020B0602030504020204" pitchFamily="34" charset="0"/>
              </a:rPr>
              <a:t>mekanisme</a:t>
            </a:r>
            <a:r>
              <a:rPr lang="en-US" altLang="en-US" sz="2400" dirty="0">
                <a:solidFill>
                  <a:srgbClr val="222222"/>
                </a:solidFill>
                <a:latin typeface="Lucida Sans" panose="020B0602030504020204" pitchFamily="34" charset="0"/>
              </a:rPr>
              <a:t>) </a:t>
            </a:r>
            <a:r>
              <a:rPr lang="en-US" altLang="en-US" sz="2400" dirty="0" err="1">
                <a:solidFill>
                  <a:srgbClr val="222222"/>
                </a:solidFill>
                <a:latin typeface="Lucida Sans" panose="020B0602030504020204" pitchFamily="34" charset="0"/>
              </a:rPr>
              <a:t>persuasi</a:t>
            </a:r>
            <a:r>
              <a:rPr lang="en-US" altLang="en-US" sz="2400" dirty="0">
                <a:solidFill>
                  <a:srgbClr val="222222"/>
                </a:solidFill>
                <a:latin typeface="Lucida Sans" panose="020B0602030504020204" pitchFamily="34" charset="0"/>
              </a:rPr>
              <a:t> </a:t>
            </a:r>
            <a:r>
              <a:rPr lang="en-US" altLang="en-US" sz="2400" dirty="0" err="1">
                <a:solidFill>
                  <a:srgbClr val="222222"/>
                </a:solidFill>
                <a:latin typeface="Lucida Sans" panose="020B0602030504020204" pitchFamily="34" charset="0"/>
              </a:rPr>
              <a:t>narasi</a:t>
            </a:r>
            <a:r>
              <a:rPr lang="en-US" altLang="en-US" sz="2400" dirty="0">
                <a:solidFill>
                  <a:srgbClr val="222222"/>
                </a:solidFill>
                <a:latin typeface="Lucida Sans" panose="020B0602030504020204" pitchFamily="34" charset="0"/>
              </a:rPr>
              <a:t>: </a:t>
            </a:r>
            <a:r>
              <a:rPr lang="en-US" altLang="en-US" sz="2400" dirty="0" err="1">
                <a:solidFill>
                  <a:srgbClr val="FF0000"/>
                </a:solidFill>
                <a:latin typeface="Lucida Sans" panose="020B0602030504020204" pitchFamily="34" charset="0"/>
              </a:rPr>
              <a:t>transportasi</a:t>
            </a:r>
            <a:r>
              <a:rPr lang="en-US" altLang="en-US" sz="2400" dirty="0">
                <a:solidFill>
                  <a:srgbClr val="FF0000"/>
                </a:solidFill>
                <a:latin typeface="Lucida Sans" panose="020B0602030504020204" pitchFamily="34" charset="0"/>
              </a:rPr>
              <a:t> </a:t>
            </a:r>
            <a:r>
              <a:rPr lang="en-US" altLang="en-US" sz="2400" dirty="0">
                <a:solidFill>
                  <a:srgbClr val="222222"/>
                </a:solidFill>
                <a:latin typeface="Lucida Sans" panose="020B0602030504020204" pitchFamily="34" charset="0"/>
              </a:rPr>
              <a:t>dan </a:t>
            </a:r>
            <a:r>
              <a:rPr lang="en-US" altLang="en-US" sz="2400" dirty="0" err="1">
                <a:solidFill>
                  <a:srgbClr val="FF0000"/>
                </a:solidFill>
                <a:latin typeface="Lucida Sans" panose="020B0602030504020204" pitchFamily="34" charset="0"/>
              </a:rPr>
              <a:t>identifikasi</a:t>
            </a:r>
            <a:r>
              <a:rPr lang="en-US" altLang="en-US" sz="2400" dirty="0">
                <a:solidFill>
                  <a:srgbClr val="FF0000"/>
                </a:solidFill>
                <a:latin typeface="Lucida Sans" panose="020B0602030504020204" pitchFamily="34" charset="0"/>
              </a:rPr>
              <a:t> </a:t>
            </a:r>
            <a:r>
              <a:rPr lang="en-US" altLang="en-US" sz="2400" dirty="0" err="1">
                <a:solidFill>
                  <a:srgbClr val="FF0000"/>
                </a:solidFill>
                <a:latin typeface="Lucida Sans" panose="020B0602030504020204" pitchFamily="34" charset="0"/>
              </a:rPr>
              <a:t>dengan</a:t>
            </a:r>
            <a:r>
              <a:rPr lang="en-US" altLang="en-US" sz="2400" dirty="0">
                <a:solidFill>
                  <a:srgbClr val="FF0000"/>
                </a:solidFill>
                <a:latin typeface="Lucida Sans" panose="020B0602030504020204" pitchFamily="34" charset="0"/>
              </a:rPr>
              <a:t> </a:t>
            </a:r>
            <a:r>
              <a:rPr lang="en-US" altLang="en-US" sz="2400" dirty="0" err="1">
                <a:solidFill>
                  <a:srgbClr val="FF0000"/>
                </a:solidFill>
                <a:latin typeface="Lucida Sans" panose="020B0602030504020204" pitchFamily="34" charset="0"/>
              </a:rPr>
              <a:t>karakter</a:t>
            </a:r>
            <a:r>
              <a:rPr lang="en-US" altLang="en-US" sz="2400" dirty="0">
                <a:solidFill>
                  <a:srgbClr val="FF0000"/>
                </a:solidFill>
                <a:latin typeface="Lucida Sans" panose="020B0602030504020204" pitchFamily="34" charset="0"/>
              </a:rPr>
              <a:t>.</a:t>
            </a:r>
            <a:endParaRPr lang="en-US" sz="2200" dirty="0">
              <a:solidFill>
                <a:srgbClr val="FF0000"/>
              </a:solidFill>
              <a:latin typeface="Lucida Sans" panose="020B0602030504020204" pitchFamily="34" charset="0"/>
            </a:endParaRPr>
          </a:p>
          <a:p>
            <a:pPr marL="342900" indent="-342900" algn="l">
              <a:buFont typeface="Arial" panose="020B0604020202020204" pitchFamily="34" charset="0"/>
              <a:buChar char="•"/>
            </a:pPr>
            <a:endParaRPr lang="en-US" sz="2200" dirty="0">
              <a:solidFill>
                <a:schemeClr val="tx1"/>
              </a:solidFill>
            </a:endParaRPr>
          </a:p>
          <a:p>
            <a:pPr marL="577850" indent="-342900" algn="l">
              <a:buFont typeface="Wingdings" panose="05000000000000000000" pitchFamily="2" charset="2"/>
              <a:buChar char="q"/>
            </a:pPr>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pic>
        <p:nvPicPr>
          <p:cNvPr id="14" name="Picture 13">
            <a:extLst>
              <a:ext uri="{FF2B5EF4-FFF2-40B4-BE49-F238E27FC236}">
                <a16:creationId xmlns:a16="http://schemas.microsoft.com/office/drawing/2014/main" id="{381F611A-2AA6-4145-8E9B-F0E757981001}"/>
              </a:ext>
            </a:extLst>
          </p:cNvPr>
          <p:cNvPicPr>
            <a:picLocks noChangeAspect="1"/>
          </p:cNvPicPr>
          <p:nvPr/>
        </p:nvPicPr>
        <p:blipFill>
          <a:blip r:embed="rId2"/>
          <a:stretch>
            <a:fillRect/>
          </a:stretch>
        </p:blipFill>
        <p:spPr>
          <a:xfrm>
            <a:off x="10720253" y="1535875"/>
            <a:ext cx="914400" cy="1304925"/>
          </a:xfrm>
          <a:prstGeom prst="rect">
            <a:avLst/>
          </a:prstGeom>
        </p:spPr>
      </p:pic>
      <p:pic>
        <p:nvPicPr>
          <p:cNvPr id="15" name="Picture 14">
            <a:extLst>
              <a:ext uri="{FF2B5EF4-FFF2-40B4-BE49-F238E27FC236}">
                <a16:creationId xmlns:a16="http://schemas.microsoft.com/office/drawing/2014/main" id="{1E731195-948E-4285-AF4A-4C49CE86A92B}"/>
              </a:ext>
            </a:extLst>
          </p:cNvPr>
          <p:cNvPicPr>
            <a:picLocks noChangeAspect="1"/>
          </p:cNvPicPr>
          <p:nvPr/>
        </p:nvPicPr>
        <p:blipFill>
          <a:blip r:embed="rId3"/>
          <a:stretch>
            <a:fillRect/>
          </a:stretch>
        </p:blipFill>
        <p:spPr>
          <a:xfrm>
            <a:off x="5012382" y="1535875"/>
            <a:ext cx="1038225" cy="1352550"/>
          </a:xfrm>
          <a:prstGeom prst="rect">
            <a:avLst/>
          </a:prstGeom>
        </p:spPr>
      </p:pic>
    </p:spTree>
    <p:extLst>
      <p:ext uri="{BB962C8B-B14F-4D97-AF65-F5344CB8AC3E}">
        <p14:creationId xmlns:p14="http://schemas.microsoft.com/office/powerpoint/2010/main" val="316095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FF0000"/>
                </a:solidFill>
              </a:rPr>
              <a:t>Aplikasi</a:t>
            </a:r>
            <a:r>
              <a:rPr lang="en-US" sz="4000" dirty="0">
                <a:solidFill>
                  <a:srgbClr val="FF0000"/>
                </a:solidFill>
              </a:rPr>
              <a:t> Persuasi </a:t>
            </a:r>
            <a:r>
              <a:rPr lang="en-US" sz="4000" dirty="0" err="1">
                <a:solidFill>
                  <a:srgbClr val="FF0000"/>
                </a:solidFill>
              </a:rPr>
              <a:t>Narasi</a:t>
            </a:r>
            <a:endParaRPr lang="en-US" sz="3800" dirty="0">
              <a:solidFill>
                <a:srgbClr val="FF0000"/>
              </a:solidFill>
              <a:effectLst>
                <a:outerShdw blurRad="38100" dist="38100" dir="2700000" algn="tl">
                  <a:srgbClr val="000000">
                    <a:alpha val="43137"/>
                  </a:srgbClr>
                </a:outerShdw>
              </a:effectLst>
            </a:endParaRPr>
          </a:p>
        </p:txBody>
      </p:sp>
      <p:sp>
        <p:nvSpPr>
          <p:cNvPr id="13" name="Title 6">
            <a:extLst>
              <a:ext uri="{FF2B5EF4-FFF2-40B4-BE49-F238E27FC236}">
                <a16:creationId xmlns:a16="http://schemas.microsoft.com/office/drawing/2014/main" id="{F1617D7A-6617-4C03-A404-DCCF40221654}"/>
              </a:ext>
            </a:extLst>
          </p:cNvPr>
          <p:cNvSpPr>
            <a:spLocks noGrp="1"/>
          </p:cNvSpPr>
          <p:nvPr/>
        </p:nvSpPr>
        <p:spPr>
          <a:xfrm>
            <a:off x="687233" y="1303046"/>
            <a:ext cx="5391348"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err="1">
                <a:solidFill>
                  <a:srgbClr val="FF0000"/>
                </a:solidFill>
              </a:rPr>
              <a:t>Konteks</a:t>
            </a:r>
            <a:r>
              <a:rPr lang="en-US" sz="2200" dirty="0">
                <a:solidFill>
                  <a:srgbClr val="FF0000"/>
                </a:solidFill>
              </a:rPr>
              <a:t> </a:t>
            </a:r>
            <a:r>
              <a:rPr lang="en-US" sz="2200" dirty="0" err="1">
                <a:solidFill>
                  <a:srgbClr val="FF0000"/>
                </a:solidFill>
              </a:rPr>
              <a:t>Komunikasi</a:t>
            </a:r>
            <a:r>
              <a:rPr lang="en-US" sz="2200" dirty="0">
                <a:solidFill>
                  <a:srgbClr val="FF0000"/>
                </a:solidFill>
              </a:rPr>
              <a:t> </a:t>
            </a:r>
            <a:r>
              <a:rPr lang="en-US" sz="2200" dirty="0" err="1">
                <a:solidFill>
                  <a:srgbClr val="FF0000"/>
                </a:solidFill>
              </a:rPr>
              <a:t>Kesehatan</a:t>
            </a:r>
            <a:endParaRPr lang="en-US" sz="2200" dirty="0">
              <a:solidFill>
                <a:srgbClr val="FF0000"/>
              </a:solidFill>
            </a:endParaRPr>
          </a:p>
          <a:p>
            <a:pPr algn="l"/>
            <a:endParaRPr lang="en-US" sz="2200" dirty="0">
              <a:solidFill>
                <a:srgbClr val="FF0000"/>
              </a:solidFill>
            </a:endParaRPr>
          </a:p>
          <a:p>
            <a:pPr algn="l"/>
            <a:endParaRPr lang="en-US" sz="2200" dirty="0">
              <a:solidFill>
                <a:srgbClr val="FF0000"/>
              </a:solidFill>
            </a:endParaRPr>
          </a:p>
          <a:p>
            <a:pPr algn="l"/>
            <a:r>
              <a:rPr lang="en-US" sz="2200" dirty="0">
                <a:solidFill>
                  <a:schemeClr val="tx1"/>
                </a:solidFill>
              </a:rPr>
              <a:t> </a:t>
            </a:r>
          </a:p>
          <a:p>
            <a:pPr marL="234950" algn="l"/>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sp>
        <p:nvSpPr>
          <p:cNvPr id="14" name="Title 6">
            <a:extLst>
              <a:ext uri="{FF2B5EF4-FFF2-40B4-BE49-F238E27FC236}">
                <a16:creationId xmlns:a16="http://schemas.microsoft.com/office/drawing/2014/main" id="{8D426E76-9797-4517-8D97-EFAF104EBF9E}"/>
              </a:ext>
            </a:extLst>
          </p:cNvPr>
          <p:cNvSpPr>
            <a:spLocks noGrp="1"/>
          </p:cNvSpPr>
          <p:nvPr/>
        </p:nvSpPr>
        <p:spPr>
          <a:xfrm>
            <a:off x="6078581" y="1303046"/>
            <a:ext cx="5391348"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Program Edutainment (entertainment education)</a:t>
            </a:r>
          </a:p>
          <a:p>
            <a:pPr algn="l"/>
            <a:r>
              <a:rPr lang="en-US" sz="2200" dirty="0">
                <a:solidFill>
                  <a:schemeClr val="tx1"/>
                </a:solidFill>
              </a:rPr>
              <a:t> </a:t>
            </a: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pic>
        <p:nvPicPr>
          <p:cNvPr id="2" name="Picture 1">
            <a:extLst>
              <a:ext uri="{FF2B5EF4-FFF2-40B4-BE49-F238E27FC236}">
                <a16:creationId xmlns:a16="http://schemas.microsoft.com/office/drawing/2014/main" id="{8FB67B04-C8D1-46B6-B8C1-4BCCA4781348}"/>
              </a:ext>
            </a:extLst>
          </p:cNvPr>
          <p:cNvPicPr>
            <a:picLocks noChangeAspect="1"/>
          </p:cNvPicPr>
          <p:nvPr/>
        </p:nvPicPr>
        <p:blipFill>
          <a:blip r:embed="rId4"/>
          <a:stretch>
            <a:fillRect/>
          </a:stretch>
        </p:blipFill>
        <p:spPr>
          <a:xfrm>
            <a:off x="2535961" y="4815839"/>
            <a:ext cx="2767559" cy="1304546"/>
          </a:xfrm>
          <a:prstGeom prst="rect">
            <a:avLst/>
          </a:prstGeom>
        </p:spPr>
      </p:pic>
      <p:pic>
        <p:nvPicPr>
          <p:cNvPr id="3" name="Picture 2">
            <a:extLst>
              <a:ext uri="{FF2B5EF4-FFF2-40B4-BE49-F238E27FC236}">
                <a16:creationId xmlns:a16="http://schemas.microsoft.com/office/drawing/2014/main" id="{8272C0FF-5CB7-4BF3-B07A-48F1158D919E}"/>
              </a:ext>
            </a:extLst>
          </p:cNvPr>
          <p:cNvPicPr>
            <a:picLocks noChangeAspect="1"/>
          </p:cNvPicPr>
          <p:nvPr/>
        </p:nvPicPr>
        <p:blipFill>
          <a:blip r:embed="rId5"/>
          <a:stretch>
            <a:fillRect/>
          </a:stretch>
        </p:blipFill>
        <p:spPr>
          <a:xfrm>
            <a:off x="8702370" y="5100776"/>
            <a:ext cx="2767559" cy="1242459"/>
          </a:xfrm>
          <a:prstGeom prst="rect">
            <a:avLst/>
          </a:prstGeom>
        </p:spPr>
      </p:pic>
      <p:pic>
        <p:nvPicPr>
          <p:cNvPr id="5" name="Online Media 4" title="7 Hati 7 Cinta 7 Wanita MOVIE OFFICIAL TRAILER">
            <a:hlinkClick r:id="" action="ppaction://media"/>
            <a:extLst>
              <a:ext uri="{FF2B5EF4-FFF2-40B4-BE49-F238E27FC236}">
                <a16:creationId xmlns:a16="http://schemas.microsoft.com/office/drawing/2014/main" id="{9918ACFE-DBF3-42D2-82AD-0DFB5EB92C6A}"/>
              </a:ext>
            </a:extLst>
          </p:cNvPr>
          <p:cNvPicPr>
            <a:picLocks noRot="1" noChangeAspect="1"/>
          </p:cNvPicPr>
          <p:nvPr>
            <a:videoFile r:link="rId1"/>
          </p:nvPr>
        </p:nvPicPr>
        <p:blipFill>
          <a:blip r:embed="rId6"/>
          <a:stretch>
            <a:fillRect/>
          </a:stretch>
        </p:blipFill>
        <p:spPr>
          <a:xfrm>
            <a:off x="574981" y="1751585"/>
            <a:ext cx="5063819" cy="2968216"/>
          </a:xfrm>
          <a:prstGeom prst="rect">
            <a:avLst/>
          </a:prstGeom>
        </p:spPr>
      </p:pic>
      <p:pic>
        <p:nvPicPr>
          <p:cNvPr id="6" name="Online Media 5" title="KELUARGA MEDSOS TVRI">
            <a:hlinkClick r:id="" action="ppaction://media"/>
            <a:extLst>
              <a:ext uri="{FF2B5EF4-FFF2-40B4-BE49-F238E27FC236}">
                <a16:creationId xmlns:a16="http://schemas.microsoft.com/office/drawing/2014/main" id="{F198EB2A-7FB3-4459-ABB6-E7EA8DE52D2F}"/>
              </a:ext>
            </a:extLst>
          </p:cNvPr>
          <p:cNvPicPr>
            <a:picLocks noRot="1" noChangeAspect="1"/>
          </p:cNvPicPr>
          <p:nvPr>
            <a:videoFile r:link="rId2"/>
          </p:nvPr>
        </p:nvPicPr>
        <p:blipFill>
          <a:blip r:embed="rId7"/>
          <a:stretch>
            <a:fillRect/>
          </a:stretch>
        </p:blipFill>
        <p:spPr>
          <a:xfrm>
            <a:off x="6078581" y="1751585"/>
            <a:ext cx="5538438" cy="2968216"/>
          </a:xfrm>
          <a:prstGeom prst="rect">
            <a:avLst/>
          </a:prstGeom>
        </p:spPr>
      </p:pic>
    </p:spTree>
    <p:extLst>
      <p:ext uri="{BB962C8B-B14F-4D97-AF65-F5344CB8AC3E}">
        <p14:creationId xmlns:p14="http://schemas.microsoft.com/office/powerpoint/2010/main" val="28671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17CE69-B18B-462C-B20C-E609E9CA8C89}"/>
              </a:ext>
            </a:extLst>
          </p:cNvPr>
          <p:cNvPicPr>
            <a:picLocks noChangeAspect="1"/>
          </p:cNvPicPr>
          <p:nvPr/>
        </p:nvPicPr>
        <p:blipFill>
          <a:blip r:embed="rId2"/>
          <a:stretch>
            <a:fillRect/>
          </a:stretch>
        </p:blipFill>
        <p:spPr>
          <a:xfrm>
            <a:off x="7483509" y="4472903"/>
            <a:ext cx="2540102" cy="1198200"/>
          </a:xfrm>
          <a:prstGeom prst="rect">
            <a:avLst/>
          </a:prstGeom>
        </p:spPr>
      </p:pic>
      <p:sp>
        <p:nvSpPr>
          <p:cNvPr id="4" name="Rectangle: Rounded Corners 3">
            <a:extLst>
              <a:ext uri="{FF2B5EF4-FFF2-40B4-BE49-F238E27FC236}">
                <a16:creationId xmlns:a16="http://schemas.microsoft.com/office/drawing/2014/main" id="{295CB2ED-2F96-4C74-A5FD-6A48D0EA5811}"/>
              </a:ext>
            </a:extLst>
          </p:cNvPr>
          <p:cNvSpPr/>
          <p:nvPr/>
        </p:nvSpPr>
        <p:spPr>
          <a:xfrm>
            <a:off x="360064" y="303302"/>
            <a:ext cx="11437034" cy="9037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FF0000"/>
                </a:solidFill>
              </a:rPr>
              <a:t>Teori</a:t>
            </a:r>
            <a:r>
              <a:rPr lang="en-US" sz="4000" dirty="0">
                <a:solidFill>
                  <a:srgbClr val="FF0000"/>
                </a:solidFill>
              </a:rPr>
              <a:t> </a:t>
            </a:r>
            <a:r>
              <a:rPr lang="en-US" sz="4000" dirty="0" err="1">
                <a:solidFill>
                  <a:srgbClr val="FF0000"/>
                </a:solidFill>
              </a:rPr>
              <a:t>dalam</a:t>
            </a:r>
            <a:r>
              <a:rPr lang="en-US" sz="4000" dirty="0">
                <a:solidFill>
                  <a:srgbClr val="FF0000"/>
                </a:solidFill>
              </a:rPr>
              <a:t> Persuasi </a:t>
            </a:r>
            <a:r>
              <a:rPr lang="en-US" sz="4000" dirty="0" err="1">
                <a:solidFill>
                  <a:srgbClr val="FF0000"/>
                </a:solidFill>
              </a:rPr>
              <a:t>Narasi</a:t>
            </a:r>
            <a:endParaRPr lang="en-US" sz="3800" dirty="0">
              <a:solidFill>
                <a:srgbClr val="FF0000"/>
              </a:solidFill>
              <a:effectLst>
                <a:outerShdw blurRad="38100" dist="38100" dir="2700000" algn="tl">
                  <a:srgbClr val="000000">
                    <a:alpha val="43137"/>
                  </a:srgbClr>
                </a:outerShdw>
              </a:effectLst>
            </a:endParaRPr>
          </a:p>
        </p:txBody>
      </p:sp>
      <p:sp>
        <p:nvSpPr>
          <p:cNvPr id="13" name="Title 6">
            <a:extLst>
              <a:ext uri="{FF2B5EF4-FFF2-40B4-BE49-F238E27FC236}">
                <a16:creationId xmlns:a16="http://schemas.microsoft.com/office/drawing/2014/main" id="{F1617D7A-6617-4C03-A404-DCCF40221654}"/>
              </a:ext>
            </a:extLst>
          </p:cNvPr>
          <p:cNvSpPr>
            <a:spLocks noGrp="1"/>
          </p:cNvSpPr>
          <p:nvPr/>
        </p:nvSpPr>
        <p:spPr>
          <a:xfrm>
            <a:off x="394901" y="1303046"/>
            <a:ext cx="7088607" cy="459788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solidFill>
                  <a:srgbClr val="FF0000"/>
                </a:solidFill>
              </a:rPr>
              <a:t>1. Transportation Imagery Model (TIM)</a:t>
            </a:r>
          </a:p>
          <a:p>
            <a:pPr algn="l"/>
            <a:r>
              <a:rPr lang="en-US" sz="2000" dirty="0">
                <a:solidFill>
                  <a:schemeClr val="tx1"/>
                </a:solidFill>
              </a:rPr>
              <a:t>Green &amp; Brock (2000) </a:t>
            </a:r>
          </a:p>
          <a:p>
            <a:pPr algn="l"/>
            <a:r>
              <a:rPr lang="en-US" sz="1500" b="1" dirty="0" err="1">
                <a:solidFill>
                  <a:schemeClr val="tx1"/>
                </a:solidFill>
              </a:rPr>
              <a:t>Postulat</a:t>
            </a:r>
            <a:r>
              <a:rPr lang="en-US" sz="1500" b="1" dirty="0">
                <a:solidFill>
                  <a:schemeClr val="tx1"/>
                </a:solidFill>
              </a:rPr>
              <a:t> </a:t>
            </a:r>
            <a:r>
              <a:rPr lang="en-US" sz="1500" b="1" dirty="0" err="1">
                <a:solidFill>
                  <a:schemeClr val="tx1"/>
                </a:solidFill>
              </a:rPr>
              <a:t>teori</a:t>
            </a:r>
            <a:r>
              <a:rPr lang="en-US" sz="1500" b="1" dirty="0">
                <a:solidFill>
                  <a:schemeClr val="tx1"/>
                </a:solidFill>
              </a:rPr>
              <a:t> TIM</a:t>
            </a:r>
          </a:p>
          <a:p>
            <a:pPr marL="342900" indent="-342900" algn="l">
              <a:buFont typeface="+mj-lt"/>
              <a:buAutoNum type="arabicPeriod"/>
            </a:pPr>
            <a:r>
              <a:rPr lang="en-US" sz="1500" dirty="0">
                <a:solidFill>
                  <a:schemeClr val="tx1"/>
                </a:solidFill>
              </a:rPr>
              <a:t>Persuasi </a:t>
            </a:r>
            <a:r>
              <a:rPr lang="en-US" sz="1500" dirty="0" err="1">
                <a:solidFill>
                  <a:schemeClr val="tx1"/>
                </a:solidFill>
              </a:rPr>
              <a:t>narasi</a:t>
            </a:r>
            <a:r>
              <a:rPr lang="en-US" sz="1500" dirty="0">
                <a:solidFill>
                  <a:schemeClr val="tx1"/>
                </a:solidFill>
              </a:rPr>
              <a:t> </a:t>
            </a:r>
            <a:r>
              <a:rPr lang="en-US" sz="1500" dirty="0" err="1">
                <a:solidFill>
                  <a:schemeClr val="tx1"/>
                </a:solidFill>
              </a:rPr>
              <a:t>terbatas</a:t>
            </a:r>
            <a:r>
              <a:rPr lang="en-US" sz="1500" dirty="0">
                <a:solidFill>
                  <a:schemeClr val="tx1"/>
                </a:solidFill>
              </a:rPr>
              <a:t> pada </a:t>
            </a:r>
            <a:r>
              <a:rPr lang="en-US" sz="1500" dirty="0" err="1">
                <a:solidFill>
                  <a:schemeClr val="tx1"/>
                </a:solidFill>
              </a:rPr>
              <a:t>teks</a:t>
            </a:r>
            <a:r>
              <a:rPr lang="en-US" sz="1500" dirty="0">
                <a:solidFill>
                  <a:schemeClr val="tx1"/>
                </a:solidFill>
              </a:rPr>
              <a:t> </a:t>
            </a:r>
            <a:r>
              <a:rPr lang="en-US" sz="1500" dirty="0" err="1">
                <a:solidFill>
                  <a:schemeClr val="tx1"/>
                </a:solidFill>
              </a:rPr>
              <a:t>cerita</a:t>
            </a:r>
            <a:r>
              <a:rPr lang="en-US" sz="1500" dirty="0">
                <a:solidFill>
                  <a:schemeClr val="tx1"/>
                </a:solidFill>
              </a:rPr>
              <a:t> (</a:t>
            </a:r>
            <a:r>
              <a:rPr lang="en-US" sz="1500" dirty="0" err="1">
                <a:solidFill>
                  <a:schemeClr val="tx1"/>
                </a:solidFill>
              </a:rPr>
              <a:t>skrip</a:t>
            </a:r>
            <a:r>
              <a:rPr lang="en-US" sz="1500" dirty="0">
                <a:solidFill>
                  <a:schemeClr val="tx1"/>
                </a:solidFill>
              </a:rPr>
              <a:t>) (a) yang </a:t>
            </a:r>
            <a:r>
              <a:rPr lang="en-US" sz="1500" dirty="0" err="1">
                <a:solidFill>
                  <a:schemeClr val="tx1"/>
                </a:solidFill>
              </a:rPr>
              <a:t>sebenarnya</a:t>
            </a:r>
            <a:r>
              <a:rPr lang="en-US" sz="1500" dirty="0">
                <a:solidFill>
                  <a:schemeClr val="tx1"/>
                </a:solidFill>
              </a:rPr>
              <a:t> adalah </a:t>
            </a:r>
            <a:r>
              <a:rPr lang="en-US" sz="1500" dirty="0" err="1">
                <a:solidFill>
                  <a:schemeClr val="tx1"/>
                </a:solidFill>
              </a:rPr>
              <a:t>narasi</a:t>
            </a:r>
            <a:r>
              <a:rPr lang="en-US" sz="1500" dirty="0">
                <a:solidFill>
                  <a:schemeClr val="tx1"/>
                </a:solidFill>
              </a:rPr>
              <a:t>, (b) di mana </a:t>
            </a:r>
            <a:r>
              <a:rPr lang="en-US" sz="1500" dirty="0" err="1">
                <a:solidFill>
                  <a:schemeClr val="tx1"/>
                </a:solidFill>
              </a:rPr>
              <a:t>gambar</a:t>
            </a:r>
            <a:r>
              <a:rPr lang="en-US" sz="1500" dirty="0">
                <a:solidFill>
                  <a:schemeClr val="tx1"/>
                </a:solidFill>
              </a:rPr>
              <a:t> </a:t>
            </a:r>
            <a:r>
              <a:rPr lang="en-US" sz="1500" dirty="0" err="1">
                <a:solidFill>
                  <a:schemeClr val="tx1"/>
                </a:solidFill>
              </a:rPr>
              <a:t>ditimbulkan</a:t>
            </a:r>
            <a:r>
              <a:rPr lang="en-US" sz="1500" dirty="0">
                <a:solidFill>
                  <a:schemeClr val="tx1"/>
                </a:solidFill>
              </a:rPr>
              <a:t>, dan (c) di mana </a:t>
            </a:r>
            <a:r>
              <a:rPr lang="en-US" sz="1500" dirty="0" err="1">
                <a:solidFill>
                  <a:schemeClr val="tx1"/>
                </a:solidFill>
              </a:rPr>
              <a:t>keyakinan</a:t>
            </a:r>
            <a:r>
              <a:rPr lang="en-US" sz="1500" dirty="0">
                <a:solidFill>
                  <a:schemeClr val="tx1"/>
                </a:solidFill>
              </a:rPr>
              <a:t> </a:t>
            </a:r>
            <a:r>
              <a:rPr lang="en-US" sz="1500" dirty="0" err="1">
                <a:solidFill>
                  <a:schemeClr val="tx1"/>
                </a:solidFill>
              </a:rPr>
              <a:t>pembaca</a:t>
            </a:r>
            <a:r>
              <a:rPr lang="en-US" sz="1500" dirty="0">
                <a:solidFill>
                  <a:schemeClr val="tx1"/>
                </a:solidFill>
              </a:rPr>
              <a:t> (</a:t>
            </a:r>
            <a:r>
              <a:rPr lang="en-US" sz="1500" dirty="0" err="1">
                <a:solidFill>
                  <a:schemeClr val="tx1"/>
                </a:solidFill>
              </a:rPr>
              <a:t>pemirsa</a:t>
            </a:r>
            <a:r>
              <a:rPr lang="en-US" sz="1500" dirty="0">
                <a:solidFill>
                  <a:schemeClr val="tx1"/>
                </a:solidFill>
              </a:rPr>
              <a:t>) </a:t>
            </a:r>
            <a:r>
              <a:rPr lang="en-US" sz="1500" dirty="0" err="1">
                <a:solidFill>
                  <a:schemeClr val="tx1"/>
                </a:solidFill>
              </a:rPr>
              <a:t>dilibatkan</a:t>
            </a:r>
            <a:r>
              <a:rPr lang="en-US" sz="1500" dirty="0">
                <a:solidFill>
                  <a:schemeClr val="tx1"/>
                </a:solidFill>
              </a:rPr>
              <a:t>.</a:t>
            </a:r>
          </a:p>
          <a:p>
            <a:pPr marL="342900" indent="-342900" algn="l">
              <a:buFont typeface="+mj-lt"/>
              <a:buAutoNum type="arabicPeriod"/>
            </a:pPr>
            <a:r>
              <a:rPr lang="en-US" sz="1500" dirty="0">
                <a:solidFill>
                  <a:schemeClr val="tx1"/>
                </a:solidFill>
              </a:rPr>
              <a:t>Persuasi </a:t>
            </a:r>
            <a:r>
              <a:rPr lang="en-US" sz="1500" dirty="0" err="1">
                <a:solidFill>
                  <a:schemeClr val="tx1"/>
                </a:solidFill>
              </a:rPr>
              <a:t>naratif</a:t>
            </a:r>
            <a:r>
              <a:rPr lang="en-US" sz="1500" dirty="0">
                <a:solidFill>
                  <a:schemeClr val="tx1"/>
                </a:solidFill>
              </a:rPr>
              <a:t> (</a:t>
            </a:r>
            <a:r>
              <a:rPr lang="en-US" sz="1500" dirty="0" err="1">
                <a:solidFill>
                  <a:schemeClr val="tx1"/>
                </a:solidFill>
              </a:rPr>
              <a:t>perubahan</a:t>
            </a:r>
            <a:r>
              <a:rPr lang="en-US" sz="1500" dirty="0">
                <a:solidFill>
                  <a:schemeClr val="tx1"/>
                </a:solidFill>
              </a:rPr>
              <a:t> </a:t>
            </a:r>
            <a:r>
              <a:rPr lang="en-US" sz="1500" dirty="0" err="1">
                <a:solidFill>
                  <a:schemeClr val="tx1"/>
                </a:solidFill>
              </a:rPr>
              <a:t>kepercayaan</a:t>
            </a:r>
            <a:r>
              <a:rPr lang="en-US" sz="1500" dirty="0">
                <a:solidFill>
                  <a:schemeClr val="tx1"/>
                </a:solidFill>
              </a:rPr>
              <a:t>) </a:t>
            </a:r>
            <a:r>
              <a:rPr lang="en-US" sz="1500" dirty="0" err="1">
                <a:solidFill>
                  <a:schemeClr val="tx1"/>
                </a:solidFill>
              </a:rPr>
              <a:t>terjadi</a:t>
            </a:r>
            <a:r>
              <a:rPr lang="en-US" sz="1500" dirty="0">
                <a:solidFill>
                  <a:schemeClr val="tx1"/>
                </a:solidFill>
              </a:rPr>
              <a:t>, yang lain </a:t>
            </a:r>
            <a:r>
              <a:rPr lang="en-US" sz="1500" dirty="0" err="1">
                <a:solidFill>
                  <a:schemeClr val="tx1"/>
                </a:solidFill>
              </a:rPr>
              <a:t>sama</a:t>
            </a:r>
            <a:r>
              <a:rPr lang="en-US" sz="1500" dirty="0">
                <a:solidFill>
                  <a:schemeClr val="tx1"/>
                </a:solidFill>
              </a:rPr>
              <a:t>, </a:t>
            </a:r>
            <a:r>
              <a:rPr lang="en-US" sz="1500" dirty="0" err="1">
                <a:solidFill>
                  <a:schemeClr val="tx1"/>
                </a:solidFill>
              </a:rPr>
              <a:t>sejauh</a:t>
            </a:r>
            <a:r>
              <a:rPr lang="en-US" sz="1500" dirty="0">
                <a:solidFill>
                  <a:schemeClr val="tx1"/>
                </a:solidFill>
              </a:rPr>
              <a:t> </a:t>
            </a:r>
            <a:r>
              <a:rPr lang="en-US" sz="1500" dirty="0" err="1">
                <a:solidFill>
                  <a:schemeClr val="tx1"/>
                </a:solidFill>
              </a:rPr>
              <a:t>gambar</a:t>
            </a:r>
            <a:r>
              <a:rPr lang="en-US" sz="1500" dirty="0">
                <a:solidFill>
                  <a:schemeClr val="tx1"/>
                </a:solidFill>
              </a:rPr>
              <a:t> yang </a:t>
            </a:r>
            <a:r>
              <a:rPr lang="en-US" sz="1500" dirty="0" err="1">
                <a:solidFill>
                  <a:schemeClr val="tx1"/>
                </a:solidFill>
              </a:rPr>
              <a:t>dibangkitkan</a:t>
            </a:r>
            <a:r>
              <a:rPr lang="en-US" sz="1500" dirty="0">
                <a:solidFill>
                  <a:schemeClr val="tx1"/>
                </a:solidFill>
              </a:rPr>
              <a:t> </a:t>
            </a:r>
            <a:r>
              <a:rPr lang="en-US" sz="1500" dirty="0" err="1">
                <a:solidFill>
                  <a:schemeClr val="tx1"/>
                </a:solidFill>
              </a:rPr>
              <a:t>diaktifkan</a:t>
            </a:r>
            <a:r>
              <a:rPr lang="en-US" sz="1500" dirty="0">
                <a:solidFill>
                  <a:schemeClr val="tx1"/>
                </a:solidFill>
              </a:rPr>
              <a:t> oleh </a:t>
            </a:r>
            <a:r>
              <a:rPr lang="en-US" sz="1500" dirty="0" err="1">
                <a:solidFill>
                  <a:schemeClr val="tx1"/>
                </a:solidFill>
              </a:rPr>
              <a:t>transportasi</a:t>
            </a:r>
            <a:r>
              <a:rPr lang="en-US" sz="1500" dirty="0">
                <a:solidFill>
                  <a:schemeClr val="tx1"/>
                </a:solidFill>
              </a:rPr>
              <a:t> </a:t>
            </a:r>
            <a:r>
              <a:rPr lang="en-US" sz="1500" dirty="0" err="1">
                <a:solidFill>
                  <a:schemeClr val="tx1"/>
                </a:solidFill>
              </a:rPr>
              <a:t>psikologis</a:t>
            </a:r>
            <a:r>
              <a:rPr lang="en-US" sz="1500" dirty="0">
                <a:solidFill>
                  <a:schemeClr val="tx1"/>
                </a:solidFill>
              </a:rPr>
              <a:t>, </a:t>
            </a:r>
            <a:r>
              <a:rPr lang="en-US" sz="1500" dirty="0" err="1">
                <a:solidFill>
                  <a:schemeClr val="tx1"/>
                </a:solidFill>
              </a:rPr>
              <a:t>didefinisikan</a:t>
            </a:r>
            <a:r>
              <a:rPr lang="en-US" sz="1500" dirty="0">
                <a:solidFill>
                  <a:schemeClr val="tx1"/>
                </a:solidFill>
              </a:rPr>
              <a:t> </a:t>
            </a:r>
            <a:r>
              <a:rPr lang="en-US" sz="1500" dirty="0" err="1">
                <a:solidFill>
                  <a:schemeClr val="tx1"/>
                </a:solidFill>
              </a:rPr>
              <a:t>sebagai</a:t>
            </a:r>
            <a:r>
              <a:rPr lang="en-US" sz="1500" dirty="0">
                <a:solidFill>
                  <a:schemeClr val="tx1"/>
                </a:solidFill>
              </a:rPr>
              <a:t> </a:t>
            </a:r>
            <a:r>
              <a:rPr lang="en-US" sz="1500" dirty="0" err="1">
                <a:solidFill>
                  <a:schemeClr val="tx1"/>
                </a:solidFill>
              </a:rPr>
              <a:t>keadaan</a:t>
            </a:r>
            <a:r>
              <a:rPr lang="en-US" sz="1500" dirty="0">
                <a:solidFill>
                  <a:schemeClr val="tx1"/>
                </a:solidFill>
              </a:rPr>
              <a:t> di mana </a:t>
            </a:r>
            <a:r>
              <a:rPr lang="en-US" sz="1500" dirty="0" err="1">
                <a:solidFill>
                  <a:schemeClr val="tx1"/>
                </a:solidFill>
              </a:rPr>
              <a:t>pembaca</a:t>
            </a:r>
            <a:r>
              <a:rPr lang="en-US" sz="1500" dirty="0">
                <a:solidFill>
                  <a:schemeClr val="tx1"/>
                </a:solidFill>
              </a:rPr>
              <a:t> </a:t>
            </a:r>
            <a:r>
              <a:rPr lang="en-US" sz="1500" dirty="0" err="1">
                <a:solidFill>
                  <a:schemeClr val="tx1"/>
                </a:solidFill>
              </a:rPr>
              <a:t>menjadi</a:t>
            </a:r>
            <a:r>
              <a:rPr lang="en-US" sz="1500" dirty="0">
                <a:solidFill>
                  <a:schemeClr val="tx1"/>
                </a:solidFill>
              </a:rPr>
              <a:t> </a:t>
            </a:r>
            <a:r>
              <a:rPr lang="en-US" sz="1500" dirty="0" err="1">
                <a:solidFill>
                  <a:schemeClr val="tx1"/>
                </a:solidFill>
              </a:rPr>
              <a:t>asyik</a:t>
            </a:r>
            <a:r>
              <a:rPr lang="en-US" sz="1500" dirty="0">
                <a:solidFill>
                  <a:schemeClr val="tx1"/>
                </a:solidFill>
              </a:rPr>
              <a:t> </a:t>
            </a:r>
            <a:r>
              <a:rPr lang="en-US" sz="1500" dirty="0" err="1">
                <a:solidFill>
                  <a:schemeClr val="tx1"/>
                </a:solidFill>
              </a:rPr>
              <a:t>dalam</a:t>
            </a:r>
            <a:r>
              <a:rPr lang="en-US" sz="1500" dirty="0">
                <a:solidFill>
                  <a:schemeClr val="tx1"/>
                </a:solidFill>
              </a:rPr>
              <a:t> dunia </a:t>
            </a:r>
            <a:r>
              <a:rPr lang="en-US" sz="1500" dirty="0" err="1">
                <a:solidFill>
                  <a:schemeClr val="tx1"/>
                </a:solidFill>
              </a:rPr>
              <a:t>narasi</a:t>
            </a:r>
            <a:r>
              <a:rPr lang="en-US" sz="1500" dirty="0">
                <a:solidFill>
                  <a:schemeClr val="tx1"/>
                </a:solidFill>
              </a:rPr>
              <a:t>, </a:t>
            </a:r>
            <a:r>
              <a:rPr lang="en-US" sz="1500" dirty="0" err="1">
                <a:solidFill>
                  <a:schemeClr val="tx1"/>
                </a:solidFill>
              </a:rPr>
              <a:t>meninggalkan</a:t>
            </a:r>
            <a:r>
              <a:rPr lang="en-US" sz="1500" dirty="0">
                <a:solidFill>
                  <a:schemeClr val="tx1"/>
                </a:solidFill>
              </a:rPr>
              <a:t> dunia </a:t>
            </a:r>
            <a:r>
              <a:rPr lang="en-US" sz="1500" dirty="0" err="1">
                <a:solidFill>
                  <a:schemeClr val="tx1"/>
                </a:solidFill>
              </a:rPr>
              <a:t>nyata</a:t>
            </a:r>
            <a:r>
              <a:rPr lang="en-US" sz="1500" dirty="0">
                <a:solidFill>
                  <a:schemeClr val="tx1"/>
                </a:solidFill>
              </a:rPr>
              <a:t> di </a:t>
            </a:r>
            <a:r>
              <a:rPr lang="en-US" sz="1500" dirty="0" err="1">
                <a:solidFill>
                  <a:schemeClr val="tx1"/>
                </a:solidFill>
              </a:rPr>
              <a:t>belakang</a:t>
            </a:r>
            <a:r>
              <a:rPr lang="en-US" sz="1500" dirty="0">
                <a:solidFill>
                  <a:schemeClr val="tx1"/>
                </a:solidFill>
              </a:rPr>
              <a:t>, </a:t>
            </a:r>
            <a:r>
              <a:rPr lang="en-US" sz="1500" dirty="0" err="1">
                <a:solidFill>
                  <a:schemeClr val="tx1"/>
                </a:solidFill>
              </a:rPr>
              <a:t>setidaknya</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sementara</a:t>
            </a:r>
            <a:r>
              <a:rPr lang="en-US" sz="1500" dirty="0">
                <a:solidFill>
                  <a:schemeClr val="tx1"/>
                </a:solidFill>
              </a:rPr>
              <a:t> </a:t>
            </a:r>
            <a:r>
              <a:rPr lang="en-US" sz="1500" dirty="0" err="1">
                <a:solidFill>
                  <a:schemeClr val="tx1"/>
                </a:solidFill>
              </a:rPr>
              <a:t>waktu</a:t>
            </a:r>
            <a:r>
              <a:rPr lang="en-US" sz="1500" dirty="0">
                <a:solidFill>
                  <a:schemeClr val="tx1"/>
                </a:solidFill>
              </a:rPr>
              <a:t> . </a:t>
            </a:r>
          </a:p>
          <a:p>
            <a:pPr marL="342900" indent="-342900" algn="l">
              <a:buFont typeface="+mj-lt"/>
              <a:buAutoNum type="arabicPeriod"/>
            </a:pPr>
            <a:r>
              <a:rPr lang="en-US" sz="1500" dirty="0" err="1">
                <a:solidFill>
                  <a:schemeClr val="tx1"/>
                </a:solidFill>
              </a:rPr>
              <a:t>Kecenderungan</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transportasi</a:t>
            </a:r>
            <a:r>
              <a:rPr lang="en-US" sz="1500" dirty="0">
                <a:solidFill>
                  <a:schemeClr val="tx1"/>
                </a:solidFill>
              </a:rPr>
              <a:t> </a:t>
            </a:r>
            <a:r>
              <a:rPr lang="en-US" sz="1500" dirty="0" err="1">
                <a:solidFill>
                  <a:schemeClr val="tx1"/>
                </a:solidFill>
              </a:rPr>
              <a:t>dengan</a:t>
            </a:r>
            <a:r>
              <a:rPr lang="en-US" sz="1500" dirty="0">
                <a:solidFill>
                  <a:schemeClr val="tx1"/>
                </a:solidFill>
              </a:rPr>
              <a:t> </a:t>
            </a:r>
            <a:r>
              <a:rPr lang="en-US" sz="1500" dirty="0" err="1">
                <a:solidFill>
                  <a:schemeClr val="tx1"/>
                </a:solidFill>
              </a:rPr>
              <a:t>pemaparan</a:t>
            </a:r>
            <a:r>
              <a:rPr lang="en-US" sz="1500" dirty="0">
                <a:solidFill>
                  <a:schemeClr val="tx1"/>
                </a:solidFill>
              </a:rPr>
              <a:t> </a:t>
            </a:r>
            <a:r>
              <a:rPr lang="en-US" sz="1500" dirty="0" err="1">
                <a:solidFill>
                  <a:schemeClr val="tx1"/>
                </a:solidFill>
              </a:rPr>
              <a:t>ke</a:t>
            </a:r>
            <a:r>
              <a:rPr lang="en-US" sz="1500" dirty="0">
                <a:solidFill>
                  <a:schemeClr val="tx1"/>
                </a:solidFill>
              </a:rPr>
              <a:t> </a:t>
            </a:r>
            <a:r>
              <a:rPr lang="en-US" sz="1500" dirty="0" err="1">
                <a:solidFill>
                  <a:schemeClr val="tx1"/>
                </a:solidFill>
              </a:rPr>
              <a:t>akun</a:t>
            </a:r>
            <a:r>
              <a:rPr lang="en-US" sz="1500" dirty="0">
                <a:solidFill>
                  <a:schemeClr val="tx1"/>
                </a:solidFill>
              </a:rPr>
              <a:t> </a:t>
            </a:r>
            <a:r>
              <a:rPr lang="en-US" sz="1500" dirty="0" err="1">
                <a:solidFill>
                  <a:schemeClr val="tx1"/>
                </a:solidFill>
              </a:rPr>
              <a:t>naratif</a:t>
            </a:r>
            <a:r>
              <a:rPr lang="en-US" sz="1500" dirty="0">
                <a:solidFill>
                  <a:schemeClr val="tx1"/>
                </a:solidFill>
              </a:rPr>
              <a:t> yang </a:t>
            </a:r>
            <a:r>
              <a:rPr lang="en-US" sz="1500" dirty="0" err="1">
                <a:solidFill>
                  <a:schemeClr val="tx1"/>
                </a:solidFill>
              </a:rPr>
              <a:t>diberikan</a:t>
            </a:r>
            <a:r>
              <a:rPr lang="en-US" sz="1500" dirty="0">
                <a:solidFill>
                  <a:schemeClr val="tx1"/>
                </a:solidFill>
              </a:rPr>
              <a:t> </a:t>
            </a:r>
            <a:r>
              <a:rPr lang="en-US" sz="1500" dirty="0" err="1">
                <a:solidFill>
                  <a:schemeClr val="tx1"/>
                </a:solidFill>
              </a:rPr>
              <a:t>dipengaruhi</a:t>
            </a:r>
            <a:r>
              <a:rPr lang="en-US" sz="1500" dirty="0">
                <a:solidFill>
                  <a:schemeClr val="tx1"/>
                </a:solidFill>
              </a:rPr>
              <a:t> oleh </a:t>
            </a:r>
            <a:r>
              <a:rPr lang="en-US" sz="1500" dirty="0" err="1">
                <a:solidFill>
                  <a:schemeClr val="tx1"/>
                </a:solidFill>
              </a:rPr>
              <a:t>atribut</a:t>
            </a:r>
            <a:r>
              <a:rPr lang="en-US" sz="1500" dirty="0">
                <a:solidFill>
                  <a:schemeClr val="tx1"/>
                </a:solidFill>
              </a:rPr>
              <a:t> </a:t>
            </a:r>
            <a:r>
              <a:rPr lang="en-US" sz="1500" dirty="0" err="1">
                <a:solidFill>
                  <a:schemeClr val="tx1"/>
                </a:solidFill>
              </a:rPr>
              <a:t>penerima</a:t>
            </a:r>
            <a:r>
              <a:rPr lang="en-US" sz="1500" dirty="0">
                <a:solidFill>
                  <a:schemeClr val="tx1"/>
                </a:solidFill>
              </a:rPr>
              <a:t> (mis. </a:t>
            </a:r>
            <a:r>
              <a:rPr lang="en-US" sz="1500" dirty="0" err="1">
                <a:solidFill>
                  <a:schemeClr val="tx1"/>
                </a:solidFill>
              </a:rPr>
              <a:t>Keterampilan</a:t>
            </a:r>
            <a:r>
              <a:rPr lang="en-US" sz="1500" dirty="0">
                <a:solidFill>
                  <a:schemeClr val="tx1"/>
                </a:solidFill>
              </a:rPr>
              <a:t> </a:t>
            </a:r>
            <a:r>
              <a:rPr lang="en-US" sz="1500" dirty="0" err="1">
                <a:solidFill>
                  <a:schemeClr val="tx1"/>
                </a:solidFill>
              </a:rPr>
              <a:t>pencitraan</a:t>
            </a:r>
            <a:r>
              <a:rPr lang="en-US" sz="1500" dirty="0">
                <a:solidFill>
                  <a:schemeClr val="tx1"/>
                </a:solidFill>
              </a:rPr>
              <a:t>, </a:t>
            </a:r>
            <a:r>
              <a:rPr lang="en-US" sz="1500" dirty="0" err="1">
                <a:solidFill>
                  <a:schemeClr val="tx1"/>
                </a:solidFill>
              </a:rPr>
              <a:t>kemampuan</a:t>
            </a:r>
            <a:r>
              <a:rPr lang="en-US" sz="1500" dirty="0">
                <a:solidFill>
                  <a:schemeClr val="tx1"/>
                </a:solidFill>
              </a:rPr>
              <a:t> </a:t>
            </a:r>
            <a:r>
              <a:rPr lang="en-US" sz="1500" dirty="0" err="1">
                <a:solidFill>
                  <a:schemeClr val="tx1"/>
                </a:solidFill>
              </a:rPr>
              <a:t>pengangkutan</a:t>
            </a:r>
            <a:r>
              <a:rPr lang="en-US" sz="1500" dirty="0">
                <a:solidFill>
                  <a:schemeClr val="tx1"/>
                </a:solidFill>
              </a:rPr>
              <a:t>). </a:t>
            </a:r>
          </a:p>
          <a:p>
            <a:pPr marL="342900" indent="-342900" algn="l">
              <a:buFont typeface="+mj-lt"/>
              <a:buAutoNum type="arabicPeriod"/>
            </a:pPr>
            <a:r>
              <a:rPr lang="en-US" sz="1500" dirty="0" err="1">
                <a:solidFill>
                  <a:schemeClr val="tx1"/>
                </a:solidFill>
              </a:rPr>
              <a:t>Kecenderungan</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transportasi</a:t>
            </a:r>
            <a:r>
              <a:rPr lang="en-US" sz="1500" dirty="0">
                <a:solidFill>
                  <a:schemeClr val="tx1"/>
                </a:solidFill>
              </a:rPr>
              <a:t> </a:t>
            </a:r>
            <a:r>
              <a:rPr lang="en-US" sz="1500" dirty="0" err="1">
                <a:solidFill>
                  <a:schemeClr val="tx1"/>
                </a:solidFill>
              </a:rPr>
              <a:t>dengan</a:t>
            </a:r>
            <a:r>
              <a:rPr lang="en-US" sz="1500" dirty="0">
                <a:solidFill>
                  <a:schemeClr val="tx1"/>
                </a:solidFill>
              </a:rPr>
              <a:t> </a:t>
            </a:r>
            <a:r>
              <a:rPr lang="en-US" sz="1500" dirty="0" err="1">
                <a:solidFill>
                  <a:schemeClr val="tx1"/>
                </a:solidFill>
              </a:rPr>
              <a:t>pemaparan</a:t>
            </a:r>
            <a:r>
              <a:rPr lang="en-US" sz="1500" dirty="0">
                <a:solidFill>
                  <a:schemeClr val="tx1"/>
                </a:solidFill>
              </a:rPr>
              <a:t> </a:t>
            </a:r>
            <a:r>
              <a:rPr lang="en-US" sz="1500" dirty="0" err="1">
                <a:solidFill>
                  <a:schemeClr val="tx1"/>
                </a:solidFill>
              </a:rPr>
              <a:t>ke</a:t>
            </a:r>
            <a:r>
              <a:rPr lang="en-US" sz="1500" dirty="0">
                <a:solidFill>
                  <a:schemeClr val="tx1"/>
                </a:solidFill>
              </a:rPr>
              <a:t> </a:t>
            </a:r>
            <a:r>
              <a:rPr lang="en-US" sz="1500" dirty="0" err="1">
                <a:solidFill>
                  <a:schemeClr val="tx1"/>
                </a:solidFill>
              </a:rPr>
              <a:t>akun</a:t>
            </a:r>
            <a:r>
              <a:rPr lang="en-US" sz="1500" dirty="0">
                <a:solidFill>
                  <a:schemeClr val="tx1"/>
                </a:solidFill>
              </a:rPr>
              <a:t> </a:t>
            </a:r>
            <a:r>
              <a:rPr lang="en-US" sz="1500" dirty="0" err="1">
                <a:solidFill>
                  <a:schemeClr val="tx1"/>
                </a:solidFill>
              </a:rPr>
              <a:t>naratif</a:t>
            </a:r>
            <a:r>
              <a:rPr lang="en-US" sz="1500" dirty="0">
                <a:solidFill>
                  <a:schemeClr val="tx1"/>
                </a:solidFill>
              </a:rPr>
              <a:t> yang </a:t>
            </a:r>
            <a:r>
              <a:rPr lang="en-US" sz="1500" dirty="0" err="1">
                <a:solidFill>
                  <a:schemeClr val="tx1"/>
                </a:solidFill>
              </a:rPr>
              <a:t>diberikan</a:t>
            </a:r>
            <a:r>
              <a:rPr lang="en-US" sz="1500" dirty="0">
                <a:solidFill>
                  <a:schemeClr val="tx1"/>
                </a:solidFill>
              </a:rPr>
              <a:t> </a:t>
            </a:r>
            <a:r>
              <a:rPr lang="en-US" sz="1500" dirty="0" err="1">
                <a:solidFill>
                  <a:schemeClr val="tx1"/>
                </a:solidFill>
              </a:rPr>
              <a:t>dipengaruhi</a:t>
            </a:r>
            <a:r>
              <a:rPr lang="en-US" sz="1500" dirty="0">
                <a:solidFill>
                  <a:schemeClr val="tx1"/>
                </a:solidFill>
              </a:rPr>
              <a:t> oleh </a:t>
            </a:r>
            <a:r>
              <a:rPr lang="en-US" sz="1500" dirty="0" err="1">
                <a:solidFill>
                  <a:schemeClr val="tx1"/>
                </a:solidFill>
              </a:rPr>
              <a:t>atribut</a:t>
            </a:r>
            <a:r>
              <a:rPr lang="en-US" sz="1500" dirty="0">
                <a:solidFill>
                  <a:schemeClr val="tx1"/>
                </a:solidFill>
              </a:rPr>
              <a:t> </a:t>
            </a:r>
            <a:r>
              <a:rPr lang="en-US" sz="1500" dirty="0" err="1">
                <a:solidFill>
                  <a:schemeClr val="tx1"/>
                </a:solidFill>
              </a:rPr>
              <a:t>teks</a:t>
            </a:r>
            <a:r>
              <a:rPr lang="en-US" sz="1500" dirty="0">
                <a:solidFill>
                  <a:schemeClr val="tx1"/>
                </a:solidFill>
              </a:rPr>
              <a:t>. Di </a:t>
            </a:r>
            <a:r>
              <a:rPr lang="en-US" sz="1500" dirty="0" err="1">
                <a:solidFill>
                  <a:schemeClr val="tx1"/>
                </a:solidFill>
              </a:rPr>
              <a:t>antara</a:t>
            </a:r>
            <a:r>
              <a:rPr lang="en-US" sz="1500" dirty="0">
                <a:solidFill>
                  <a:schemeClr val="tx1"/>
                </a:solidFill>
              </a:rPr>
              <a:t> </a:t>
            </a:r>
            <a:r>
              <a:rPr lang="en-US" sz="1500" dirty="0" err="1">
                <a:solidFill>
                  <a:schemeClr val="tx1"/>
                </a:solidFill>
              </a:rPr>
              <a:t>atribut</a:t>
            </a:r>
            <a:r>
              <a:rPr lang="en-US" sz="1500" dirty="0">
                <a:solidFill>
                  <a:schemeClr val="tx1"/>
                </a:solidFill>
              </a:rPr>
              <a:t> </a:t>
            </a:r>
            <a:r>
              <a:rPr lang="en-US" sz="1500" dirty="0" err="1">
                <a:solidFill>
                  <a:schemeClr val="tx1"/>
                </a:solidFill>
              </a:rPr>
              <a:t>moderat</a:t>
            </a:r>
            <a:r>
              <a:rPr lang="en-US" sz="1500" dirty="0">
                <a:solidFill>
                  <a:schemeClr val="tx1"/>
                </a:solidFill>
              </a:rPr>
              <a:t> </a:t>
            </a:r>
            <a:r>
              <a:rPr lang="en-US" sz="1500" dirty="0" err="1">
                <a:solidFill>
                  <a:schemeClr val="tx1"/>
                </a:solidFill>
              </a:rPr>
              <a:t>ini</a:t>
            </a:r>
            <a:r>
              <a:rPr lang="en-US" sz="1500" dirty="0">
                <a:solidFill>
                  <a:schemeClr val="tx1"/>
                </a:solidFill>
              </a:rPr>
              <a:t> adalah </a:t>
            </a:r>
            <a:r>
              <a:rPr lang="en-US" sz="1500" dirty="0" err="1">
                <a:solidFill>
                  <a:schemeClr val="tx1"/>
                </a:solidFill>
              </a:rPr>
              <a:t>tingkat</a:t>
            </a:r>
            <a:r>
              <a:rPr lang="en-US" sz="1500" dirty="0">
                <a:solidFill>
                  <a:schemeClr val="tx1"/>
                </a:solidFill>
              </a:rPr>
              <a:t> </a:t>
            </a:r>
            <a:r>
              <a:rPr lang="en-US" sz="1500" dirty="0" err="1">
                <a:solidFill>
                  <a:schemeClr val="tx1"/>
                </a:solidFill>
              </a:rPr>
              <a:t>pengerjaan</a:t>
            </a:r>
            <a:r>
              <a:rPr lang="en-US" sz="1500" dirty="0">
                <a:solidFill>
                  <a:schemeClr val="tx1"/>
                </a:solidFill>
              </a:rPr>
              <a:t> </a:t>
            </a:r>
            <a:r>
              <a:rPr lang="en-US" sz="1500" dirty="0" err="1">
                <a:solidFill>
                  <a:schemeClr val="tx1"/>
                </a:solidFill>
              </a:rPr>
              <a:t>artistik</a:t>
            </a:r>
            <a:r>
              <a:rPr lang="en-US" sz="1500" dirty="0">
                <a:solidFill>
                  <a:schemeClr val="tx1"/>
                </a:solidFill>
              </a:rPr>
              <a:t> dan </a:t>
            </a:r>
            <a:r>
              <a:rPr lang="en-US" sz="1500" dirty="0" err="1">
                <a:solidFill>
                  <a:schemeClr val="tx1"/>
                </a:solidFill>
              </a:rPr>
              <a:t>tingkat</a:t>
            </a:r>
            <a:r>
              <a:rPr lang="en-US" sz="1500" dirty="0">
                <a:solidFill>
                  <a:schemeClr val="tx1"/>
                </a:solidFill>
              </a:rPr>
              <a:t> </a:t>
            </a:r>
            <a:r>
              <a:rPr lang="en-US" sz="1500" dirty="0" err="1">
                <a:solidFill>
                  <a:schemeClr val="tx1"/>
                </a:solidFill>
              </a:rPr>
              <a:t>kepatuhan</a:t>
            </a:r>
            <a:r>
              <a:rPr lang="en-US" sz="1500" dirty="0">
                <a:solidFill>
                  <a:schemeClr val="tx1"/>
                </a:solidFill>
              </a:rPr>
              <a:t> </a:t>
            </a:r>
            <a:r>
              <a:rPr lang="en-US" sz="1500" dirty="0" err="1">
                <a:solidFill>
                  <a:schemeClr val="tx1"/>
                </a:solidFill>
              </a:rPr>
              <a:t>terhadap</a:t>
            </a:r>
            <a:r>
              <a:rPr lang="en-US" sz="1500" dirty="0">
                <a:solidFill>
                  <a:schemeClr val="tx1"/>
                </a:solidFill>
              </a:rPr>
              <a:t> format </a:t>
            </a:r>
            <a:r>
              <a:rPr lang="en-US" sz="1500" dirty="0" err="1">
                <a:solidFill>
                  <a:schemeClr val="tx1"/>
                </a:solidFill>
              </a:rPr>
              <a:t>naratif</a:t>
            </a:r>
            <a:r>
              <a:rPr lang="en-US" sz="1500" dirty="0">
                <a:solidFill>
                  <a:schemeClr val="tx1"/>
                </a:solidFill>
              </a:rPr>
              <a:t>.</a:t>
            </a:r>
          </a:p>
          <a:p>
            <a:pPr marL="342900" indent="-342900" algn="l">
              <a:buFont typeface="+mj-lt"/>
              <a:buAutoNum type="arabicPeriod"/>
            </a:pPr>
            <a:r>
              <a:rPr lang="en-US" sz="1500" dirty="0" err="1">
                <a:solidFill>
                  <a:schemeClr val="tx1"/>
                </a:solidFill>
              </a:rPr>
              <a:t>Kecenderungan</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transportasi</a:t>
            </a:r>
            <a:r>
              <a:rPr lang="en-US" sz="1500" dirty="0">
                <a:solidFill>
                  <a:schemeClr val="tx1"/>
                </a:solidFill>
              </a:rPr>
              <a:t> </a:t>
            </a:r>
            <a:r>
              <a:rPr lang="en-US" sz="1500" dirty="0" err="1">
                <a:solidFill>
                  <a:schemeClr val="tx1"/>
                </a:solidFill>
              </a:rPr>
              <a:t>dengan</a:t>
            </a:r>
            <a:r>
              <a:rPr lang="en-US" sz="1500" dirty="0">
                <a:solidFill>
                  <a:schemeClr val="tx1"/>
                </a:solidFill>
              </a:rPr>
              <a:t> </a:t>
            </a:r>
            <a:r>
              <a:rPr lang="en-US" sz="1500" dirty="0" err="1">
                <a:solidFill>
                  <a:schemeClr val="tx1"/>
                </a:solidFill>
              </a:rPr>
              <a:t>pemaparan</a:t>
            </a:r>
            <a:r>
              <a:rPr lang="en-US" sz="1500" dirty="0">
                <a:solidFill>
                  <a:schemeClr val="tx1"/>
                </a:solidFill>
              </a:rPr>
              <a:t> </a:t>
            </a:r>
            <a:r>
              <a:rPr lang="en-US" sz="1500" dirty="0" err="1">
                <a:solidFill>
                  <a:schemeClr val="tx1"/>
                </a:solidFill>
              </a:rPr>
              <a:t>ke</a:t>
            </a:r>
            <a:r>
              <a:rPr lang="en-US" sz="1500" dirty="0">
                <a:solidFill>
                  <a:schemeClr val="tx1"/>
                </a:solidFill>
              </a:rPr>
              <a:t> </a:t>
            </a:r>
            <a:r>
              <a:rPr lang="en-US" sz="1500" dirty="0" err="1">
                <a:solidFill>
                  <a:schemeClr val="tx1"/>
                </a:solidFill>
              </a:rPr>
              <a:t>akun</a:t>
            </a:r>
            <a:r>
              <a:rPr lang="en-US" sz="1500" dirty="0">
                <a:solidFill>
                  <a:schemeClr val="tx1"/>
                </a:solidFill>
              </a:rPr>
              <a:t> </a:t>
            </a:r>
            <a:r>
              <a:rPr lang="en-US" sz="1500" dirty="0" err="1">
                <a:solidFill>
                  <a:schemeClr val="tx1"/>
                </a:solidFill>
              </a:rPr>
              <a:t>naratif</a:t>
            </a:r>
            <a:r>
              <a:rPr lang="en-US" sz="1500" dirty="0">
                <a:solidFill>
                  <a:schemeClr val="tx1"/>
                </a:solidFill>
              </a:rPr>
              <a:t> yang </a:t>
            </a:r>
            <a:r>
              <a:rPr lang="en-US" sz="1500" dirty="0" err="1">
                <a:solidFill>
                  <a:schemeClr val="tx1"/>
                </a:solidFill>
              </a:rPr>
              <a:t>diberikan</a:t>
            </a:r>
            <a:r>
              <a:rPr lang="en-US" sz="1500" dirty="0">
                <a:solidFill>
                  <a:schemeClr val="tx1"/>
                </a:solidFill>
              </a:rPr>
              <a:t> </a:t>
            </a:r>
            <a:r>
              <a:rPr lang="en-US" sz="1500" dirty="0" err="1">
                <a:solidFill>
                  <a:schemeClr val="tx1"/>
                </a:solidFill>
              </a:rPr>
              <a:t>dipengaruhi</a:t>
            </a:r>
            <a:r>
              <a:rPr lang="en-US" sz="1500" dirty="0">
                <a:solidFill>
                  <a:schemeClr val="tx1"/>
                </a:solidFill>
              </a:rPr>
              <a:t> oleh </a:t>
            </a:r>
            <a:r>
              <a:rPr lang="en-US" sz="1500" dirty="0" err="1">
                <a:solidFill>
                  <a:schemeClr val="tx1"/>
                </a:solidFill>
              </a:rPr>
              <a:t>atribut</a:t>
            </a:r>
            <a:r>
              <a:rPr lang="en-US" sz="1500" dirty="0">
                <a:solidFill>
                  <a:schemeClr val="tx1"/>
                </a:solidFill>
              </a:rPr>
              <a:t> </a:t>
            </a:r>
            <a:r>
              <a:rPr lang="en-US" sz="1500" dirty="0" err="1">
                <a:solidFill>
                  <a:schemeClr val="tx1"/>
                </a:solidFill>
              </a:rPr>
              <a:t>konteks</a:t>
            </a:r>
            <a:r>
              <a:rPr lang="en-US" sz="1500" dirty="0">
                <a:solidFill>
                  <a:schemeClr val="tx1"/>
                </a:solidFill>
              </a:rPr>
              <a:t> (media). Di </a:t>
            </a:r>
            <a:r>
              <a:rPr lang="en-US" sz="1500" dirty="0" err="1">
                <a:solidFill>
                  <a:schemeClr val="tx1"/>
                </a:solidFill>
              </a:rPr>
              <a:t>antara</a:t>
            </a:r>
            <a:r>
              <a:rPr lang="en-US" sz="1500" dirty="0">
                <a:solidFill>
                  <a:schemeClr val="tx1"/>
                </a:solidFill>
              </a:rPr>
              <a:t> </a:t>
            </a:r>
            <a:r>
              <a:rPr lang="en-US" sz="1500" dirty="0" err="1">
                <a:solidFill>
                  <a:schemeClr val="tx1"/>
                </a:solidFill>
              </a:rPr>
              <a:t>atribut</a:t>
            </a:r>
            <a:r>
              <a:rPr lang="en-US" sz="1500" dirty="0">
                <a:solidFill>
                  <a:schemeClr val="tx1"/>
                </a:solidFill>
              </a:rPr>
              <a:t> </a:t>
            </a:r>
            <a:r>
              <a:rPr lang="en-US" sz="1500" dirty="0" err="1">
                <a:solidFill>
                  <a:schemeClr val="tx1"/>
                </a:solidFill>
              </a:rPr>
              <a:t>moderat</a:t>
            </a:r>
            <a:r>
              <a:rPr lang="en-US" sz="1500" dirty="0">
                <a:solidFill>
                  <a:schemeClr val="tx1"/>
                </a:solidFill>
              </a:rPr>
              <a:t> </a:t>
            </a:r>
            <a:r>
              <a:rPr lang="en-US" sz="1500" dirty="0" err="1">
                <a:solidFill>
                  <a:schemeClr val="tx1"/>
                </a:solidFill>
              </a:rPr>
              <a:t>ini</a:t>
            </a:r>
            <a:r>
              <a:rPr lang="en-US" sz="1500" dirty="0">
                <a:solidFill>
                  <a:schemeClr val="tx1"/>
                </a:solidFill>
              </a:rPr>
              <a:t> </a:t>
            </a:r>
            <a:r>
              <a:rPr lang="en-US" sz="1500" dirty="0" err="1">
                <a:solidFill>
                  <a:schemeClr val="tx1"/>
                </a:solidFill>
              </a:rPr>
              <a:t>mungkin</a:t>
            </a:r>
            <a:r>
              <a:rPr lang="en-US" sz="1500" dirty="0">
                <a:solidFill>
                  <a:schemeClr val="tx1"/>
                </a:solidFill>
              </a:rPr>
              <a:t> </a:t>
            </a:r>
            <a:r>
              <a:rPr lang="en-US" sz="1500" dirty="0" err="1">
                <a:solidFill>
                  <a:schemeClr val="tx1"/>
                </a:solidFill>
              </a:rPr>
              <a:t>aspek</a:t>
            </a:r>
            <a:r>
              <a:rPr lang="en-US" sz="1500" dirty="0">
                <a:solidFill>
                  <a:schemeClr val="tx1"/>
                </a:solidFill>
              </a:rPr>
              <a:t> </a:t>
            </a:r>
            <a:r>
              <a:rPr lang="en-US" sz="1500" dirty="0" err="1">
                <a:solidFill>
                  <a:schemeClr val="tx1"/>
                </a:solidFill>
              </a:rPr>
              <a:t>konteks</a:t>
            </a:r>
            <a:r>
              <a:rPr lang="en-US" sz="1500" dirty="0">
                <a:solidFill>
                  <a:schemeClr val="tx1"/>
                </a:solidFill>
              </a:rPr>
              <a:t> </a:t>
            </a:r>
            <a:r>
              <a:rPr lang="en-US" sz="1500" dirty="0" err="1">
                <a:solidFill>
                  <a:schemeClr val="tx1"/>
                </a:solidFill>
              </a:rPr>
              <a:t>atau</a:t>
            </a:r>
            <a:r>
              <a:rPr lang="en-US" sz="1500" dirty="0">
                <a:solidFill>
                  <a:schemeClr val="tx1"/>
                </a:solidFill>
              </a:rPr>
              <a:t> media yang </a:t>
            </a:r>
            <a:r>
              <a:rPr lang="en-US" sz="1500" dirty="0" err="1">
                <a:solidFill>
                  <a:schemeClr val="tx1"/>
                </a:solidFill>
              </a:rPr>
              <a:t>membatasi</a:t>
            </a:r>
            <a:r>
              <a:rPr lang="en-US" sz="1500" dirty="0">
                <a:solidFill>
                  <a:schemeClr val="tx1"/>
                </a:solidFill>
              </a:rPr>
              <a:t> </a:t>
            </a:r>
            <a:r>
              <a:rPr lang="en-US" sz="1500" dirty="0" err="1">
                <a:solidFill>
                  <a:schemeClr val="tx1"/>
                </a:solidFill>
              </a:rPr>
              <a:t>peluang</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investasi</a:t>
            </a:r>
            <a:r>
              <a:rPr lang="en-US" sz="1500" dirty="0">
                <a:solidFill>
                  <a:schemeClr val="tx1"/>
                </a:solidFill>
              </a:rPr>
              <a:t> </a:t>
            </a:r>
            <a:r>
              <a:rPr lang="en-US" sz="1500" dirty="0" err="1">
                <a:solidFill>
                  <a:schemeClr val="tx1"/>
                </a:solidFill>
              </a:rPr>
              <a:t>imajinatif</a:t>
            </a:r>
            <a:r>
              <a:rPr lang="en-US" sz="1500" dirty="0">
                <a:solidFill>
                  <a:schemeClr val="tx1"/>
                </a:solidFill>
              </a:rPr>
              <a:t> dan </a:t>
            </a:r>
            <a:r>
              <a:rPr lang="en-US" sz="1500" dirty="0" err="1">
                <a:solidFill>
                  <a:schemeClr val="tx1"/>
                </a:solidFill>
              </a:rPr>
              <a:t>respons</a:t>
            </a:r>
            <a:r>
              <a:rPr lang="en-US" sz="1500" dirty="0">
                <a:solidFill>
                  <a:schemeClr val="tx1"/>
                </a:solidFill>
              </a:rPr>
              <a:t> </a:t>
            </a:r>
            <a:r>
              <a:rPr lang="en-US" sz="1500" dirty="0" err="1">
                <a:solidFill>
                  <a:schemeClr val="tx1"/>
                </a:solidFill>
              </a:rPr>
              <a:t>partisipatif</a:t>
            </a:r>
            <a:r>
              <a:rPr lang="en-US" sz="1500" dirty="0">
                <a:solidFill>
                  <a:schemeClr val="tx1"/>
                </a:solidFill>
              </a:rPr>
              <a:t>. (Green &amp; Brock, 2005: 125)</a:t>
            </a:r>
          </a:p>
          <a:p>
            <a:pPr algn="l"/>
            <a:r>
              <a:rPr lang="en-US" sz="2200" dirty="0">
                <a:solidFill>
                  <a:schemeClr val="tx1"/>
                </a:solidFill>
              </a:rPr>
              <a:t> </a:t>
            </a:r>
          </a:p>
          <a:p>
            <a:pPr marL="234950" algn="l"/>
            <a:endParaRPr lang="en-US" sz="2200" b="1" dirty="0">
              <a:solidFill>
                <a:schemeClr val="tx1"/>
              </a:solidFill>
            </a:endParaRPr>
          </a:p>
          <a:p>
            <a:pPr marL="1487488" lvl="1" indent="-463550" algn="just">
              <a:buFont typeface="Courier New" panose="02070309020205020404" pitchFamily="49" charset="0"/>
              <a:buChar char="o"/>
            </a:pPr>
            <a:endParaRPr lang="en-US" sz="2400" b="1" dirty="0">
              <a:solidFill>
                <a:schemeClr val="tx1"/>
              </a:solidFill>
            </a:endParaRPr>
          </a:p>
          <a:p>
            <a:pPr marL="1030288" indent="-463550" algn="just">
              <a:buFont typeface="Courier New" panose="02070309020205020404" pitchFamily="49" charset="0"/>
              <a:buChar char="o"/>
            </a:pPr>
            <a:endParaRPr lang="en-US" sz="2500" b="1" dirty="0">
              <a:solidFill>
                <a:schemeClr val="tx1"/>
              </a:solidFill>
            </a:endParaRPr>
          </a:p>
          <a:p>
            <a:pPr marL="234950" algn="just"/>
            <a:endParaRPr lang="en-US" sz="1800" b="1"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234950" algn="just"/>
            <a:endParaRPr lang="en-US" sz="2400" dirty="0">
              <a:solidFill>
                <a:schemeClr val="tx1"/>
              </a:solidFill>
            </a:endParaRPr>
          </a:p>
          <a:p>
            <a:pPr marL="577850" indent="-342900" algn="just">
              <a:buFont typeface="Wingdings" panose="05000000000000000000" pitchFamily="2" charset="2"/>
              <a:buChar char="q"/>
            </a:pPr>
            <a:endParaRPr lang="en-US" sz="2400" dirty="0">
              <a:solidFill>
                <a:schemeClr val="tx1"/>
              </a:solidFill>
            </a:endParaRPr>
          </a:p>
          <a:p>
            <a:pPr marL="234950" algn="just"/>
            <a:endParaRPr lang="en-US" sz="2400" dirty="0">
              <a:solidFill>
                <a:schemeClr val="tx1"/>
              </a:solidFill>
            </a:endParaRPr>
          </a:p>
          <a:p>
            <a:pPr marL="234950" algn="just"/>
            <a:endParaRPr lang="en-US" sz="2000" b="1" dirty="0">
              <a:solidFill>
                <a:schemeClr val="tx1"/>
              </a:solidFill>
            </a:endParaRPr>
          </a:p>
        </p:txBody>
      </p:sp>
      <p:pic>
        <p:nvPicPr>
          <p:cNvPr id="2" name="Picture 1">
            <a:extLst>
              <a:ext uri="{FF2B5EF4-FFF2-40B4-BE49-F238E27FC236}">
                <a16:creationId xmlns:a16="http://schemas.microsoft.com/office/drawing/2014/main" id="{57C62F70-CDA6-462E-A3F4-800AF5AC9365}"/>
              </a:ext>
            </a:extLst>
          </p:cNvPr>
          <p:cNvPicPr>
            <a:picLocks noChangeAspect="1"/>
          </p:cNvPicPr>
          <p:nvPr/>
        </p:nvPicPr>
        <p:blipFill>
          <a:blip r:embed="rId3"/>
          <a:stretch>
            <a:fillRect/>
          </a:stretch>
        </p:blipFill>
        <p:spPr>
          <a:xfrm>
            <a:off x="7483509" y="1428014"/>
            <a:ext cx="2755392" cy="2173973"/>
          </a:xfrm>
          <a:prstGeom prst="rect">
            <a:avLst/>
          </a:prstGeom>
        </p:spPr>
      </p:pic>
      <p:pic>
        <p:nvPicPr>
          <p:cNvPr id="3" name="Picture 2">
            <a:extLst>
              <a:ext uri="{FF2B5EF4-FFF2-40B4-BE49-F238E27FC236}">
                <a16:creationId xmlns:a16="http://schemas.microsoft.com/office/drawing/2014/main" id="{593AC804-223C-4A02-ACE5-3A4E1852A10D}"/>
              </a:ext>
            </a:extLst>
          </p:cNvPr>
          <p:cNvPicPr>
            <a:picLocks noChangeAspect="1"/>
          </p:cNvPicPr>
          <p:nvPr/>
        </p:nvPicPr>
        <p:blipFill>
          <a:blip r:embed="rId4"/>
          <a:stretch>
            <a:fillRect/>
          </a:stretch>
        </p:blipFill>
        <p:spPr>
          <a:xfrm>
            <a:off x="7472748" y="3429000"/>
            <a:ext cx="4324350" cy="946640"/>
          </a:xfrm>
          <a:prstGeom prst="rect">
            <a:avLst/>
          </a:prstGeom>
        </p:spPr>
      </p:pic>
      <p:pic>
        <p:nvPicPr>
          <p:cNvPr id="5" name="Picture 4">
            <a:extLst>
              <a:ext uri="{FF2B5EF4-FFF2-40B4-BE49-F238E27FC236}">
                <a16:creationId xmlns:a16="http://schemas.microsoft.com/office/drawing/2014/main" id="{B336B634-B459-443C-BE26-70FA0165C02A}"/>
              </a:ext>
            </a:extLst>
          </p:cNvPr>
          <p:cNvPicPr>
            <a:picLocks noChangeAspect="1"/>
          </p:cNvPicPr>
          <p:nvPr/>
        </p:nvPicPr>
        <p:blipFill>
          <a:blip r:embed="rId5"/>
          <a:stretch>
            <a:fillRect/>
          </a:stretch>
        </p:blipFill>
        <p:spPr>
          <a:xfrm>
            <a:off x="7472748" y="5706181"/>
            <a:ext cx="4324350" cy="457200"/>
          </a:xfrm>
          <a:prstGeom prst="rect">
            <a:avLst/>
          </a:prstGeom>
        </p:spPr>
      </p:pic>
    </p:spTree>
    <p:extLst>
      <p:ext uri="{BB962C8B-B14F-4D97-AF65-F5344CB8AC3E}">
        <p14:creationId xmlns:p14="http://schemas.microsoft.com/office/powerpoint/2010/main" val="604806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{DBD8A124-2779-4789-B4BB-BB766A897FEF}tf56410444</Template>
  <TotalTime>0</TotalTime>
  <Words>1321</Words>
  <Application>Microsoft Office PowerPoint</Application>
  <PresentationFormat>Widescreen</PresentationFormat>
  <Paragraphs>267</Paragraphs>
  <Slides>16</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Next LT Pro</vt:lpstr>
      <vt:lpstr>Avenir Next LT Pro Light</vt:lpstr>
      <vt:lpstr>Calibri</vt:lpstr>
      <vt:lpstr>Courier New</vt:lpstr>
      <vt:lpstr>Garamond</vt:lpstr>
      <vt:lpstr>Lucida Sans</vt:lpstr>
      <vt:lpstr>Times New Roman</vt:lpstr>
      <vt:lpstr>Wingdings</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2020-01-28T01:37:04Z</dcterms:created>
  <dcterms:modified xsi:type="dcterms:W3CDTF">2020-04-09T19:55:01Z</dcterms:modified>
</cp:coreProperties>
</file>