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340" r:id="rId2"/>
    <p:sldId id="292" r:id="rId3"/>
    <p:sldId id="376" r:id="rId4"/>
    <p:sldId id="359" r:id="rId5"/>
    <p:sldId id="375" r:id="rId6"/>
    <p:sldId id="381" r:id="rId7"/>
    <p:sldId id="360" r:id="rId8"/>
    <p:sldId id="378" r:id="rId9"/>
    <p:sldId id="362" r:id="rId10"/>
    <p:sldId id="379" r:id="rId11"/>
    <p:sldId id="380" r:id="rId12"/>
    <p:sldId id="367" r:id="rId13"/>
    <p:sldId id="382" r:id="rId14"/>
    <p:sldId id="383" r:id="rId15"/>
    <p:sldId id="384" r:id="rId16"/>
    <p:sldId id="385" r:id="rId17"/>
    <p:sldId id="386" r:id="rId18"/>
    <p:sldId id="387" r:id="rId19"/>
    <p:sldId id="377" r:id="rId20"/>
    <p:sldId id="388" r:id="rId21"/>
    <p:sldId id="396" r:id="rId22"/>
    <p:sldId id="397" r:id="rId23"/>
    <p:sldId id="398" r:id="rId24"/>
    <p:sldId id="399" r:id="rId25"/>
    <p:sldId id="407" r:id="rId26"/>
    <p:sldId id="408" r:id="rId27"/>
    <p:sldId id="401" r:id="rId28"/>
    <p:sldId id="406" r:id="rId29"/>
    <p:sldId id="400" r:id="rId30"/>
    <p:sldId id="405" r:id="rId31"/>
    <p:sldId id="403" r:id="rId32"/>
    <p:sldId id="394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CB"/>
    <a:srgbClr val="99FF99"/>
    <a:srgbClr val="66FFFF"/>
    <a:srgbClr val="1A4D1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14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1490597" y="2952206"/>
            <a:ext cx="966508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PERSUASION &amp; </a:t>
            </a:r>
          </a:p>
          <a:p>
            <a:pPr algn="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PERSUASION IN ADVERTISING IN </a:t>
            </a:r>
          </a:p>
          <a:p>
            <a:pPr algn="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COMMUNICATION</a:t>
            </a:r>
          </a:p>
          <a:p>
            <a:pPr algn="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M-10</a:t>
            </a:r>
          </a:p>
        </p:txBody>
      </p:sp>
    </p:spTree>
    <p:extLst>
      <p:ext uri="{BB962C8B-B14F-4D97-AF65-F5344CB8AC3E}">
        <p14:creationId xmlns:p14="http://schemas.microsoft.com/office/powerpoint/2010/main" val="322997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262961"/>
            <a:ext cx="5702534" cy="927410"/>
          </a:xfrm>
          <a:prstGeom prst="roundRect">
            <a:avLst/>
          </a:prstGeom>
          <a:solidFill>
            <a:srgbClr val="E33D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FITD </a:t>
            </a:r>
            <a:r>
              <a:rPr lang="en-US" sz="4000" b="1" dirty="0" err="1">
                <a:solidFill>
                  <a:schemeClr val="tx1"/>
                </a:solidFill>
              </a:rPr>
              <a:t>sukses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bila</a:t>
            </a:r>
            <a:r>
              <a:rPr lang="en-US" sz="4000" b="1" dirty="0">
                <a:solidFill>
                  <a:schemeClr val="tx1"/>
                </a:solidFill>
              </a:rPr>
              <a:t> …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CC22A7-9CAF-4435-A8DE-CA3BA7B611E0}"/>
              </a:ext>
            </a:extLst>
          </p:cNvPr>
          <p:cNvSpPr>
            <a:spLocks noGrp="1"/>
          </p:cNvSpPr>
          <p:nvPr/>
        </p:nvSpPr>
        <p:spPr>
          <a:xfrm>
            <a:off x="557347" y="1253692"/>
            <a:ext cx="5630511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Kesuksesan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teknik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bergantung</a:t>
            </a:r>
            <a:r>
              <a:rPr lang="en-US" sz="1400" b="1" dirty="0">
                <a:solidFill>
                  <a:schemeClr val="tx1"/>
                </a:solidFill>
              </a:rPr>
              <a:t> pada </a:t>
            </a:r>
            <a:r>
              <a:rPr lang="en-US" sz="1400" b="1" dirty="0" err="1">
                <a:solidFill>
                  <a:schemeClr val="tx1"/>
                </a:solidFill>
              </a:rPr>
              <a:t>fakta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bahwa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hubungan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atau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ikatan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telah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tercipta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antara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komunikator</a:t>
            </a:r>
            <a:r>
              <a:rPr lang="en-US" sz="1400" b="1" dirty="0">
                <a:solidFill>
                  <a:schemeClr val="tx1"/>
                </a:solidFill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</a:rPr>
              <a:t>komunikan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ketika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komunikan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menyetujui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awal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Jadi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ketika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kedua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atau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lebih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sulit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disampaikan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komunikan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merasa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berkewajiban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untuk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menyetujui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Kenapa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komunikan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kesulitan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untuk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tidak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setuju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dengan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berturut-turut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mengikuti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pertama</a:t>
            </a:r>
            <a:r>
              <a:rPr lang="en-US" sz="1400" b="1" dirty="0">
                <a:solidFill>
                  <a:schemeClr val="tx1"/>
                </a:solidFill>
              </a:rPr>
              <a:t>?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Alasan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mengapa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hal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terjadi</a:t>
            </a:r>
            <a:r>
              <a:rPr lang="en-US" sz="1400" b="1" dirty="0">
                <a:solidFill>
                  <a:schemeClr val="tx1"/>
                </a:solidFill>
              </a:rPr>
              <a:t> adalah </a:t>
            </a:r>
            <a:r>
              <a:rPr lang="en-US" sz="1400" b="1" dirty="0" err="1">
                <a:solidFill>
                  <a:schemeClr val="tx1"/>
                </a:solidFill>
              </a:rPr>
              <a:t>karena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komunikan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memberikan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alasan</a:t>
            </a:r>
            <a:r>
              <a:rPr lang="en-US" sz="1400" b="1" dirty="0">
                <a:solidFill>
                  <a:schemeClr val="tx1"/>
                </a:solidFill>
              </a:rPr>
              <a:t> pada </a:t>
            </a:r>
            <a:r>
              <a:rPr lang="en-US" sz="1400" b="1" dirty="0" err="1">
                <a:solidFill>
                  <a:schemeClr val="tx1"/>
                </a:solidFill>
              </a:rPr>
              <a:t>dirinya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sendiri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bahwa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dengan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menyetujui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melakukan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tugas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</a:rPr>
              <a:t>membantu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teman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atau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masyarakat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dia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menjadi</a:t>
            </a:r>
            <a:r>
              <a:rPr lang="en-US" sz="1400" b="1" dirty="0">
                <a:solidFill>
                  <a:schemeClr val="tx1"/>
                </a:solidFill>
              </a:rPr>
              <a:t> orang yang </a:t>
            </a:r>
            <a:r>
              <a:rPr lang="en-US" sz="1400" b="1" dirty="0" err="1">
                <a:solidFill>
                  <a:schemeClr val="tx1"/>
                </a:solidFill>
              </a:rPr>
              <a:t>baik</a:t>
            </a:r>
            <a:r>
              <a:rPr lang="en-US" sz="1400" b="1" dirty="0">
                <a:solidFill>
                  <a:schemeClr val="tx1"/>
                </a:solidFill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</a:rPr>
              <a:t>bertanggung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jawab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Jadi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ketika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mulai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menumpuk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dia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sepertinya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tidak</a:t>
            </a:r>
            <a:r>
              <a:rPr lang="en-US" sz="1400" b="1" dirty="0">
                <a:solidFill>
                  <a:schemeClr val="tx1"/>
                </a:solidFill>
              </a:rPr>
              <a:t> punya </a:t>
            </a:r>
            <a:r>
              <a:rPr lang="en-US" sz="1400" b="1" dirty="0" err="1">
                <a:solidFill>
                  <a:schemeClr val="tx1"/>
                </a:solidFill>
              </a:rPr>
              <a:t>pilihan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selain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mengikuti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karena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takut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citra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dirinya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positif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terancam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r>
              <a:rPr lang="en-US" sz="1400" b="1" dirty="0" err="1">
                <a:solidFill>
                  <a:schemeClr val="tx1"/>
                </a:solidFill>
              </a:rPr>
              <a:t>Apalagi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jika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bersifat</a:t>
            </a:r>
            <a:r>
              <a:rPr lang="en-US" sz="1400" b="1" dirty="0">
                <a:solidFill>
                  <a:schemeClr val="tx1"/>
                </a:solidFill>
              </a:rPr>
              <a:t> pro-</a:t>
            </a:r>
            <a:r>
              <a:rPr lang="en-US" sz="1400" b="1" dirty="0" err="1">
                <a:solidFill>
                  <a:schemeClr val="tx1"/>
                </a:solidFill>
              </a:rPr>
              <a:t>sosial</a:t>
            </a:r>
            <a:endParaRPr lang="en-US" sz="1400" b="1" dirty="0">
              <a:solidFill>
                <a:schemeClr val="tx1"/>
              </a:solidFill>
            </a:endParaRPr>
          </a:p>
          <a:p>
            <a:pPr marL="520700" indent="-285750" algn="l">
              <a:buFont typeface="Wingdings" panose="05000000000000000000" pitchFamily="2" charset="2"/>
              <a:buChar char="q"/>
            </a:pPr>
            <a:endParaRPr lang="en-US" sz="15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BC348C-7A3A-43E2-B9BB-47E6391C111E}"/>
              </a:ext>
            </a:extLst>
          </p:cNvPr>
          <p:cNvSpPr/>
          <p:nvPr/>
        </p:nvSpPr>
        <p:spPr>
          <a:xfrm>
            <a:off x="6187858" y="262961"/>
            <a:ext cx="5702534" cy="86408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DITF </a:t>
            </a:r>
            <a:r>
              <a:rPr lang="en-US" sz="4000" b="1" dirty="0" err="1">
                <a:solidFill>
                  <a:schemeClr val="tx1"/>
                </a:solidFill>
              </a:rPr>
              <a:t>sukses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bila</a:t>
            </a:r>
            <a:r>
              <a:rPr lang="en-US" sz="4000" b="1" dirty="0">
                <a:solidFill>
                  <a:schemeClr val="tx1"/>
                </a:solidFill>
              </a:rPr>
              <a:t>…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29E5C5-8048-48CC-B37F-39458CE1D817}"/>
              </a:ext>
            </a:extLst>
          </p:cNvPr>
          <p:cNvSpPr>
            <a:spLocks noGrp="1"/>
          </p:cNvSpPr>
          <p:nvPr/>
        </p:nvSpPr>
        <p:spPr>
          <a:xfrm>
            <a:off x="6187858" y="1263165"/>
            <a:ext cx="5630511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Kejeniusan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fenomena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terlihat</a:t>
            </a:r>
            <a:r>
              <a:rPr lang="en-US" sz="1400" b="1" dirty="0">
                <a:solidFill>
                  <a:schemeClr val="tx1"/>
                </a:solidFill>
              </a:rPr>
              <a:t> pada </a:t>
            </a:r>
            <a:r>
              <a:rPr lang="en-US" sz="1400" b="1" dirty="0" err="1">
                <a:solidFill>
                  <a:schemeClr val="tx1"/>
                </a:solidFill>
              </a:rPr>
              <a:t>kenyataan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bahwa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niat</a:t>
            </a:r>
            <a:r>
              <a:rPr lang="en-US" sz="1400" b="1" dirty="0">
                <a:solidFill>
                  <a:schemeClr val="tx1"/>
                </a:solidFill>
              </a:rPr>
              <a:t> persuader adalah </a:t>
            </a:r>
            <a:r>
              <a:rPr lang="en-US" sz="1400" b="1" dirty="0" err="1">
                <a:solidFill>
                  <a:schemeClr val="tx1"/>
                </a:solidFill>
              </a:rPr>
              <a:t>untuk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mendapatkan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kedua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ingin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dipenuhi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namun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karena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komunikan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menolaknya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jika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disampaikan</a:t>
            </a:r>
            <a:r>
              <a:rPr lang="en-US" sz="1400" b="1" dirty="0">
                <a:solidFill>
                  <a:schemeClr val="tx1"/>
                </a:solidFill>
              </a:rPr>
              <a:t> di </a:t>
            </a:r>
            <a:r>
              <a:rPr lang="en-US" sz="1400" b="1" dirty="0" err="1">
                <a:solidFill>
                  <a:schemeClr val="tx1"/>
                </a:solidFill>
              </a:rPr>
              <a:t>awal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maka</a:t>
            </a:r>
            <a:r>
              <a:rPr lang="en-US" sz="1400" b="1" dirty="0">
                <a:solidFill>
                  <a:schemeClr val="tx1"/>
                </a:solidFill>
              </a:rPr>
              <a:t> persuader  </a:t>
            </a:r>
            <a:r>
              <a:rPr lang="en-US" sz="1400" b="1" dirty="0" err="1">
                <a:solidFill>
                  <a:schemeClr val="tx1"/>
                </a:solidFill>
              </a:rPr>
              <a:t>menambahkan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pertama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kemungkinan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besar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tidak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dipenuhi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Seperti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diantisipasi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ditolak</a:t>
            </a:r>
            <a:r>
              <a:rPr lang="en-US" sz="1400" b="1" dirty="0">
                <a:solidFill>
                  <a:schemeClr val="tx1"/>
                </a:solidFill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</a:rPr>
              <a:t>saat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kedua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dilakukan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hal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itu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diberikan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dengan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lebih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mudah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sehingga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pembujuk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mendapatkan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apa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dia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inginkan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selama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Fenomena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bekerja</a:t>
            </a:r>
            <a:r>
              <a:rPr lang="en-US" sz="1400" b="1" dirty="0">
                <a:solidFill>
                  <a:schemeClr val="tx1"/>
                </a:solidFill>
              </a:rPr>
              <a:t> paling </a:t>
            </a:r>
            <a:r>
              <a:rPr lang="en-US" sz="1400" b="1" dirty="0" err="1">
                <a:solidFill>
                  <a:schemeClr val="tx1"/>
                </a:solidFill>
              </a:rPr>
              <a:t>baik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setting </a:t>
            </a:r>
            <a:r>
              <a:rPr lang="en-US" sz="1400" b="1" dirty="0" err="1">
                <a:solidFill>
                  <a:schemeClr val="tx1"/>
                </a:solidFill>
              </a:rPr>
              <a:t>sosial-jika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ada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hubungannya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dengan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membantu</a:t>
            </a:r>
            <a:r>
              <a:rPr lang="en-US" sz="1400" b="1" dirty="0">
                <a:solidFill>
                  <a:schemeClr val="tx1"/>
                </a:solidFill>
              </a:rPr>
              <a:t> orang </a:t>
            </a:r>
            <a:r>
              <a:rPr lang="en-US" sz="1400" b="1" dirty="0" err="1">
                <a:solidFill>
                  <a:schemeClr val="tx1"/>
                </a:solidFill>
              </a:rPr>
              <a:t>atau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belajar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sesuatu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 b="1" dirty="0" err="1">
                <a:solidFill>
                  <a:schemeClr val="tx1"/>
                </a:solidFill>
              </a:rPr>
              <a:t>Keberhasilan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metode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juga </a:t>
            </a:r>
            <a:r>
              <a:rPr lang="en-US" sz="1400" b="1" dirty="0" err="1">
                <a:solidFill>
                  <a:schemeClr val="tx1"/>
                </a:solidFill>
              </a:rPr>
              <a:t>ditentukan</a:t>
            </a:r>
            <a:r>
              <a:rPr lang="en-US" sz="1400" b="1" dirty="0">
                <a:solidFill>
                  <a:schemeClr val="tx1"/>
                </a:solidFill>
              </a:rPr>
              <a:t> oleh </a:t>
            </a:r>
            <a:r>
              <a:rPr lang="en-US" sz="1400" b="1" dirty="0" err="1">
                <a:solidFill>
                  <a:schemeClr val="tx1"/>
                </a:solidFill>
              </a:rPr>
              <a:t>dua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faktor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lainnya</a:t>
            </a:r>
            <a:r>
              <a:rPr lang="en-US" sz="1400" b="1" dirty="0">
                <a:solidFill>
                  <a:schemeClr val="tx1"/>
                </a:solidFill>
              </a:rPr>
              <a:t>- </a:t>
            </a:r>
            <a:r>
              <a:rPr lang="en-US" sz="1400" b="1" dirty="0" err="1">
                <a:solidFill>
                  <a:schemeClr val="tx1"/>
                </a:solidFill>
              </a:rPr>
              <a:t>satu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kedua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harus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dilakukan</a:t>
            </a:r>
            <a:r>
              <a:rPr lang="en-US" sz="1400" b="1" dirty="0">
                <a:solidFill>
                  <a:schemeClr val="tx1"/>
                </a:solidFill>
              </a:rPr>
              <a:t> oleh orang yang </a:t>
            </a:r>
            <a:r>
              <a:rPr lang="en-US" sz="1400" b="1" dirty="0" err="1">
                <a:solidFill>
                  <a:schemeClr val="tx1"/>
                </a:solidFill>
              </a:rPr>
              <a:t>sama</a:t>
            </a:r>
            <a:r>
              <a:rPr lang="en-US" sz="1400" b="1" dirty="0">
                <a:solidFill>
                  <a:schemeClr val="tx1"/>
                </a:solidFill>
              </a:rPr>
              <a:t>, dan </a:t>
            </a:r>
            <a:r>
              <a:rPr lang="en-US" sz="1400" b="1" dirty="0" err="1">
                <a:solidFill>
                  <a:schemeClr val="tx1"/>
                </a:solidFill>
              </a:rPr>
              <a:t>dua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kedua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harus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dilakukan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segera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setelah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pertama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sehingga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perasaan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bersalah</a:t>
            </a:r>
            <a:r>
              <a:rPr lang="en-US" sz="1400" b="1" dirty="0">
                <a:solidFill>
                  <a:schemeClr val="tx1"/>
                </a:solidFill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</a:rPr>
              <a:t>moderasi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lainnya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dalam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pikiran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tidak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hilang</a:t>
            </a:r>
            <a:endParaRPr lang="en-US" sz="1400" b="1" dirty="0">
              <a:solidFill>
                <a:schemeClr val="tx1"/>
              </a:solidFill>
            </a:endParaRPr>
          </a:p>
          <a:p>
            <a:pPr marL="234950" algn="just"/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5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262961"/>
            <a:ext cx="5702534" cy="641755"/>
          </a:xfrm>
          <a:prstGeom prst="roundRect">
            <a:avLst/>
          </a:prstGeom>
          <a:solidFill>
            <a:srgbClr val="E33D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</a:rPr>
              <a:t>Contoh</a:t>
            </a:r>
            <a:r>
              <a:rPr lang="en-US" sz="4000" b="1" dirty="0">
                <a:solidFill>
                  <a:schemeClr val="tx1"/>
                </a:solidFill>
              </a:rPr>
              <a:t> FITD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BC348C-7A3A-43E2-B9BB-47E6391C111E}"/>
              </a:ext>
            </a:extLst>
          </p:cNvPr>
          <p:cNvSpPr/>
          <p:nvPr/>
        </p:nvSpPr>
        <p:spPr>
          <a:xfrm>
            <a:off x="6187858" y="262961"/>
            <a:ext cx="5702534" cy="6417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</a:rPr>
              <a:t>Contoh</a:t>
            </a:r>
            <a:r>
              <a:rPr lang="en-US" sz="4000" b="1" dirty="0">
                <a:solidFill>
                  <a:schemeClr val="tx1"/>
                </a:solidFill>
              </a:rPr>
              <a:t> DITF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FBBB7-266A-4F96-AE0E-336276B8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170" y="968084"/>
            <a:ext cx="5380741" cy="534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C5253-245E-47A7-B844-45AA4863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1" y="968084"/>
            <a:ext cx="5521107" cy="2326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88DA6-61CD-40AA-9442-B64293256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51" y="3294344"/>
            <a:ext cx="5521107" cy="31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91860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80283" y="1866131"/>
            <a:ext cx="6426710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9728" algn="l"/>
            <a:r>
              <a:rPr lang="en-US" sz="2800" b="1" dirty="0" err="1">
                <a:solidFill>
                  <a:schemeClr val="tx1"/>
                </a:solidFill>
              </a:rPr>
              <a:t>Hampir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sama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FITD, </a:t>
            </a:r>
            <a:r>
              <a:rPr lang="en-US" sz="2800" b="1" dirty="0" err="1">
                <a:solidFill>
                  <a:schemeClr val="tx1"/>
                </a:solidFill>
              </a:rPr>
              <a:t>namun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setelah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komunikan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setuju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penawaran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rendah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diberikan</a:t>
            </a:r>
            <a:r>
              <a:rPr lang="en-US" sz="2800" b="1" dirty="0">
                <a:solidFill>
                  <a:schemeClr val="tx1"/>
                </a:solidFill>
              </a:rPr>
              <a:t>, persuader </a:t>
            </a:r>
            <a:r>
              <a:rPr lang="en-US" sz="2800" b="1" dirty="0" err="1">
                <a:solidFill>
                  <a:schemeClr val="tx1"/>
                </a:solidFill>
              </a:rPr>
              <a:t>memberikan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tambahan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biaya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tidak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disebutkan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sebelumnya</a:t>
            </a:r>
            <a:r>
              <a:rPr lang="en-US" sz="2800" b="1" dirty="0">
                <a:solidFill>
                  <a:schemeClr val="tx1"/>
                </a:solidFill>
              </a:rPr>
              <a:t> agar </a:t>
            </a:r>
            <a:r>
              <a:rPr lang="en-US" sz="2800" b="1" dirty="0" err="1">
                <a:solidFill>
                  <a:schemeClr val="tx1"/>
                </a:solidFill>
              </a:rPr>
              <a:t>biaya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kembali</a:t>
            </a:r>
            <a:r>
              <a:rPr lang="en-US" sz="2800" b="1" dirty="0">
                <a:solidFill>
                  <a:schemeClr val="tx1"/>
                </a:solidFill>
              </a:rPr>
              <a:t> naik </a:t>
            </a:r>
            <a:r>
              <a:rPr lang="en-US" sz="2800" b="1" dirty="0" err="1">
                <a:solidFill>
                  <a:schemeClr val="tx1"/>
                </a:solidFill>
              </a:rPr>
              <a:t>seperti</a:t>
            </a:r>
            <a:r>
              <a:rPr lang="en-US" sz="2800" b="1" dirty="0">
                <a:solidFill>
                  <a:schemeClr val="tx1"/>
                </a:solidFill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</a:rPr>
              <a:t>diinginkan</a:t>
            </a:r>
            <a:r>
              <a:rPr lang="en-US" sz="2800" b="1" dirty="0">
                <a:solidFill>
                  <a:schemeClr val="tx1"/>
                </a:solidFill>
              </a:rPr>
              <a:t> persuader </a:t>
            </a:r>
            <a:r>
              <a:rPr lang="en-US" sz="2800" b="1" dirty="0" err="1">
                <a:solidFill>
                  <a:schemeClr val="tx1"/>
                </a:solidFill>
              </a:rPr>
              <a:t>sesungguhnya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38EACB-9354-41D7-B256-3260F7B2EBB2}"/>
              </a:ext>
            </a:extLst>
          </p:cNvPr>
          <p:cNvSpPr/>
          <p:nvPr/>
        </p:nvSpPr>
        <p:spPr>
          <a:xfrm>
            <a:off x="400833" y="330443"/>
            <a:ext cx="11396265" cy="95790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Low-Balling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F2766-B781-460E-9B9F-93BC08C1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64" y="1866131"/>
            <a:ext cx="44386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91860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60873" y="4007477"/>
            <a:ext cx="5279783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9728" algn="l"/>
            <a:r>
              <a:rPr lang="en-US" sz="3200" b="1" dirty="0" err="1">
                <a:solidFill>
                  <a:schemeClr val="tx1"/>
                </a:solidFill>
              </a:rPr>
              <a:t>Menawarkan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tambahan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keuntungan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seketika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setelah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penawaran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awal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diberikan</a:t>
            </a:r>
            <a:endParaRPr lang="en-US" sz="3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C5938B-4B2B-47F9-8611-BA77280056F7}"/>
              </a:ext>
            </a:extLst>
          </p:cNvPr>
          <p:cNvSpPr/>
          <p:nvPr/>
        </p:nvSpPr>
        <p:spPr>
          <a:xfrm>
            <a:off x="388307" y="330443"/>
            <a:ext cx="11448789" cy="957906"/>
          </a:xfrm>
          <a:prstGeom prst="roundRect">
            <a:avLst/>
          </a:prstGeom>
          <a:solidFill>
            <a:srgbClr val="1A4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“That's-not-all" technique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A9499-6598-4CA1-8968-422EBD706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5" y="1850398"/>
            <a:ext cx="7227191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91860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05126" y="1878658"/>
            <a:ext cx="6006292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9728" algn="l"/>
            <a:r>
              <a:rPr lang="en-US" sz="3200" b="1" dirty="0">
                <a:solidFill>
                  <a:schemeClr val="tx1"/>
                </a:solidFill>
              </a:rPr>
              <a:t>Persuader </a:t>
            </a:r>
            <a:r>
              <a:rPr lang="en-US" sz="3200" b="1" dirty="0" err="1">
                <a:solidFill>
                  <a:schemeClr val="tx1"/>
                </a:solidFill>
              </a:rPr>
              <a:t>secara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sengaja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menempatkan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penerima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dalam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kondisi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takut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kemudian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secara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cepat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menghilangkan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ancaman</a:t>
            </a:r>
            <a:r>
              <a:rPr lang="en-US" sz="3200" b="1" dirty="0">
                <a:solidFill>
                  <a:schemeClr val="tx1"/>
                </a:solidFill>
              </a:rPr>
              <a:t> dan </a:t>
            </a:r>
            <a:r>
              <a:rPr lang="en-US" sz="3200" b="1" dirty="0" err="1">
                <a:solidFill>
                  <a:schemeClr val="tx1"/>
                </a:solidFill>
              </a:rPr>
              <a:t>menggantinya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dengan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permintaan</a:t>
            </a:r>
            <a:r>
              <a:rPr lang="en-US" sz="3200" b="1" dirty="0">
                <a:solidFill>
                  <a:schemeClr val="tx1"/>
                </a:solidFill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</a:rPr>
              <a:t>mudah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untuk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dituruti</a:t>
            </a:r>
            <a:endParaRPr lang="en-US" sz="3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91CBF8-0124-4099-84CE-E05CB27D84CA}"/>
              </a:ext>
            </a:extLst>
          </p:cNvPr>
          <p:cNvSpPr/>
          <p:nvPr/>
        </p:nvSpPr>
        <p:spPr>
          <a:xfrm>
            <a:off x="394902" y="330443"/>
            <a:ext cx="11429668" cy="9579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Fear-then-relief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7F9BC8-1E8C-449F-BFC8-6BA8327D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82" y="1400582"/>
            <a:ext cx="45803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91860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557346" y="2442575"/>
            <a:ext cx="6426710" cy="1427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err="1">
                <a:solidFill>
                  <a:schemeClr val="tx1"/>
                </a:solidFill>
              </a:rPr>
              <a:t>Komunikator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membuat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permintaan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dalam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bentuk</a:t>
            </a:r>
            <a:r>
              <a:rPr lang="en-US" sz="3600" b="1" dirty="0">
                <a:solidFill>
                  <a:schemeClr val="tx1"/>
                </a:solidFill>
              </a:rPr>
              <a:t> yang </a:t>
            </a:r>
            <a:r>
              <a:rPr lang="en-US" sz="3600" b="1" dirty="0" err="1">
                <a:solidFill>
                  <a:schemeClr val="tx1"/>
                </a:solidFill>
              </a:rPr>
              <a:t>tidak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biasa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karenanya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membuat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keingintahuan</a:t>
            </a:r>
            <a:r>
              <a:rPr lang="en-US" sz="3600" b="1" dirty="0">
                <a:solidFill>
                  <a:schemeClr val="tx1"/>
                </a:solidFill>
              </a:rPr>
              <a:t> target </a:t>
            </a:r>
            <a:r>
              <a:rPr lang="en-US" sz="3600" b="1" dirty="0" err="1">
                <a:solidFill>
                  <a:schemeClr val="tx1"/>
                </a:solidFill>
              </a:rPr>
              <a:t>khalayak</a:t>
            </a:r>
            <a:endParaRPr lang="en-US" sz="3600" b="1" dirty="0">
              <a:solidFill>
                <a:schemeClr val="tx1"/>
              </a:solidFill>
            </a:endParaRP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44765E-8F9B-4465-98B8-745E4975E7B2}"/>
              </a:ext>
            </a:extLst>
          </p:cNvPr>
          <p:cNvSpPr/>
          <p:nvPr/>
        </p:nvSpPr>
        <p:spPr>
          <a:xfrm>
            <a:off x="363255" y="330443"/>
            <a:ext cx="11498893" cy="9579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Pique technique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632C5-1624-44C6-8A9C-B5E29AD8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056" y="1640910"/>
            <a:ext cx="4650597" cy="43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91860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6475956" y="1673644"/>
            <a:ext cx="5158697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09728" algn="l"/>
            <a:r>
              <a:rPr lang="en-US" sz="2800" b="1" dirty="0">
                <a:solidFill>
                  <a:schemeClr val="tx1"/>
                </a:solidFill>
              </a:rPr>
              <a:t>Persuader </a:t>
            </a:r>
            <a:r>
              <a:rPr lang="en-US" sz="2800" b="1" dirty="0" err="1">
                <a:solidFill>
                  <a:schemeClr val="tx1"/>
                </a:solidFill>
              </a:rPr>
              <a:t>dapat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meruntuhkan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penolakan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komunikan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mengganti</a:t>
            </a:r>
            <a:r>
              <a:rPr lang="en-US" sz="2800" b="1" dirty="0">
                <a:solidFill>
                  <a:schemeClr val="tx1"/>
                </a:solidFill>
              </a:rPr>
              <a:t> kata-kata </a:t>
            </a:r>
            <a:r>
              <a:rPr lang="en-US" sz="2800" b="1" dirty="0" err="1">
                <a:solidFill>
                  <a:schemeClr val="tx1"/>
                </a:solidFill>
              </a:rPr>
              <a:t>permintaan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</a:p>
          <a:p>
            <a:pPr marL="109728" algn="l"/>
            <a:endParaRPr lang="en-US" sz="2800" b="1" dirty="0">
              <a:solidFill>
                <a:schemeClr val="tx1"/>
              </a:solidFill>
            </a:endParaRPr>
          </a:p>
          <a:p>
            <a:pPr marL="109728" algn="l"/>
            <a:r>
              <a:rPr lang="en-US" sz="2800" b="1" dirty="0" err="1">
                <a:solidFill>
                  <a:schemeClr val="tx1"/>
                </a:solidFill>
              </a:rPr>
              <a:t>Ini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bertujuan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untuk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mengejutkan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komunikan</a:t>
            </a:r>
            <a:r>
              <a:rPr lang="en-US" sz="2800" b="1" dirty="0">
                <a:solidFill>
                  <a:schemeClr val="tx1"/>
                </a:solidFill>
              </a:rPr>
              <a:t> dan </a:t>
            </a:r>
            <a:r>
              <a:rPr lang="en-US" sz="2800" b="1" dirty="0" err="1">
                <a:solidFill>
                  <a:schemeClr val="tx1"/>
                </a:solidFill>
              </a:rPr>
              <a:t>kemudian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membingkai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kembali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pesan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untuk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mengatur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tujuan</a:t>
            </a:r>
            <a:endParaRPr lang="en-US" sz="28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Disrupt-then-reframe technique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9FAD1-5472-4EB8-B00B-BCFBEDC5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41" y="1673644"/>
            <a:ext cx="49625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Factors in compliance gaining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60C2F1D-7BBC-46B1-89B4-50CBB943A7E8}"/>
              </a:ext>
            </a:extLst>
          </p:cNvPr>
          <p:cNvSpPr>
            <a:spLocks noGrp="1"/>
          </p:cNvSpPr>
          <p:nvPr/>
        </p:nvSpPr>
        <p:spPr>
          <a:xfrm>
            <a:off x="4487804" y="2267210"/>
            <a:ext cx="4167681" cy="3686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Intimacy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Dependency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Rights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Benefit to the persuader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Consequences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Target resist</a:t>
            </a: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E4119-E98D-4DE0-B855-57D6EDD7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7" y="1532025"/>
            <a:ext cx="3810000" cy="2867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84D73-1BF1-4956-8B63-7B1E17A6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97" y="3514971"/>
            <a:ext cx="3855597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4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610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</a:rPr>
              <a:t>Exercise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3AC76-78D9-4289-B214-99DBD7D2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40" y="1505522"/>
            <a:ext cx="4073112" cy="1996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083E2-4A79-4C53-9B07-7A53B8DF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24" y="4354017"/>
            <a:ext cx="5054312" cy="1996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8CA62-FE6D-40EA-8928-CDB11C09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424" y="1819941"/>
            <a:ext cx="2639891" cy="2226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C3D0B-1E18-4AC7-94BE-80CA168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687" y="2820208"/>
            <a:ext cx="4219411" cy="3533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88723-52D2-45C9-A546-FF2906BB5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211" y="4638103"/>
            <a:ext cx="140970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13DED5-2386-4578-B5D9-37E3D0993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7392" y="1038110"/>
            <a:ext cx="18764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14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400833" y="1127343"/>
            <a:ext cx="8938571" cy="606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PERSUASION IN ADVERTISING</a:t>
            </a:r>
          </a:p>
        </p:txBody>
      </p:sp>
    </p:spTree>
    <p:extLst>
      <p:ext uri="{BB962C8B-B14F-4D97-AF65-F5344CB8AC3E}">
        <p14:creationId xmlns:p14="http://schemas.microsoft.com/office/powerpoint/2010/main" val="227331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65EE9F-252F-45F8-A791-3DEC9D85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15462"/>
              </p:ext>
            </p:extLst>
          </p:nvPr>
        </p:nvGraphicFramePr>
        <p:xfrm>
          <a:off x="534572" y="569141"/>
          <a:ext cx="11197884" cy="57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11">
                  <a:extLst>
                    <a:ext uri="{9D8B030D-6E8A-4147-A177-3AD203B41FA5}">
                      <a16:colId xmlns:a16="http://schemas.microsoft.com/office/drawing/2014/main" val="109532110"/>
                    </a:ext>
                  </a:extLst>
                </a:gridCol>
                <a:gridCol w="3972705">
                  <a:extLst>
                    <a:ext uri="{9D8B030D-6E8A-4147-A177-3AD203B41FA5}">
                      <a16:colId xmlns:a16="http://schemas.microsoft.com/office/drawing/2014/main" val="770815667"/>
                    </a:ext>
                  </a:extLst>
                </a:gridCol>
                <a:gridCol w="1961446">
                  <a:extLst>
                    <a:ext uri="{9D8B030D-6E8A-4147-A177-3AD203B41FA5}">
                      <a16:colId xmlns:a16="http://schemas.microsoft.com/office/drawing/2014/main" val="1431795831"/>
                    </a:ext>
                  </a:extLst>
                </a:gridCol>
                <a:gridCol w="1494435">
                  <a:extLst>
                    <a:ext uri="{9D8B030D-6E8A-4147-A177-3AD203B41FA5}">
                      <a16:colId xmlns:a16="http://schemas.microsoft.com/office/drawing/2014/main" val="2009666995"/>
                    </a:ext>
                  </a:extLst>
                </a:gridCol>
                <a:gridCol w="1587838">
                  <a:extLst>
                    <a:ext uri="{9D8B030D-6E8A-4147-A177-3AD203B41FA5}">
                      <a16:colId xmlns:a16="http://schemas.microsoft.com/office/drawing/2014/main" val="3572874678"/>
                    </a:ext>
                  </a:extLst>
                </a:gridCol>
                <a:gridCol w="1582649">
                  <a:extLst>
                    <a:ext uri="{9D8B030D-6E8A-4147-A177-3AD203B41FA5}">
                      <a16:colId xmlns:a16="http://schemas.microsoft.com/office/drawing/2014/main" val="1061989819"/>
                    </a:ext>
                  </a:extLst>
                </a:gridCol>
              </a:tblGrid>
              <a:tr h="643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90087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Historical &amp; Ethical Persuasive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13-14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355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Definition &amp; Structure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090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Functions &amp; Consequences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289396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Processing Persuasive Comm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27-28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278397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Source Factor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5-6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837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Message Factors :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Fundamental of the message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12-13 Maret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84746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Message Factors :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Emotional message appeals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12-13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8.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10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59542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Media &amp; Persuasion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Maret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2086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Interpersonal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7581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Use of Persuasive in Adv &amp; IMC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Kel.10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7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EF263-EC0D-4A6D-B739-D157EA53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7" y="890587"/>
            <a:ext cx="10753656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3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F40B9-E323-41C3-846A-FC4C7952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8" y="1164921"/>
            <a:ext cx="9444624" cy="47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6AC3A-4258-4B34-B63E-0F6A3DE7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38" y="613775"/>
            <a:ext cx="8129392" cy="55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DD26B-85B9-4DCE-AD85-A3F6C333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1" y="391307"/>
            <a:ext cx="3502948" cy="3037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A7C28-18E1-4200-9B10-3990BAA3F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186" y="1781175"/>
            <a:ext cx="3221702" cy="3295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4E50C-F41D-482B-A0C4-88C7E1478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888" y="3933106"/>
            <a:ext cx="455369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5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CB30F-9880-4DB4-9D6B-8D8778D6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63" y="851769"/>
            <a:ext cx="8768218" cy="52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64859-CE8E-43E2-99C4-240E8AC0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7" y="584200"/>
            <a:ext cx="3068638" cy="20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23040-5EF2-46F0-899F-422854E6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35" y="995975"/>
            <a:ext cx="4821238" cy="1163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6C7CF-A8FB-43C6-9820-6ABB77FB7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28825"/>
            <a:ext cx="3057525" cy="63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AB0D2-D720-43B6-B046-73ECE5C7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3559969"/>
            <a:ext cx="5702300" cy="12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2AEF0-E59A-4302-815F-E87D9DBCE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600" y="3060313"/>
            <a:ext cx="3601903" cy="28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27EF1-18DC-454B-A076-CB1135A4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74700"/>
            <a:ext cx="8547099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89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B0C099-7CCC-4E4F-A8AD-85EA9DBDFE6A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</a:rPr>
              <a:t>SUBLIMINAL MESSAGE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AE351-3914-4C65-9705-2FEA425F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" y="1350479"/>
            <a:ext cx="5707694" cy="2498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FBD57-7683-4EE5-BC49-FF891268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347" y="330443"/>
            <a:ext cx="2971144" cy="957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8727D-0918-4FE0-B62C-AACCF3FF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204" y="3864163"/>
            <a:ext cx="5692287" cy="2620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CF64F8-178F-4517-B9B2-0807E6CC3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204" y="1288351"/>
            <a:ext cx="5698491" cy="2560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0CECF-39A1-4609-A62E-366BA471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04" y="3848956"/>
            <a:ext cx="5707694" cy="26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8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B0C099-7CCC-4E4F-A8AD-85EA9DBDFE6A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</a:rPr>
              <a:t>HOW DO SUBLIMINAL MESSAGE WORK?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FFDAB-962C-495A-8519-7CB3033B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69" y="330443"/>
            <a:ext cx="2019300" cy="957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287F2-D029-4A01-B84B-E694F8C7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6" y="1311514"/>
            <a:ext cx="3832965" cy="5076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2F11F-5583-4452-BBA8-9552B7A6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480" y="1311514"/>
            <a:ext cx="3983276" cy="507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8EE39-294F-42F2-A404-7AF28067F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756" y="1311513"/>
            <a:ext cx="3498938" cy="50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0339D-7CEE-4082-8CBC-5B53D350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9" y="1253692"/>
            <a:ext cx="11486367" cy="52347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008B61-8C47-4C89-BD42-9B039D0713C7}"/>
              </a:ext>
            </a:extLst>
          </p:cNvPr>
          <p:cNvSpPr/>
          <p:nvPr/>
        </p:nvSpPr>
        <p:spPr>
          <a:xfrm>
            <a:off x="350729" y="222340"/>
            <a:ext cx="11574049" cy="9579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dirty="0">
                <a:solidFill>
                  <a:schemeClr val="tx1"/>
                </a:solidFill>
              </a:rPr>
              <a:t>A BRIEF HISTORY OF SUBLIMINAL MESSAGE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8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14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576198" y="989557"/>
            <a:ext cx="6696412" cy="657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PERSUASION</a:t>
            </a:r>
          </a:p>
        </p:txBody>
      </p:sp>
    </p:spTree>
    <p:extLst>
      <p:ext uri="{BB962C8B-B14F-4D97-AF65-F5344CB8AC3E}">
        <p14:creationId xmlns:p14="http://schemas.microsoft.com/office/powerpoint/2010/main" val="2097748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8BD89-E4E8-49C1-B946-22BD0F57892C}"/>
              </a:ext>
            </a:extLst>
          </p:cNvPr>
          <p:cNvSpPr/>
          <p:nvPr/>
        </p:nvSpPr>
        <p:spPr>
          <a:xfrm>
            <a:off x="529207" y="464155"/>
            <a:ext cx="3551190" cy="36009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1956,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percobaan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James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Vicary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Dalam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percobaan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terkenal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dilakukan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dengan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45.699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penonton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bioskop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sebuah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teater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di New Jersey, James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Vicary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menampilkan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"Eat Popcorn" dan "Drink Coke"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beberapa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detik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selama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film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melihat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apakah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penjualan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Coca-Cola dan popcorn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akan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meningkat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Sementara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Vicary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mengklaim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penjualan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popcorn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meningkat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57,5% dan Coca-Cola 18,1%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karena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percobaan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kemudian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mengakui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bahwa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angka-angka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ini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dibuat-buat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Beberapa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berspekulasi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bahwa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pengakuan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Vicary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adalah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menghilangkan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pesan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buruk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reputasinya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buruk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16ABE0-74EB-4029-B6D3-7710882E8DE5}"/>
              </a:ext>
            </a:extLst>
          </p:cNvPr>
          <p:cNvSpPr/>
          <p:nvPr/>
        </p:nvSpPr>
        <p:spPr>
          <a:xfrm>
            <a:off x="557347" y="4233605"/>
            <a:ext cx="3382027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1957, The Hidden Persuaders oleh Vance Packard.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Dalam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best seller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ini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Packard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meneliti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teknik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psikologis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digunakan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oleh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pengiklan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memotivasi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konsumen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mempopulerkan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konsep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taktik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bawah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sadar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di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antara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massa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Buku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itu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terjual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lebih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satu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juta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kopi.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112E8-B29C-48F6-93FD-64AF3D4AFF97}"/>
              </a:ext>
            </a:extLst>
          </p:cNvPr>
          <p:cNvSpPr/>
          <p:nvPr/>
        </p:nvSpPr>
        <p:spPr>
          <a:xfrm>
            <a:off x="4418524" y="638423"/>
            <a:ext cx="2605415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1958, WAAF Chicago</a:t>
            </a:r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menjual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iklan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"sub-audible",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setelah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menguji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pesan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berbisik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seperti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"Drink 7 Up" dan "Buy Oklahoma Oil."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22F7DE-9041-484C-913C-3656D524C43D}"/>
              </a:ext>
            </a:extLst>
          </p:cNvPr>
          <p:cNvSpPr/>
          <p:nvPr/>
        </p:nvSpPr>
        <p:spPr>
          <a:xfrm>
            <a:off x="4443747" y="2017613"/>
            <a:ext cx="2887311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1971, In-Flight Motion Pictures, Inc. </a:t>
            </a:r>
          </a:p>
          <a:p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mengumumkan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The New York Times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menjual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iklan-iklan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subliminal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tertanam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film-film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maskapai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2ED59F-C0B9-4173-AD62-F2C7DDC46036}"/>
              </a:ext>
            </a:extLst>
          </p:cNvPr>
          <p:cNvSpPr/>
          <p:nvPr/>
        </p:nvSpPr>
        <p:spPr>
          <a:xfrm>
            <a:off x="4150141" y="4125883"/>
            <a:ext cx="3837199" cy="215443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1973,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Seduction Subliminal oleh Wilson Bryan Key, </a:t>
            </a:r>
          </a:p>
          <a:p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mana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penulis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mengklaim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pengiklan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menanamkan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subliminal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kematian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bestialitas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memanipulasi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Meskipun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terobosan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adalah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konspirasi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spekulatif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6B5BF6-4CC6-41EF-95F0-00D5F2158F17}"/>
              </a:ext>
            </a:extLst>
          </p:cNvPr>
          <p:cNvSpPr/>
          <p:nvPr/>
        </p:nvSpPr>
        <p:spPr>
          <a:xfrm>
            <a:off x="8004056" y="638423"/>
            <a:ext cx="3551188" cy="129266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1974, FCC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mengeluarkan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pemberitahuan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sadar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menipu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80D759-05D5-4A07-8DCC-B4F2A4E728BE}"/>
              </a:ext>
            </a:extLst>
          </p:cNvPr>
          <p:cNvSpPr/>
          <p:nvPr/>
        </p:nvSpPr>
        <p:spPr>
          <a:xfrm>
            <a:off x="8111603" y="2162731"/>
            <a:ext cx="3551190" cy="2215991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1980,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rangsangan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Subliminal dan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suka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oleh Kunst-Wilson dan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Zajonc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menemukan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bahwa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priming visual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dari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subyek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segi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delapan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cenderung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menyukai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berikutnya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octagon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tertentu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ketika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para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peneliti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menyajikan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oktagon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akrab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dan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asing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subjek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setelah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priming visual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bawah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sadar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3D96E2-2135-4625-A414-9CE1827FB6EC}"/>
              </a:ext>
            </a:extLst>
          </p:cNvPr>
          <p:cNvSpPr/>
          <p:nvPr/>
        </p:nvSpPr>
        <p:spPr>
          <a:xfrm>
            <a:off x="8083463" y="4695269"/>
            <a:ext cx="355119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1981, Warner Brothers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mengakui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bahwa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topeng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kematian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full-screen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dua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-frame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digunakan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film "The Exorcist," yang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melintas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selama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2/100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detik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1510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E6D797-98AB-4347-84F0-6D1B67F7DB22}"/>
              </a:ext>
            </a:extLst>
          </p:cNvPr>
          <p:cNvSpPr/>
          <p:nvPr/>
        </p:nvSpPr>
        <p:spPr>
          <a:xfrm>
            <a:off x="378819" y="382011"/>
            <a:ext cx="3811454" cy="2215991"/>
          </a:xfrm>
          <a:prstGeom prst="rect">
            <a:avLst/>
          </a:prstGeom>
          <a:solidFill>
            <a:srgbClr val="E33DCB"/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1982, Background music dan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supermarket oleh Ronald E. Milliman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mengungkap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keterkaitan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antara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tempo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musik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dan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laju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pembelian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di supermarket.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Penggunaan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musik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tempo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lambat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telah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melihat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peningkatan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38,2%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penjualan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dibandingkan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musik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tempo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cepat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digunakan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di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latar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belakang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B4268-88B9-41CD-B942-832769198B09}"/>
              </a:ext>
            </a:extLst>
          </p:cNvPr>
          <p:cNvSpPr/>
          <p:nvPr/>
        </p:nvSpPr>
        <p:spPr>
          <a:xfrm>
            <a:off x="379546" y="2560359"/>
            <a:ext cx="3811454" cy="2092881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1983,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Expando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-Vision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Stimutech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menggunakan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pesan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bawah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sadar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untuk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melakukan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self-hypnosis yang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dibantu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komputer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membantu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pengguna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untuk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mencapai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tujuan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tanpa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benar-benar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melakukan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pekerjaan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contoh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di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bawah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ini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aplikasi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tersebut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mengklaim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untuk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meningkatkan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kepercayaan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diri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Anda pada golf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mengisi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alam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bawah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sadar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Anda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citra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relevan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</a:t>
            </a:r>
            <a:r>
              <a:rPr lang="en-US" altLang="en-US" sz="900" dirty="0"/>
              <a:t> 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FA62B-208B-4476-87B0-8CF83DA078BA}"/>
              </a:ext>
            </a:extLst>
          </p:cNvPr>
          <p:cNvSpPr/>
          <p:nvPr/>
        </p:nvSpPr>
        <p:spPr>
          <a:xfrm>
            <a:off x="429983" y="4598550"/>
            <a:ext cx="3811454" cy="1785104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1996,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aktivasi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semantik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sadar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Greenwald,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Draine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Abrams. </a:t>
            </a:r>
          </a:p>
          <a:p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percobaan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ini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subjek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disublimasikan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kata (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cepat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di-flash)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sebelum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disajikan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kata-kata di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atas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ambang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batas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.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Penilaian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subjek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menjadi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bias </a:t>
            </a:r>
            <a:r>
              <a:rPr lang="en-US" altLang="en-US" sz="1400" dirty="0" err="1">
                <a:solidFill>
                  <a:srgbClr val="222222"/>
                </a:solidFill>
                <a:latin typeface="inherit"/>
              </a:rPr>
              <a:t>karena</a:t>
            </a:r>
            <a:r>
              <a:rPr lang="en-US" altLang="en-US" sz="1400" dirty="0">
                <a:solidFill>
                  <a:srgbClr val="222222"/>
                </a:solidFill>
                <a:latin typeface="inherit"/>
              </a:rPr>
              <a:t> priming.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69035-71E9-498D-B514-3B77BB575766}"/>
              </a:ext>
            </a:extLst>
          </p:cNvPr>
          <p:cNvSpPr/>
          <p:nvPr/>
        </p:nvSpPr>
        <p:spPr>
          <a:xfrm>
            <a:off x="4291873" y="578801"/>
            <a:ext cx="3709127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2000, "RATS"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iklan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George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W.Bush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kampanye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kontroversial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huruf-huruf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mengeja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"RATS"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1/30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detik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memainkan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Gore,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diikuti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penampilan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"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Birokrat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terpecah-pecah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A71833E8-80B1-41B6-9184-395625691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A2A3A-8123-4DD4-A8EC-D53411AC7773}"/>
              </a:ext>
            </a:extLst>
          </p:cNvPr>
          <p:cNvSpPr/>
          <p:nvPr/>
        </p:nvSpPr>
        <p:spPr>
          <a:xfrm>
            <a:off x="4291873" y="2843749"/>
            <a:ext cx="3811454" cy="27084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2006,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eksperimen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preferensi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Lipton Ice oleh Johan C.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Karremans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Wolfgang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Stroebe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dan Jasper Claus.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Vicary's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Coca Cola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priming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minuman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perasaan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Karremans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"priming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1F7EA-AE2F-49F9-8FBB-15C843FF19F1}"/>
              </a:ext>
            </a:extLst>
          </p:cNvPr>
          <p:cNvSpPr/>
          <p:nvPr/>
        </p:nvSpPr>
        <p:spPr>
          <a:xfrm>
            <a:off x="8204200" y="530699"/>
            <a:ext cx="3608254" cy="34778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2008,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Apple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Anda “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oleh </a:t>
            </a:r>
            <a:r>
              <a:rPr lang="en-US" alt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Grinne</a:t>
            </a:r>
            <a:r>
              <a:rPr lang="en-US" alt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Fitzsimons, Tanya L. Chartrand, dan Gavan J. Fitzsimons.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341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diminta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ketajaman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visual, di mana logo Apple dan IBM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subliminal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terpapar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Apple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kreatif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dipikirkan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logo IBM.</a:t>
            </a:r>
          </a:p>
        </p:txBody>
      </p:sp>
    </p:spTree>
    <p:extLst>
      <p:ext uri="{BB962C8B-B14F-4D97-AF65-F5344CB8AC3E}">
        <p14:creationId xmlns:p14="http://schemas.microsoft.com/office/powerpoint/2010/main" val="1638076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F9FF7-EFC3-474E-9574-6CA8201A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2" y="460559"/>
            <a:ext cx="5576104" cy="593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C05B0F-FFB6-429D-AF47-5E98326D5257}"/>
              </a:ext>
            </a:extLst>
          </p:cNvPr>
          <p:cNvSpPr/>
          <p:nvPr/>
        </p:nvSpPr>
        <p:spPr>
          <a:xfrm>
            <a:off x="5872555" y="428177"/>
            <a:ext cx="59353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Reaksi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kita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tanpa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kita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sadari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dapat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dipengaruhi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stimulus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eksternal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Percobaan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Vicary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sebagai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awal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mitos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pesan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subliminal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mungkin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mengundang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kontroversi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Namun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eksperimen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Karremans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dan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Stroebe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membuktikan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priming visual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dapat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efektif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mengubah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cara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kita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merasakan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memengaruhi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kita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membuat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keputusan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pembelian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berdasarkan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emosi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Sejumlah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bukti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menunjukan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rangsangan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bawah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sadar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dapat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mempengaruhi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perilaku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pembelian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meski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tidak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sekuat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kita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yakini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semua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percobaan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konsumen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menunjukkan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preferensi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merek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di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atas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yang lain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melalui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priming subliminal,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perbedaannya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kecil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Sebagai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kesimpulan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pesan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bawah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sadar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dapat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memberi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konsumen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“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dorongan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ekstra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memilih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produk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atau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merek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tertentu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apa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pun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pesannya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Tetapi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ekuitas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merek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dibangun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di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atas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kepercayaan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dan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transparansi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Kehilangan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kepercayaan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konsumen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jauh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lebih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mahal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merek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daripada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keuntungan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jangka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pendek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berasal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dari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manipulasi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bawah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sadar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2449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ABA28-CBCA-461F-9D32-7E81D1B9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" y="375781"/>
            <a:ext cx="11511419" cy="61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682607" y="1728592"/>
            <a:ext cx="4716111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Kita </a:t>
            </a:r>
            <a:r>
              <a:rPr lang="en-US" sz="2000" b="1" dirty="0" err="1">
                <a:solidFill>
                  <a:schemeClr val="tx1"/>
                </a:solidFill>
              </a:rPr>
              <a:t>semua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menggunakan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teknik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persuasi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berinteraksi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orang-orang </a:t>
            </a:r>
            <a:r>
              <a:rPr lang="en-US" sz="2000" b="1" dirty="0" err="1">
                <a:solidFill>
                  <a:schemeClr val="tx1"/>
                </a:solidFill>
              </a:rPr>
              <a:t>sekitar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kita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Meskipun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tekniknya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berbeda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tergantung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siapa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lawan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kita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keinginan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kebutuhan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mempengaruhi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lingkungan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kita</a:t>
            </a:r>
            <a:r>
              <a:rPr lang="en-US" sz="2000" b="1" dirty="0">
                <a:solidFill>
                  <a:schemeClr val="tx1"/>
                </a:solidFill>
              </a:rPr>
              <a:t> adalah </a:t>
            </a:r>
            <a:r>
              <a:rPr lang="en-US" sz="2000" b="1" dirty="0" err="1">
                <a:solidFill>
                  <a:schemeClr val="tx1"/>
                </a:solidFill>
              </a:rPr>
              <a:t>pengalaman</a:t>
            </a:r>
            <a:r>
              <a:rPr lang="en-US" sz="2000" b="1" dirty="0">
                <a:solidFill>
                  <a:schemeClr val="tx1"/>
                </a:solidFill>
              </a:rPr>
              <a:t> universal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Persuasi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dimana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saja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kapan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saja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siapa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aja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melalui</a:t>
            </a:r>
            <a:r>
              <a:rPr lang="en-US" sz="2000" b="1" dirty="0">
                <a:solidFill>
                  <a:schemeClr val="tx1"/>
                </a:solidFill>
              </a:rPr>
              <a:t> media </a:t>
            </a:r>
            <a:r>
              <a:rPr lang="en-US" sz="2000" b="1" dirty="0" err="1">
                <a:solidFill>
                  <a:schemeClr val="tx1"/>
                </a:solidFill>
              </a:rPr>
              <a:t>apa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saja</a:t>
            </a: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Persuasi </a:t>
            </a:r>
            <a:r>
              <a:rPr lang="en-US" sz="4000" dirty="0" err="1">
                <a:solidFill>
                  <a:srgbClr val="FF0000"/>
                </a:solidFill>
              </a:rPr>
              <a:t>dalam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Kehidupan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Sehari-hari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92DF83-7855-44A9-9644-E23F55AE0EB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1" y="1728592"/>
            <a:ext cx="519484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Persuasi </a:t>
            </a:r>
            <a:r>
              <a:rPr lang="en-US" sz="4000" dirty="0" err="1">
                <a:solidFill>
                  <a:srgbClr val="FF0000"/>
                </a:solidFill>
              </a:rPr>
              <a:t>dalam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Kehidupan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Sehari-hari</a:t>
            </a:r>
            <a:r>
              <a:rPr lang="en-US" sz="4000" dirty="0">
                <a:solidFill>
                  <a:srgbClr val="FF0000"/>
                </a:solidFill>
              </a:rPr>
              <a:t>...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60C2F1D-7BBC-46B1-89B4-50CBB943A7E8}"/>
              </a:ext>
            </a:extLst>
          </p:cNvPr>
          <p:cNvSpPr>
            <a:spLocks noGrp="1"/>
          </p:cNvSpPr>
          <p:nvPr/>
        </p:nvSpPr>
        <p:spPr>
          <a:xfrm>
            <a:off x="682607" y="1728592"/>
            <a:ext cx="10803760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Sebagian</a:t>
            </a:r>
            <a:r>
              <a:rPr lang="en-US" sz="2000" b="1" dirty="0">
                <a:solidFill>
                  <a:schemeClr val="tx1"/>
                </a:solidFill>
              </a:rPr>
              <a:t> orang </a:t>
            </a:r>
            <a:r>
              <a:rPr lang="en-US" sz="2000" b="1" dirty="0" err="1">
                <a:solidFill>
                  <a:schemeClr val="tx1"/>
                </a:solidFill>
              </a:rPr>
              <a:t>terlahir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bakat</a:t>
            </a:r>
            <a:r>
              <a:rPr lang="en-US" sz="2000" b="1" dirty="0">
                <a:solidFill>
                  <a:schemeClr val="tx1"/>
                </a:solidFill>
              </a:rPr>
              <a:t> natural </a:t>
            </a: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mempengaruhi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mempersuasi</a:t>
            </a:r>
            <a:r>
              <a:rPr lang="en-US" sz="2000" b="1" dirty="0">
                <a:solidFill>
                  <a:schemeClr val="tx1"/>
                </a:solidFill>
              </a:rPr>
              <a:t> orang lain.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Bagi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banyak</a:t>
            </a:r>
            <a:r>
              <a:rPr lang="en-US" sz="2000" b="1" dirty="0">
                <a:solidFill>
                  <a:schemeClr val="tx1"/>
                </a:solidFill>
              </a:rPr>
              <a:t> orang, </a:t>
            </a:r>
            <a:r>
              <a:rPr lang="en-US" sz="2000" b="1" dirty="0" err="1">
                <a:solidFill>
                  <a:schemeClr val="tx1"/>
                </a:solidFill>
              </a:rPr>
              <a:t>keterampilan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sangat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membantu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mungkin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memainkan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kunci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gaya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mereka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namun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cenderung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tetap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membantu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individu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menggunakannya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cara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sangat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rasional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etis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Sayangnya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beberapa</a:t>
            </a:r>
            <a:r>
              <a:rPr lang="en-US" sz="2000" b="1" dirty="0">
                <a:solidFill>
                  <a:schemeClr val="tx1"/>
                </a:solidFill>
              </a:rPr>
              <a:t> orang </a:t>
            </a:r>
            <a:r>
              <a:rPr lang="en-US" sz="2000" b="1" dirty="0" err="1">
                <a:solidFill>
                  <a:schemeClr val="tx1"/>
                </a:solidFill>
              </a:rPr>
              <a:t>dengan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siapa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kita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berinteraksi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terutama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memiliki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keterampilan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persuasif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alami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dapat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menyalahgunakan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keahlian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mereka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untuk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mengetahui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tingkat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pengaruh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tidak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semestinya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mencapai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tujuan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mungkin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berbahaya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bagi</a:t>
            </a:r>
            <a:r>
              <a:rPr lang="en-US" sz="2000" b="1" dirty="0">
                <a:solidFill>
                  <a:schemeClr val="tx1"/>
                </a:solidFill>
              </a:rPr>
              <a:t> Anda </a:t>
            </a:r>
            <a:r>
              <a:rPr lang="en-US" sz="2000" b="1" dirty="0" err="1">
                <a:solidFill>
                  <a:schemeClr val="tx1"/>
                </a:solidFill>
              </a:rPr>
              <a:t>atau</a:t>
            </a:r>
            <a:r>
              <a:rPr lang="en-US" sz="2000" b="1" dirty="0">
                <a:solidFill>
                  <a:schemeClr val="tx1"/>
                </a:solidFill>
              </a:rPr>
              <a:t> orang lain.</a:t>
            </a:r>
          </a:p>
          <a:p>
            <a:pPr marL="577850" indent="-342900" algn="l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2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5054313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Persuasi Interpersonal</a:t>
            </a:r>
            <a:endParaRPr 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FDAFAD-9F23-4885-8A8D-4618E7D1FB75}"/>
              </a:ext>
            </a:extLst>
          </p:cNvPr>
          <p:cNvSpPr/>
          <p:nvPr/>
        </p:nvSpPr>
        <p:spPr>
          <a:xfrm>
            <a:off x="650250" y="1966586"/>
            <a:ext cx="6702528" cy="4381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Sequential influence techniques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19D1A5-8E21-4AE5-BA5B-9A394DFF6E9F}"/>
              </a:ext>
            </a:extLst>
          </p:cNvPr>
          <p:cNvSpPr/>
          <p:nvPr/>
        </p:nvSpPr>
        <p:spPr>
          <a:xfrm>
            <a:off x="1875713" y="3456673"/>
            <a:ext cx="6702528" cy="438166"/>
          </a:xfrm>
          <a:prstGeom prst="roundRect">
            <a:avLst/>
          </a:prstGeom>
          <a:solidFill>
            <a:srgbClr val="1A4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“That's-not-all" technique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B71F10-58DE-4D4F-BBFD-196566DC792B}"/>
              </a:ext>
            </a:extLst>
          </p:cNvPr>
          <p:cNvSpPr/>
          <p:nvPr/>
        </p:nvSpPr>
        <p:spPr>
          <a:xfrm>
            <a:off x="2744736" y="4155123"/>
            <a:ext cx="6702528" cy="4381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Fear-then-relief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18EEB0-4E1D-414E-92E4-F7536AA457E1}"/>
              </a:ext>
            </a:extLst>
          </p:cNvPr>
          <p:cNvSpPr/>
          <p:nvPr/>
        </p:nvSpPr>
        <p:spPr>
          <a:xfrm>
            <a:off x="4011347" y="4826780"/>
            <a:ext cx="6682862" cy="544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Pique technique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DD563E-47CA-4E77-89E8-A87E07F2184C}"/>
              </a:ext>
            </a:extLst>
          </p:cNvPr>
          <p:cNvSpPr/>
          <p:nvPr/>
        </p:nvSpPr>
        <p:spPr>
          <a:xfrm>
            <a:off x="4842294" y="5537625"/>
            <a:ext cx="6702528" cy="4381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Disrupt-then-reframe technique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A4C3B78-1D3F-44ED-9A46-649AAACF8D06}"/>
              </a:ext>
            </a:extLst>
          </p:cNvPr>
          <p:cNvSpPr/>
          <p:nvPr/>
        </p:nvSpPr>
        <p:spPr>
          <a:xfrm>
            <a:off x="1139344" y="2688950"/>
            <a:ext cx="6702528" cy="4381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Low-balling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303302"/>
            <a:ext cx="11437034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Sequential influence techniques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505B845-31EC-498C-80F3-26DE01BDD188}"/>
              </a:ext>
            </a:extLst>
          </p:cNvPr>
          <p:cNvSpPr>
            <a:spLocks noGrp="1"/>
          </p:cNvSpPr>
          <p:nvPr/>
        </p:nvSpPr>
        <p:spPr>
          <a:xfrm>
            <a:off x="3062060" y="2037528"/>
            <a:ext cx="5483240" cy="18914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10000"/>
              </a:lnSpc>
            </a:pPr>
            <a:endParaRPr lang="en-US" sz="2400" b="1" i="1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200" b="1" dirty="0">
                <a:solidFill>
                  <a:schemeClr val="tx1"/>
                </a:solidFill>
              </a:rPr>
              <a:t>Persuasi yang </a:t>
            </a:r>
            <a:r>
              <a:rPr lang="en-US" sz="2200" b="1" dirty="0" err="1">
                <a:solidFill>
                  <a:schemeClr val="tx1"/>
                </a:solidFill>
              </a:rPr>
              <a:t>berlangsung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secara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bertahap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dimana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setiap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tahapan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membangun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fondasi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perubahan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kepercayaan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atau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perilaku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berikutnya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b="1" dirty="0" err="1">
                <a:solidFill>
                  <a:schemeClr val="tx1"/>
                </a:solidFill>
              </a:rPr>
              <a:t>Individu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perlahan-lahan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menerima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opini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baru</a:t>
            </a:r>
            <a:r>
              <a:rPr lang="en-US" sz="2200" b="1" dirty="0">
                <a:solidFill>
                  <a:schemeClr val="tx1"/>
                </a:solidFill>
              </a:rPr>
              <a:t>, dan </a:t>
            </a:r>
            <a:r>
              <a:rPr lang="en-US" sz="2200" b="1" dirty="0" err="1">
                <a:solidFill>
                  <a:schemeClr val="tx1"/>
                </a:solidFill>
              </a:rPr>
              <a:t>komunikator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sering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membuat</a:t>
            </a:r>
            <a:r>
              <a:rPr lang="en-US" sz="2200" b="1" dirty="0">
                <a:solidFill>
                  <a:schemeClr val="tx1"/>
                </a:solidFill>
              </a:rPr>
              <a:t> orang lain </a:t>
            </a:r>
            <a:r>
              <a:rPr lang="en-US" sz="2200" b="1" dirty="0" err="1">
                <a:solidFill>
                  <a:schemeClr val="tx1"/>
                </a:solidFill>
              </a:rPr>
              <a:t>untuk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memenuhi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permintaan</a:t>
            </a:r>
            <a:r>
              <a:rPr lang="en-US" sz="2200" b="1" dirty="0">
                <a:solidFill>
                  <a:schemeClr val="tx1"/>
                </a:solidFill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</a:rPr>
              <a:t>diinginkan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secara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bertahap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B62A11-BFCF-47E1-B5F0-1F1C956E1D30}"/>
              </a:ext>
            </a:extLst>
          </p:cNvPr>
          <p:cNvSpPr/>
          <p:nvPr/>
        </p:nvSpPr>
        <p:spPr>
          <a:xfrm>
            <a:off x="557347" y="5792148"/>
            <a:ext cx="4683750" cy="491384"/>
          </a:xfrm>
          <a:prstGeom prst="roundRect">
            <a:avLst/>
          </a:prstGeom>
          <a:solidFill>
            <a:srgbClr val="E33D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Foot-In-The-Door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ACED23-1233-4751-9523-3393A5DB42F5}"/>
              </a:ext>
            </a:extLst>
          </p:cNvPr>
          <p:cNvSpPr/>
          <p:nvPr/>
        </p:nvSpPr>
        <p:spPr>
          <a:xfrm>
            <a:off x="7113348" y="1704154"/>
            <a:ext cx="4683750" cy="4913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Door-In-The-Face 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42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262961"/>
            <a:ext cx="5702534" cy="1097280"/>
          </a:xfrm>
          <a:prstGeom prst="roundRect">
            <a:avLst/>
          </a:prstGeom>
          <a:solidFill>
            <a:srgbClr val="E33D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Foot-In-The-Door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CC22A7-9CAF-4435-A8DE-CA3BA7B611E0}"/>
              </a:ext>
            </a:extLst>
          </p:cNvPr>
          <p:cNvSpPr>
            <a:spLocks noGrp="1"/>
          </p:cNvSpPr>
          <p:nvPr/>
        </p:nvSpPr>
        <p:spPr>
          <a:xfrm>
            <a:off x="432087" y="1467867"/>
            <a:ext cx="5630511" cy="4995562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BC348C-7A3A-43E2-B9BB-47E6391C111E}"/>
              </a:ext>
            </a:extLst>
          </p:cNvPr>
          <p:cNvSpPr/>
          <p:nvPr/>
        </p:nvSpPr>
        <p:spPr>
          <a:xfrm>
            <a:off x="6187858" y="262961"/>
            <a:ext cx="5702534" cy="10972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Door-In-The-Face 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29E5C5-8048-48CC-B37F-39458CE1D817}"/>
              </a:ext>
            </a:extLst>
          </p:cNvPr>
          <p:cNvSpPr>
            <a:spLocks noGrp="1"/>
          </p:cNvSpPr>
          <p:nvPr/>
        </p:nvSpPr>
        <p:spPr>
          <a:xfrm>
            <a:off x="6223869" y="1467866"/>
            <a:ext cx="5630511" cy="499556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4950" algn="just"/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E3894-F559-41AB-A0FF-146ACA89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82" y="1783965"/>
            <a:ext cx="5146171" cy="4363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3B4B9-7256-49AB-9C72-5B0703C3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5" y="1783965"/>
            <a:ext cx="5111334" cy="43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5CB2ED-2F96-4C74-A5FD-6A48D0EA5811}"/>
              </a:ext>
            </a:extLst>
          </p:cNvPr>
          <p:cNvSpPr/>
          <p:nvPr/>
        </p:nvSpPr>
        <p:spPr>
          <a:xfrm>
            <a:off x="360064" y="262961"/>
            <a:ext cx="5702534" cy="1097280"/>
          </a:xfrm>
          <a:prstGeom prst="roundRect">
            <a:avLst/>
          </a:prstGeom>
          <a:solidFill>
            <a:srgbClr val="E33D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Foot-In-The-Door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CC22A7-9CAF-4435-A8DE-CA3BA7B611E0}"/>
              </a:ext>
            </a:extLst>
          </p:cNvPr>
          <p:cNvSpPr>
            <a:spLocks noGrp="1"/>
          </p:cNvSpPr>
          <p:nvPr/>
        </p:nvSpPr>
        <p:spPr>
          <a:xfrm>
            <a:off x="557347" y="1657830"/>
            <a:ext cx="5630511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</a:rPr>
              <a:t>Teknik foot-in-the-door, </a:t>
            </a:r>
            <a:r>
              <a:rPr lang="en-US" sz="1800" b="1" dirty="0" err="1">
                <a:solidFill>
                  <a:schemeClr val="tx1"/>
                </a:solidFill>
              </a:rPr>
              <a:t>atau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biasa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disingkat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teknik</a:t>
            </a:r>
            <a:r>
              <a:rPr lang="en-US" sz="1800" b="1" dirty="0">
                <a:solidFill>
                  <a:schemeClr val="tx1"/>
                </a:solidFill>
              </a:rPr>
              <a:t> FITD, </a:t>
            </a:r>
            <a:r>
              <a:rPr lang="en-US" sz="1800" b="1" dirty="0" err="1">
                <a:solidFill>
                  <a:schemeClr val="tx1"/>
                </a:solidFill>
              </a:rPr>
              <a:t>memiliki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pola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ditetapkan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tx1"/>
                </a:solidFill>
              </a:rPr>
              <a:t>Pertama</a:t>
            </a:r>
            <a:r>
              <a:rPr lang="en-US" sz="1800" b="1" dirty="0">
                <a:solidFill>
                  <a:schemeClr val="tx1"/>
                </a:solidFill>
              </a:rPr>
              <a:t> Anda </a:t>
            </a:r>
            <a:r>
              <a:rPr lang="en-US" sz="1800" b="1" dirty="0" err="1">
                <a:solidFill>
                  <a:schemeClr val="tx1"/>
                </a:solidFill>
              </a:rPr>
              <a:t>mendapatkan</a:t>
            </a:r>
            <a:r>
              <a:rPr lang="en-US" sz="1800" b="1" dirty="0">
                <a:solidFill>
                  <a:schemeClr val="tx1"/>
                </a:solidFill>
              </a:rPr>
              <a:t> '</a:t>
            </a:r>
            <a:r>
              <a:rPr lang="en-US" sz="1800" b="1" dirty="0" err="1">
                <a:solidFill>
                  <a:schemeClr val="tx1"/>
                </a:solidFill>
              </a:rPr>
              <a:t>ya</a:t>
            </a:r>
            <a:r>
              <a:rPr lang="en-US" sz="1800" b="1" dirty="0">
                <a:solidFill>
                  <a:schemeClr val="tx1"/>
                </a:solidFill>
              </a:rPr>
              <a:t>' </a:t>
            </a:r>
            <a:r>
              <a:rPr lang="en-US" sz="1800" b="1" dirty="0" err="1">
                <a:solidFill>
                  <a:schemeClr val="tx1"/>
                </a:solidFill>
              </a:rPr>
              <a:t>dari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sebuah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permintaan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kecil</a:t>
            </a:r>
            <a:r>
              <a:rPr lang="en-US" sz="1800" b="1" dirty="0">
                <a:solidFill>
                  <a:schemeClr val="tx1"/>
                </a:solidFill>
              </a:rPr>
              <a:t> dan </a:t>
            </a:r>
            <a:r>
              <a:rPr lang="en-US" sz="1800" b="1" dirty="0" err="1">
                <a:solidFill>
                  <a:schemeClr val="tx1"/>
                </a:solidFill>
              </a:rPr>
              <a:t>kemudian</a:t>
            </a:r>
            <a:r>
              <a:rPr lang="en-US" sz="1800" b="1" dirty="0">
                <a:solidFill>
                  <a:schemeClr val="tx1"/>
                </a:solidFill>
              </a:rPr>
              <a:t> Anda </a:t>
            </a:r>
            <a:r>
              <a:rPr lang="en-US" sz="1800" b="1" dirty="0" err="1">
                <a:solidFill>
                  <a:schemeClr val="tx1"/>
                </a:solidFill>
              </a:rPr>
              <a:t>mendapatkan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jawaban</a:t>
            </a:r>
            <a:r>
              <a:rPr lang="en-US" sz="1800" b="1" dirty="0">
                <a:solidFill>
                  <a:schemeClr val="tx1"/>
                </a:solidFill>
              </a:rPr>
              <a:t> '</a:t>
            </a:r>
            <a:r>
              <a:rPr lang="en-US" sz="1800" b="1" dirty="0" err="1">
                <a:solidFill>
                  <a:schemeClr val="tx1"/>
                </a:solidFill>
              </a:rPr>
              <a:t>ya</a:t>
            </a:r>
            <a:r>
              <a:rPr lang="en-US" sz="1800" b="1" dirty="0">
                <a:solidFill>
                  <a:schemeClr val="tx1"/>
                </a:solidFill>
              </a:rPr>
              <a:t>' </a:t>
            </a:r>
            <a:r>
              <a:rPr lang="en-US" sz="1800" b="1" dirty="0" err="1">
                <a:solidFill>
                  <a:schemeClr val="tx1"/>
                </a:solidFill>
              </a:rPr>
              <a:t>dari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permintaan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lebih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besar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  <a:r>
              <a:rPr lang="en-US" sz="1800" b="1" dirty="0" err="1">
                <a:solidFill>
                  <a:schemeClr val="tx1"/>
                </a:solidFill>
              </a:rPr>
              <a:t>Inilah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cara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kerja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fenomena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tersebut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</a:rPr>
              <a:t>Yang </a:t>
            </a:r>
            <a:r>
              <a:rPr lang="en-US" sz="1800" b="1" dirty="0" err="1">
                <a:solidFill>
                  <a:schemeClr val="tx1"/>
                </a:solidFill>
              </a:rPr>
              <a:t>menarik</a:t>
            </a:r>
            <a:r>
              <a:rPr lang="en-US" sz="1800" b="1" dirty="0">
                <a:solidFill>
                  <a:schemeClr val="tx1"/>
                </a:solidFill>
              </a:rPr>
              <a:t> adalah </a:t>
            </a:r>
            <a:r>
              <a:rPr lang="en-US" sz="1800" b="1" dirty="0" err="1">
                <a:solidFill>
                  <a:schemeClr val="tx1"/>
                </a:solidFill>
              </a:rPr>
              <a:t>bahwa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pembujuk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bisa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mendapatkan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subjek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untuk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menyetujui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permintaan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lebih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besar</a:t>
            </a:r>
            <a:r>
              <a:rPr lang="en-US" sz="1800" b="1" dirty="0">
                <a:solidFill>
                  <a:schemeClr val="tx1"/>
                </a:solidFill>
              </a:rPr>
              <a:t> dan </a:t>
            </a:r>
            <a:r>
              <a:rPr lang="en-US" sz="1800" b="1" dirty="0" err="1">
                <a:solidFill>
                  <a:schemeClr val="tx1"/>
                </a:solidFill>
              </a:rPr>
              <a:t>lebih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sulit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berturut-turut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begitu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dia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membuatnya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setuju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dengan</a:t>
            </a:r>
            <a:r>
              <a:rPr lang="en-US" sz="1800" b="1" dirty="0">
                <a:solidFill>
                  <a:schemeClr val="tx1"/>
                </a:solidFill>
              </a:rPr>
              <a:t> yang </a:t>
            </a:r>
            <a:r>
              <a:rPr lang="en-US" sz="1800" b="1" dirty="0" err="1">
                <a:solidFill>
                  <a:schemeClr val="tx1"/>
                </a:solidFill>
              </a:rPr>
              <a:t>pertama</a:t>
            </a:r>
            <a:r>
              <a:rPr lang="en-US" sz="1800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BC348C-7A3A-43E2-B9BB-47E6391C111E}"/>
              </a:ext>
            </a:extLst>
          </p:cNvPr>
          <p:cNvSpPr/>
          <p:nvPr/>
        </p:nvSpPr>
        <p:spPr>
          <a:xfrm>
            <a:off x="6187858" y="262961"/>
            <a:ext cx="5702534" cy="10972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Door-In-The-Face 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29E5C5-8048-48CC-B37F-39458CE1D817}"/>
              </a:ext>
            </a:extLst>
          </p:cNvPr>
          <p:cNvSpPr>
            <a:spLocks noGrp="1"/>
          </p:cNvSpPr>
          <p:nvPr/>
        </p:nvSpPr>
        <p:spPr>
          <a:xfrm>
            <a:off x="6223869" y="1531188"/>
            <a:ext cx="5630511" cy="4199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>
                <a:solidFill>
                  <a:schemeClr val="tx1"/>
                </a:solidFill>
              </a:rPr>
              <a:t>Teknik door-in-the-face (</a:t>
            </a:r>
            <a:r>
              <a:rPr lang="en-US" sz="1500" b="1" dirty="0" err="1">
                <a:solidFill>
                  <a:schemeClr val="tx1"/>
                </a:solidFill>
              </a:rPr>
              <a:t>selanjutnya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disebut</a:t>
            </a:r>
            <a:r>
              <a:rPr lang="en-US" sz="1500" b="1" dirty="0">
                <a:solidFill>
                  <a:schemeClr val="tx1"/>
                </a:solidFill>
              </a:rPr>
              <a:t> DITF) adalah </a:t>
            </a:r>
            <a:r>
              <a:rPr lang="en-US" sz="1500" b="1" dirty="0" err="1">
                <a:solidFill>
                  <a:schemeClr val="tx1"/>
                </a:solidFill>
              </a:rPr>
              <a:t>teknik</a:t>
            </a:r>
            <a:r>
              <a:rPr lang="en-US" sz="1500" b="1" dirty="0">
                <a:solidFill>
                  <a:schemeClr val="tx1"/>
                </a:solidFill>
              </a:rPr>
              <a:t> yang </a:t>
            </a:r>
            <a:r>
              <a:rPr lang="en-US" sz="1500" b="1" dirty="0" err="1">
                <a:solidFill>
                  <a:schemeClr val="tx1"/>
                </a:solidFill>
              </a:rPr>
              <a:t>melibatkan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pola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seperti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ini</a:t>
            </a:r>
            <a:r>
              <a:rPr lang="en-US" sz="1500" b="1" dirty="0">
                <a:solidFill>
                  <a:schemeClr val="tx1"/>
                </a:solidFill>
              </a:rPr>
              <a:t> - </a:t>
            </a:r>
            <a:r>
              <a:rPr lang="en-US" sz="1500" b="1" dirty="0" err="1">
                <a:solidFill>
                  <a:schemeClr val="tx1"/>
                </a:solidFill>
              </a:rPr>
              <a:t>pertama</a:t>
            </a:r>
            <a:r>
              <a:rPr lang="en-US" sz="1500" b="1" dirty="0">
                <a:solidFill>
                  <a:schemeClr val="tx1"/>
                </a:solidFill>
              </a:rPr>
              <a:t> Anda </a:t>
            </a:r>
            <a:r>
              <a:rPr lang="en-US" sz="1500" b="1" dirty="0" err="1">
                <a:solidFill>
                  <a:schemeClr val="tx1"/>
                </a:solidFill>
              </a:rPr>
              <a:t>tidak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mendapatkan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persetujuan</a:t>
            </a:r>
            <a:r>
              <a:rPr lang="en-US" sz="1500" b="1" dirty="0">
                <a:solidFill>
                  <a:schemeClr val="tx1"/>
                </a:solidFill>
              </a:rPr>
              <a:t> dan </a:t>
            </a:r>
            <a:r>
              <a:rPr lang="en-US" sz="1500" b="1" dirty="0" err="1">
                <a:solidFill>
                  <a:schemeClr val="tx1"/>
                </a:solidFill>
              </a:rPr>
              <a:t>kemudian</a:t>
            </a:r>
            <a:r>
              <a:rPr lang="en-US" sz="1500" b="1" dirty="0">
                <a:solidFill>
                  <a:schemeClr val="tx1"/>
                </a:solidFill>
              </a:rPr>
              <a:t> Anda </a:t>
            </a:r>
            <a:r>
              <a:rPr lang="en-US" sz="1500" b="1" dirty="0" err="1">
                <a:solidFill>
                  <a:schemeClr val="tx1"/>
                </a:solidFill>
              </a:rPr>
              <a:t>mendapatkan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jawaban</a:t>
            </a:r>
            <a:r>
              <a:rPr lang="en-US" sz="1500" b="1" dirty="0">
                <a:solidFill>
                  <a:schemeClr val="tx1"/>
                </a:solidFill>
              </a:rPr>
              <a:t> ‘</a:t>
            </a:r>
            <a:r>
              <a:rPr lang="en-US" sz="1500" b="1" dirty="0" err="1">
                <a:solidFill>
                  <a:schemeClr val="tx1"/>
                </a:solidFill>
              </a:rPr>
              <a:t>ya</a:t>
            </a:r>
            <a:r>
              <a:rPr lang="en-US" sz="1500" b="1" dirty="0">
                <a:solidFill>
                  <a:schemeClr val="tx1"/>
                </a:solidFill>
              </a:rPr>
              <a:t>’ </a:t>
            </a:r>
            <a:r>
              <a:rPr lang="en-US" sz="1500" b="1" dirty="0" err="1">
                <a:solidFill>
                  <a:schemeClr val="tx1"/>
                </a:solidFill>
              </a:rPr>
              <a:t>untuk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permintaan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berikutnya</a:t>
            </a:r>
            <a:r>
              <a:rPr lang="en-US" sz="15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 err="1">
                <a:solidFill>
                  <a:schemeClr val="tx1"/>
                </a:solidFill>
              </a:rPr>
              <a:t>Begini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cara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kerjanya</a:t>
            </a:r>
            <a:r>
              <a:rPr lang="en-US" sz="1500" b="1" dirty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 err="1">
                <a:solidFill>
                  <a:schemeClr val="tx1"/>
                </a:solidFill>
              </a:rPr>
              <a:t>Pembujuk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pertama-tama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membuat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permintaan</a:t>
            </a:r>
            <a:r>
              <a:rPr lang="en-US" sz="1500" b="1" dirty="0">
                <a:solidFill>
                  <a:schemeClr val="tx1"/>
                </a:solidFill>
              </a:rPr>
              <a:t> yang </a:t>
            </a:r>
            <a:r>
              <a:rPr lang="en-US" sz="1500" b="1" dirty="0" err="1">
                <a:solidFill>
                  <a:schemeClr val="tx1"/>
                </a:solidFill>
              </a:rPr>
              <a:t>agak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berlebihan</a:t>
            </a:r>
            <a:r>
              <a:rPr lang="en-US" sz="1500" b="1" dirty="0">
                <a:solidFill>
                  <a:schemeClr val="tx1"/>
                </a:solidFill>
              </a:rPr>
              <a:t> pada </a:t>
            </a:r>
            <a:r>
              <a:rPr lang="en-US" sz="1500" b="1" dirty="0" err="1">
                <a:solidFill>
                  <a:schemeClr val="tx1"/>
                </a:solidFill>
              </a:rPr>
              <a:t>komunikan</a:t>
            </a:r>
            <a:r>
              <a:rPr lang="en-US" sz="1500" b="1" dirty="0">
                <a:solidFill>
                  <a:schemeClr val="tx1"/>
                </a:solidFill>
              </a:rPr>
              <a:t> (yang </a:t>
            </a:r>
            <a:r>
              <a:rPr lang="en-US" sz="1500" b="1" dirty="0" err="1">
                <a:solidFill>
                  <a:schemeClr val="tx1"/>
                </a:solidFill>
              </a:rPr>
              <a:t>kemungkinan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besar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akan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ditolak</a:t>
            </a:r>
            <a:r>
              <a:rPr lang="en-US" sz="1500" b="1" dirty="0">
                <a:solidFill>
                  <a:schemeClr val="tx1"/>
                </a:solidFill>
              </a:rPr>
              <a:t>) dan </a:t>
            </a:r>
            <a:r>
              <a:rPr lang="en-US" sz="1500" b="1" dirty="0" err="1">
                <a:solidFill>
                  <a:schemeClr val="tx1"/>
                </a:solidFill>
              </a:rPr>
              <a:t>setelah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ditolak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dia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langsung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menindaklanjutinya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dengan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permintaan</a:t>
            </a:r>
            <a:r>
              <a:rPr lang="en-US" sz="1500" b="1" dirty="0">
                <a:solidFill>
                  <a:schemeClr val="tx1"/>
                </a:solidFill>
              </a:rPr>
              <a:t> yang </a:t>
            </a:r>
            <a:r>
              <a:rPr lang="en-US" sz="1500" b="1" dirty="0" err="1">
                <a:solidFill>
                  <a:schemeClr val="tx1"/>
                </a:solidFill>
              </a:rPr>
              <a:t>lebih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masuk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akal</a:t>
            </a:r>
            <a:r>
              <a:rPr lang="en-US" sz="1500" b="1" dirty="0">
                <a:solidFill>
                  <a:schemeClr val="tx1"/>
                </a:solidFill>
              </a:rPr>
              <a:t>, yang </a:t>
            </a:r>
            <a:r>
              <a:rPr lang="en-US" sz="1500" b="1" dirty="0" err="1">
                <a:solidFill>
                  <a:schemeClr val="tx1"/>
                </a:solidFill>
              </a:rPr>
              <a:t>kemungkinan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akan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diterima</a:t>
            </a:r>
            <a:r>
              <a:rPr lang="en-US" sz="1500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solidFill>
                <a:schemeClr val="tx1"/>
              </a:solidFill>
            </a:endParaRPr>
          </a:p>
          <a:p>
            <a:pPr marL="403225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500" b="1" dirty="0" err="1">
                <a:solidFill>
                  <a:schemeClr val="tx1"/>
                </a:solidFill>
              </a:rPr>
              <a:t>Tapi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mengapa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teknik</a:t>
            </a:r>
            <a:r>
              <a:rPr lang="en-US" sz="1500" b="1" dirty="0">
                <a:solidFill>
                  <a:schemeClr val="tx1"/>
                </a:solidFill>
              </a:rPr>
              <a:t> DITF  </a:t>
            </a:r>
            <a:r>
              <a:rPr lang="en-US" sz="1500" b="1" dirty="0" err="1">
                <a:solidFill>
                  <a:schemeClr val="tx1"/>
                </a:solidFill>
              </a:rPr>
              <a:t>bekerja</a:t>
            </a:r>
            <a:r>
              <a:rPr lang="en-US" sz="1500" b="1" dirty="0">
                <a:solidFill>
                  <a:schemeClr val="tx1"/>
                </a:solidFill>
              </a:rPr>
              <a:t> dan </a:t>
            </a:r>
            <a:r>
              <a:rPr lang="en-US" sz="1500" b="1" dirty="0" err="1">
                <a:solidFill>
                  <a:schemeClr val="tx1"/>
                </a:solidFill>
              </a:rPr>
              <a:t>mengapa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komunikan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setuju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dengan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permintaan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kedua</a:t>
            </a:r>
            <a:r>
              <a:rPr lang="en-US" sz="1500" b="1" dirty="0">
                <a:solidFill>
                  <a:schemeClr val="tx1"/>
                </a:solidFill>
              </a:rPr>
              <a:t>?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800" b="1" dirty="0">
              <a:solidFill>
                <a:schemeClr val="tx1"/>
              </a:solidFill>
            </a:endParaRPr>
          </a:p>
          <a:p>
            <a:pPr marL="403225" indent="-28575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Di </a:t>
            </a:r>
            <a:r>
              <a:rPr lang="en-US" sz="1200" b="1" dirty="0" err="1">
                <a:solidFill>
                  <a:schemeClr val="tx1"/>
                </a:solidFill>
              </a:rPr>
              <a:t>sinilah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kebutuhan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dasar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manusia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untuk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menyenangkan</a:t>
            </a:r>
            <a:r>
              <a:rPr lang="en-US" sz="1200" b="1" dirty="0">
                <a:solidFill>
                  <a:schemeClr val="tx1"/>
                </a:solidFill>
              </a:rPr>
              <a:t> orang, </a:t>
            </a:r>
            <a:r>
              <a:rPr lang="en-US" sz="1200" b="1" dirty="0" err="1">
                <a:solidFill>
                  <a:schemeClr val="tx1"/>
                </a:solidFill>
              </a:rPr>
              <a:t>disukai</a:t>
            </a:r>
            <a:r>
              <a:rPr lang="en-US" sz="1200" b="1" dirty="0">
                <a:solidFill>
                  <a:schemeClr val="tx1"/>
                </a:solidFill>
              </a:rPr>
              <a:t> oleh </a:t>
            </a:r>
            <a:r>
              <a:rPr lang="en-US" sz="1200" b="1" dirty="0" err="1">
                <a:solidFill>
                  <a:schemeClr val="tx1"/>
                </a:solidFill>
              </a:rPr>
              <a:t>semua</a:t>
            </a:r>
            <a:r>
              <a:rPr lang="en-US" sz="1200" b="1" dirty="0">
                <a:solidFill>
                  <a:schemeClr val="tx1"/>
                </a:solidFill>
              </a:rPr>
              <a:t> orang, dan </a:t>
            </a:r>
            <a:r>
              <a:rPr lang="en-US" sz="1200" b="1" dirty="0" err="1">
                <a:solidFill>
                  <a:schemeClr val="tx1"/>
                </a:solidFill>
              </a:rPr>
              <a:t>karena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tidak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ditolak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secara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sosial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tendangan-subjek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merasa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bersalah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karena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menolak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permintaan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pertama</a:t>
            </a:r>
            <a:r>
              <a:rPr lang="en-US" sz="1200" b="1" dirty="0">
                <a:solidFill>
                  <a:schemeClr val="tx1"/>
                </a:solidFill>
              </a:rPr>
              <a:t> dan </a:t>
            </a:r>
            <a:r>
              <a:rPr lang="en-US" sz="1200" b="1" dirty="0" err="1">
                <a:solidFill>
                  <a:schemeClr val="tx1"/>
                </a:solidFill>
              </a:rPr>
              <a:t>menyebabkan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kekecewaan</a:t>
            </a:r>
            <a:r>
              <a:rPr lang="en-US" sz="1200" b="1" dirty="0">
                <a:solidFill>
                  <a:schemeClr val="tx1"/>
                </a:solidFill>
              </a:rPr>
              <a:t> pada </a:t>
            </a:r>
            <a:r>
              <a:rPr lang="en-US" sz="1200" b="1" dirty="0" err="1">
                <a:solidFill>
                  <a:schemeClr val="tx1"/>
                </a:solidFill>
              </a:rPr>
              <a:t>pembujuk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jadi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saat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diberi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pilihan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kedua</a:t>
            </a:r>
            <a:r>
              <a:rPr lang="en-US" sz="1200" b="1" dirty="0">
                <a:solidFill>
                  <a:schemeClr val="tx1"/>
                </a:solidFill>
              </a:rPr>
              <a:t> (</a:t>
            </a:r>
            <a:r>
              <a:rPr lang="en-US" sz="1200" b="1" dirty="0" err="1">
                <a:solidFill>
                  <a:schemeClr val="tx1"/>
                </a:solidFill>
              </a:rPr>
              <a:t>atau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kesempatan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kedua</a:t>
            </a:r>
            <a:r>
              <a:rPr lang="en-US" sz="1200" b="1" dirty="0">
                <a:solidFill>
                  <a:schemeClr val="tx1"/>
                </a:solidFill>
              </a:rPr>
              <a:t>), dan yang </a:t>
            </a:r>
            <a:r>
              <a:rPr lang="en-US" sz="1200" b="1" dirty="0" err="1">
                <a:solidFill>
                  <a:schemeClr val="tx1"/>
                </a:solidFill>
              </a:rPr>
              <a:t>jauh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lebih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masuk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akal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saat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itu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dia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merasa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lebih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mudah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menerimanya</a:t>
            </a:r>
            <a:r>
              <a:rPr lang="en-US" sz="1200" b="1" dirty="0">
                <a:solidFill>
                  <a:schemeClr val="tx1"/>
                </a:solidFill>
              </a:rPr>
              <a:t> dan </a:t>
            </a:r>
            <a:r>
              <a:rPr lang="en-US" sz="1200" b="1" dirty="0" err="1">
                <a:solidFill>
                  <a:schemeClr val="tx1"/>
                </a:solidFill>
              </a:rPr>
              <a:t>menebus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perasaan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negatifnya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pPr marL="234950" algn="just"/>
            <a:endParaRPr lang="en-US" sz="1800" b="1" dirty="0">
              <a:solidFill>
                <a:schemeClr val="tx1"/>
              </a:solidFill>
            </a:endParaRPr>
          </a:p>
          <a:p>
            <a:pPr marL="234950" algn="just"/>
            <a:endParaRPr lang="en-US" sz="2200" b="1" dirty="0">
              <a:solidFill>
                <a:schemeClr val="tx1"/>
              </a:solidFill>
            </a:endParaRPr>
          </a:p>
          <a:p>
            <a:pPr marL="1487488" lvl="1" indent="-46355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1"/>
              </a:solidFill>
            </a:endParaRPr>
          </a:p>
          <a:p>
            <a:pPr marL="1030288" indent="-463550" algn="just">
              <a:buFont typeface="Courier New" panose="02070309020205020404" pitchFamily="49" charset="0"/>
              <a:buChar char="o"/>
            </a:pPr>
            <a:endParaRPr lang="en-US" sz="2500" b="1" dirty="0">
              <a:solidFill>
                <a:schemeClr val="tx1"/>
              </a:solidFill>
            </a:endParaRPr>
          </a:p>
          <a:p>
            <a:pPr marL="234950" algn="just"/>
            <a:endParaRPr lang="en-US" sz="3000" b="1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9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1799</Words>
  <Application>Microsoft Office PowerPoint</Application>
  <PresentationFormat>Widescreen</PresentationFormat>
  <Paragraphs>449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</vt:lpstr>
      <vt:lpstr>Avenir Next LT Pro</vt:lpstr>
      <vt:lpstr>Avenir Next LT Pro Light</vt:lpstr>
      <vt:lpstr>Calibri</vt:lpstr>
      <vt:lpstr>Courier New</vt:lpstr>
      <vt:lpstr>Garamond</vt:lpstr>
      <vt:lpstr>inherit</vt:lpstr>
      <vt:lpstr>Wingdings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2020-04-03T00:20:05Z</dcterms:modified>
</cp:coreProperties>
</file>