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340" r:id="rId2"/>
    <p:sldId id="261" r:id="rId3"/>
    <p:sldId id="292" r:id="rId4"/>
    <p:sldId id="303" r:id="rId5"/>
    <p:sldId id="373" r:id="rId6"/>
    <p:sldId id="359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13" r:id="rId29"/>
    <p:sldId id="31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3827417" y="2952206"/>
            <a:ext cx="7328261" cy="2063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FACTORS IN </a:t>
            </a:r>
          </a:p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PERSUASIVE COMMUNICATION</a:t>
            </a:r>
          </a:p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M-7</a:t>
            </a:r>
          </a:p>
        </p:txBody>
      </p:sp>
    </p:spTree>
    <p:extLst>
      <p:ext uri="{BB962C8B-B14F-4D97-AF65-F5344CB8AC3E}">
        <p14:creationId xmlns:p14="http://schemas.microsoft.com/office/powerpoint/2010/main" val="322997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557347" y="2005781"/>
            <a:ext cx="5814534" cy="4498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Terjadi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ketika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seseorang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merasakan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penyesalan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bahwa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dia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gagal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melakukan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apa</a:t>
            </a:r>
            <a:r>
              <a:rPr lang="en-US" sz="2600" b="1" dirty="0">
                <a:solidFill>
                  <a:schemeClr val="tx1"/>
                </a:solidFill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</a:rPr>
              <a:t>seharusnya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atau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harus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dilakukannya</a:t>
            </a: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Misalnya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ketika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dia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melanggar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beberapa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prinsip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sosial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etika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atau</a:t>
            </a:r>
            <a:r>
              <a:rPr lang="en-US" sz="2600" b="1" dirty="0">
                <a:solidFill>
                  <a:schemeClr val="tx1"/>
                </a:solidFill>
              </a:rPr>
              <a:t> moral </a:t>
            </a:r>
            <a:r>
              <a:rPr lang="en-US" sz="2600" b="1" dirty="0" err="1">
                <a:solidFill>
                  <a:schemeClr val="tx1"/>
                </a:solidFill>
              </a:rPr>
              <a:t>atau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peraturan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hukum</a:t>
            </a:r>
            <a:endParaRPr lang="en-US" sz="2600" b="1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GUILT APPEALS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090D0-3E31-4331-B103-EC637109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736" y="2005781"/>
            <a:ext cx="4609080" cy="40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7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GUILT APPEALS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34057-73D4-4765-AF1A-E11F0A86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64" y="1637071"/>
            <a:ext cx="11437033" cy="457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4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ENAM PRINSIP PESAN PERSUASIF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 CIALDINI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88783-76D4-4A4A-8FC7-81B1A2DEE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4" y="2497862"/>
            <a:ext cx="4686300" cy="3618433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73B2358C-39C1-4556-8577-131503ADB5C7}"/>
              </a:ext>
            </a:extLst>
          </p:cNvPr>
          <p:cNvSpPr>
            <a:spLocks noGrp="1"/>
          </p:cNvSpPr>
          <p:nvPr/>
        </p:nvSpPr>
        <p:spPr>
          <a:xfrm>
            <a:off x="5475767" y="1774649"/>
            <a:ext cx="5814534" cy="4498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Prinsipnya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komunikasi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persuasif</a:t>
            </a:r>
            <a:r>
              <a:rPr lang="en-US" sz="2600" b="1" dirty="0">
                <a:solidFill>
                  <a:schemeClr val="tx1"/>
                </a:solidFill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</a:rPr>
              <a:t>kita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sampaikan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dapat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meberikan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nilai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tukar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lebih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untuk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barang</a:t>
            </a:r>
            <a:r>
              <a:rPr lang="en-US" sz="2600" b="1" dirty="0">
                <a:solidFill>
                  <a:schemeClr val="tx1"/>
                </a:solidFill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</a:rPr>
              <a:t>anda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ingin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tawarkan</a:t>
            </a: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Posisikan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diri</a:t>
            </a:r>
            <a:r>
              <a:rPr lang="en-US" sz="2600" b="1" dirty="0">
                <a:solidFill>
                  <a:schemeClr val="tx1"/>
                </a:solidFill>
              </a:rPr>
              <a:t> Anda </a:t>
            </a:r>
            <a:r>
              <a:rPr lang="en-US" sz="2600" b="1" dirty="0" err="1">
                <a:solidFill>
                  <a:schemeClr val="tx1"/>
                </a:solidFill>
              </a:rPr>
              <a:t>sebagai</a:t>
            </a:r>
            <a:r>
              <a:rPr lang="en-US" sz="2600" b="1" dirty="0">
                <a:solidFill>
                  <a:schemeClr val="tx1"/>
                </a:solidFill>
              </a:rPr>
              <a:t> customer, dan </a:t>
            </a:r>
            <a:r>
              <a:rPr lang="en-US" sz="2600" b="1" dirty="0" err="1">
                <a:solidFill>
                  <a:schemeClr val="tx1"/>
                </a:solidFill>
              </a:rPr>
              <a:t>ajukan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pertanyaan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kepada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diri</a:t>
            </a:r>
            <a:r>
              <a:rPr lang="en-US" sz="2600" b="1" dirty="0">
                <a:solidFill>
                  <a:schemeClr val="tx1"/>
                </a:solidFill>
              </a:rPr>
              <a:t> Anda “Hal </a:t>
            </a:r>
            <a:r>
              <a:rPr lang="en-US" sz="2600" b="1" dirty="0" err="1">
                <a:solidFill>
                  <a:schemeClr val="tx1"/>
                </a:solidFill>
              </a:rPr>
              <a:t>tambahan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apa</a:t>
            </a:r>
            <a:r>
              <a:rPr lang="en-US" sz="2600" b="1" dirty="0">
                <a:solidFill>
                  <a:schemeClr val="tx1"/>
                </a:solidFill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</a:rPr>
              <a:t>ingin</a:t>
            </a:r>
            <a:r>
              <a:rPr lang="en-US" sz="2600" b="1" dirty="0">
                <a:solidFill>
                  <a:schemeClr val="tx1"/>
                </a:solidFill>
              </a:rPr>
              <a:t> Anda </a:t>
            </a:r>
            <a:r>
              <a:rPr lang="en-US" sz="2600" b="1" dirty="0" err="1">
                <a:solidFill>
                  <a:schemeClr val="tx1"/>
                </a:solidFill>
              </a:rPr>
              <a:t>dapatkan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sehingga</a:t>
            </a:r>
            <a:r>
              <a:rPr lang="en-US" sz="2600" b="1" dirty="0">
                <a:solidFill>
                  <a:schemeClr val="tx1"/>
                </a:solidFill>
              </a:rPr>
              <a:t> Anda </a:t>
            </a:r>
            <a:r>
              <a:rPr lang="en-US" sz="2600" b="1" dirty="0" err="1">
                <a:solidFill>
                  <a:schemeClr val="tx1"/>
                </a:solidFill>
              </a:rPr>
              <a:t>mau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melakukan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pembelian</a:t>
            </a:r>
            <a:r>
              <a:rPr lang="en-US" sz="2600" b="1" dirty="0">
                <a:solidFill>
                  <a:schemeClr val="tx1"/>
                </a:solidFill>
              </a:rPr>
              <a:t> ?”</a:t>
            </a: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255ECB0F-7F16-4C9E-8D16-6333086044EF}"/>
              </a:ext>
            </a:extLst>
          </p:cNvPr>
          <p:cNvSpPr>
            <a:spLocks noGrp="1"/>
          </p:cNvSpPr>
          <p:nvPr/>
        </p:nvSpPr>
        <p:spPr>
          <a:xfrm>
            <a:off x="360064" y="1698638"/>
            <a:ext cx="5814534" cy="985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just"/>
            <a:r>
              <a:rPr lang="en-US" sz="4000" b="1" dirty="0">
                <a:solidFill>
                  <a:srgbClr val="C00000"/>
                </a:solidFill>
              </a:rPr>
              <a:t>RECIPROCATION</a:t>
            </a: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C00000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rgbClr val="C00000"/>
              </a:solidFill>
            </a:endParaRPr>
          </a:p>
          <a:p>
            <a:pPr marL="234950" algn="just"/>
            <a:endParaRPr lang="en-US" sz="30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3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ENAM PRINSIP PESAN PERSUASIF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 CIALDINI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DCC4DF-EB57-4313-B8C6-F6A844CFB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4" y="2653634"/>
            <a:ext cx="5262926" cy="3438525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EB0974BB-B87D-45FD-A2B5-A6AF004B8D64}"/>
              </a:ext>
            </a:extLst>
          </p:cNvPr>
          <p:cNvSpPr>
            <a:spLocks noGrp="1"/>
          </p:cNvSpPr>
          <p:nvPr/>
        </p:nvSpPr>
        <p:spPr>
          <a:xfrm>
            <a:off x="360064" y="1698638"/>
            <a:ext cx="5814534" cy="985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just"/>
            <a:r>
              <a:rPr lang="en-US" sz="4000" b="1" dirty="0">
                <a:solidFill>
                  <a:srgbClr val="C00000"/>
                </a:solidFill>
              </a:rPr>
              <a:t>SOCIAL PROOF</a:t>
            </a: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C00000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rgbClr val="C00000"/>
              </a:solidFill>
            </a:endParaRPr>
          </a:p>
          <a:p>
            <a:pPr marL="234950" algn="just"/>
            <a:endParaRPr lang="en-US" sz="30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AA24E2D6-0E91-49AA-9DDD-69FDA13FAA08}"/>
              </a:ext>
            </a:extLst>
          </p:cNvPr>
          <p:cNvSpPr>
            <a:spLocks noGrp="1"/>
          </p:cNvSpPr>
          <p:nvPr/>
        </p:nvSpPr>
        <p:spPr>
          <a:xfrm>
            <a:off x="5770727" y="1700909"/>
            <a:ext cx="5814534" cy="4498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</a:rPr>
              <a:t>Social proof </a:t>
            </a:r>
            <a:r>
              <a:rPr lang="en-US" sz="2600" b="1" dirty="0" err="1">
                <a:solidFill>
                  <a:schemeClr val="tx1"/>
                </a:solidFill>
              </a:rPr>
              <a:t>terjadi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ketika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audiens</a:t>
            </a:r>
            <a:r>
              <a:rPr lang="en-US" sz="2600" b="1" dirty="0">
                <a:solidFill>
                  <a:schemeClr val="tx1"/>
                </a:solidFill>
              </a:rPr>
              <a:t> Anda </a:t>
            </a:r>
            <a:r>
              <a:rPr lang="en-US" sz="2600" b="1" dirty="0" err="1">
                <a:solidFill>
                  <a:schemeClr val="tx1"/>
                </a:solidFill>
              </a:rPr>
              <a:t>dipengaruhi</a:t>
            </a:r>
            <a:r>
              <a:rPr lang="en-US" sz="2600" b="1" dirty="0">
                <a:solidFill>
                  <a:schemeClr val="tx1"/>
                </a:solidFill>
              </a:rPr>
              <a:t> oleh </a:t>
            </a:r>
            <a:r>
              <a:rPr lang="en-US" sz="2600" b="1" dirty="0" err="1">
                <a:solidFill>
                  <a:schemeClr val="tx1"/>
                </a:solidFill>
              </a:rPr>
              <a:t>tindakan</a:t>
            </a:r>
            <a:r>
              <a:rPr lang="en-US" sz="2600" b="1" dirty="0">
                <a:solidFill>
                  <a:schemeClr val="tx1"/>
                </a:solidFill>
              </a:rPr>
              <a:t> orang lain dean </a:t>
            </a:r>
            <a:r>
              <a:rPr lang="en-US" sz="2600" b="1" dirty="0" err="1">
                <a:solidFill>
                  <a:schemeClr val="tx1"/>
                </a:solidFill>
              </a:rPr>
              <a:t>mereka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cenderung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untuk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melakukan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hal</a:t>
            </a:r>
            <a:r>
              <a:rPr lang="en-US" sz="2600" b="1" dirty="0">
                <a:solidFill>
                  <a:schemeClr val="tx1"/>
                </a:solidFill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</a:rPr>
              <a:t>sama</a:t>
            </a: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Contoh</a:t>
            </a:r>
            <a:r>
              <a:rPr lang="en-US" sz="2600" b="1" dirty="0">
                <a:solidFill>
                  <a:schemeClr val="tx1"/>
                </a:solidFill>
              </a:rPr>
              <a:t> : endorse </a:t>
            </a:r>
            <a:r>
              <a:rPr lang="en-US" sz="2600" b="1" dirty="0" err="1">
                <a:solidFill>
                  <a:schemeClr val="tx1"/>
                </a:solidFill>
              </a:rPr>
              <a:t>artis</a:t>
            </a:r>
            <a:r>
              <a:rPr lang="en-US" sz="2600" b="1" dirty="0">
                <a:solidFill>
                  <a:schemeClr val="tx1"/>
                </a:solidFill>
              </a:rPr>
              <a:t> idola, </a:t>
            </a:r>
            <a:r>
              <a:rPr lang="en-US" sz="2600" b="1" dirty="0" err="1">
                <a:solidFill>
                  <a:schemeClr val="tx1"/>
                </a:solidFill>
              </a:rPr>
              <a:t>penerapan</a:t>
            </a:r>
            <a:r>
              <a:rPr lang="en-US" sz="2600" b="1" dirty="0">
                <a:solidFill>
                  <a:schemeClr val="tx1"/>
                </a:solidFill>
              </a:rPr>
              <a:t> rating </a:t>
            </a:r>
            <a:r>
              <a:rPr lang="en-US" sz="2600" b="1" dirty="0" err="1">
                <a:solidFill>
                  <a:schemeClr val="tx1"/>
                </a:solidFill>
              </a:rPr>
              <a:t>dalam</a:t>
            </a:r>
            <a:r>
              <a:rPr lang="en-US" sz="2600" b="1" dirty="0">
                <a:solidFill>
                  <a:schemeClr val="tx1"/>
                </a:solidFill>
              </a:rPr>
              <a:t> e-commerce</a:t>
            </a:r>
            <a:endParaRPr lang="en-US" sz="24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ENAM PRINSIP PESAN PERSUASIF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 CIALDINI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10935-D0E0-467C-90F0-D37B1EFF9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4" y="2497862"/>
            <a:ext cx="5233429" cy="3843944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2A6F4611-ABEF-4838-A2E7-403F3AC2BE52}"/>
              </a:ext>
            </a:extLst>
          </p:cNvPr>
          <p:cNvSpPr>
            <a:spLocks noGrp="1"/>
          </p:cNvSpPr>
          <p:nvPr/>
        </p:nvSpPr>
        <p:spPr>
          <a:xfrm>
            <a:off x="256825" y="1592450"/>
            <a:ext cx="5839175" cy="985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just"/>
            <a:r>
              <a:rPr lang="en-US" sz="2800" b="1" dirty="0">
                <a:solidFill>
                  <a:srgbClr val="C00000"/>
                </a:solidFill>
              </a:rPr>
              <a:t>COMMITMENT &amp; CONSISTENCY</a:t>
            </a: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C00000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rgbClr val="C00000"/>
              </a:solidFill>
            </a:endParaRPr>
          </a:p>
          <a:p>
            <a:pPr marL="234950" algn="just"/>
            <a:endParaRPr lang="en-US" sz="30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2DB279-D71D-4E45-8BF1-0BA12A32368B}"/>
              </a:ext>
            </a:extLst>
          </p:cNvPr>
          <p:cNvSpPr>
            <a:spLocks noGrp="1"/>
          </p:cNvSpPr>
          <p:nvPr/>
        </p:nvSpPr>
        <p:spPr>
          <a:xfrm>
            <a:off x="5825613" y="1474287"/>
            <a:ext cx="5814534" cy="4498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Kita </a:t>
            </a:r>
            <a:r>
              <a:rPr lang="en-US" sz="2000" b="1" dirty="0" err="1">
                <a:solidFill>
                  <a:schemeClr val="tx1"/>
                </a:solidFill>
              </a:rPr>
              <a:t>pasti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mengharapkan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setiap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konsumen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untuk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membeli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produk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website </a:t>
            </a:r>
            <a:r>
              <a:rPr lang="en-US" sz="2000" b="1" dirty="0" err="1">
                <a:solidFill>
                  <a:schemeClr val="tx1"/>
                </a:solidFill>
              </a:rPr>
              <a:t>untuk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setiap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kunjungan</a:t>
            </a:r>
            <a:r>
              <a:rPr lang="en-US" sz="2000" b="1" dirty="0">
                <a:solidFill>
                  <a:schemeClr val="tx1"/>
                </a:solidFill>
              </a:rPr>
              <a:t>. Kita </a:t>
            </a:r>
            <a:r>
              <a:rPr lang="en-US" sz="2000" b="1" dirty="0" err="1">
                <a:solidFill>
                  <a:schemeClr val="tx1"/>
                </a:solidFill>
              </a:rPr>
              <a:t>tidak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ingin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mereka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mulai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ragu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untuk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membeli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produk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tersebut</a:t>
            </a:r>
            <a:endParaRPr lang="en-US" sz="20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tx1"/>
                </a:solidFill>
              </a:rPr>
              <a:t>Untuk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mengatasi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keraguan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sebaiknya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gunakan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pertanyaan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retoris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dapat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meningkatkan</a:t>
            </a:r>
            <a:r>
              <a:rPr lang="en-US" sz="2000" b="1" dirty="0">
                <a:solidFill>
                  <a:schemeClr val="tx1"/>
                </a:solidFill>
              </a:rPr>
              <a:t> Persuasi, proses </a:t>
            </a:r>
            <a:r>
              <a:rPr lang="en-US" sz="2000" b="1" dirty="0" err="1">
                <a:solidFill>
                  <a:schemeClr val="tx1"/>
                </a:solidFill>
              </a:rPr>
              <a:t>pesan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menciptakan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hubungan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kuat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sikap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resisten</a:t>
            </a:r>
            <a:endParaRPr lang="en-US" sz="20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tx1"/>
                </a:solidFill>
              </a:rPr>
              <a:t>Contoh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pertanyaan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retoris</a:t>
            </a:r>
            <a:r>
              <a:rPr lang="en-US" sz="2000" b="1" dirty="0">
                <a:solidFill>
                  <a:schemeClr val="tx1"/>
                </a:solidFill>
              </a:rPr>
              <a:t> :</a:t>
            </a:r>
          </a:p>
          <a:p>
            <a:pPr marL="577850" indent="-342900" algn="just">
              <a:buFont typeface="Courier New" panose="02070309020205020404" pitchFamily="49" charset="0"/>
              <a:buChar char="o"/>
            </a:pPr>
            <a:r>
              <a:rPr lang="en-US" sz="1800" b="1" dirty="0" err="1">
                <a:solidFill>
                  <a:schemeClr val="tx1"/>
                </a:solidFill>
              </a:rPr>
              <a:t>Bagaimana</a:t>
            </a:r>
            <a:r>
              <a:rPr lang="en-US" sz="1800" b="1" dirty="0">
                <a:solidFill>
                  <a:schemeClr val="tx1"/>
                </a:solidFill>
              </a:rPr>
              <a:t>  </a:t>
            </a:r>
            <a:r>
              <a:rPr lang="en-US" sz="1800" b="1" dirty="0" err="1">
                <a:solidFill>
                  <a:schemeClr val="tx1"/>
                </a:solidFill>
              </a:rPr>
              <a:t>jika</a:t>
            </a:r>
            <a:r>
              <a:rPr lang="en-US" sz="1800" b="1" dirty="0">
                <a:solidFill>
                  <a:schemeClr val="tx1"/>
                </a:solidFill>
              </a:rPr>
              <a:t> Anda </a:t>
            </a:r>
            <a:r>
              <a:rPr lang="en-US" sz="1800" b="1" dirty="0" err="1">
                <a:solidFill>
                  <a:schemeClr val="tx1"/>
                </a:solidFill>
              </a:rPr>
              <a:t>tidak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perlu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lagi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mengantri</a:t>
            </a:r>
            <a:r>
              <a:rPr lang="en-US" sz="1800" b="1" dirty="0">
                <a:solidFill>
                  <a:schemeClr val="tx1"/>
                </a:solidFill>
              </a:rPr>
              <a:t> di supermarket </a:t>
            </a:r>
            <a:r>
              <a:rPr lang="en-US" sz="1800" b="1" dirty="0" err="1">
                <a:solidFill>
                  <a:schemeClr val="tx1"/>
                </a:solidFill>
              </a:rPr>
              <a:t>untuk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berbelanja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bulanan</a:t>
            </a:r>
            <a:r>
              <a:rPr lang="en-US" sz="1800" b="1" dirty="0">
                <a:solidFill>
                  <a:schemeClr val="tx1"/>
                </a:solidFill>
              </a:rPr>
              <a:t> ?</a:t>
            </a:r>
          </a:p>
          <a:p>
            <a:pPr marL="577850" indent="-342900" algn="just">
              <a:buFont typeface="Courier New" panose="02070309020205020404" pitchFamily="49" charset="0"/>
              <a:buChar char="o"/>
            </a:pPr>
            <a:r>
              <a:rPr lang="en-US" sz="1800" b="1" dirty="0" err="1">
                <a:solidFill>
                  <a:schemeClr val="tx1"/>
                </a:solidFill>
              </a:rPr>
              <a:t>Apakah</a:t>
            </a:r>
            <a:r>
              <a:rPr lang="en-US" sz="1800" b="1" dirty="0">
                <a:solidFill>
                  <a:schemeClr val="tx1"/>
                </a:solidFill>
              </a:rPr>
              <a:t> Anda </a:t>
            </a:r>
            <a:r>
              <a:rPr lang="en-US" sz="1800" b="1" dirty="0" err="1">
                <a:solidFill>
                  <a:schemeClr val="tx1"/>
                </a:solidFill>
              </a:rPr>
              <a:t>lapar</a:t>
            </a:r>
            <a:r>
              <a:rPr lang="en-US" sz="1800" b="1" dirty="0">
                <a:solidFill>
                  <a:schemeClr val="tx1"/>
                </a:solidFill>
              </a:rPr>
              <a:t> dan malas </a:t>
            </a:r>
            <a:r>
              <a:rPr lang="en-US" sz="1800" b="1" dirty="0" err="1">
                <a:solidFill>
                  <a:schemeClr val="tx1"/>
                </a:solidFill>
              </a:rPr>
              <a:t>untuk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jalan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keluar</a:t>
            </a:r>
            <a:r>
              <a:rPr lang="en-US" sz="1800" b="1" dirty="0">
                <a:solidFill>
                  <a:schemeClr val="tx1"/>
                </a:solidFill>
              </a:rPr>
              <a:t>?</a:t>
            </a: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1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ENAM PRINSIP PESAN PERSUASIF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 CIALDINI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B4A7D27-6DED-44BF-A934-3FC4B7312836}"/>
              </a:ext>
            </a:extLst>
          </p:cNvPr>
          <p:cNvSpPr>
            <a:spLocks noGrp="1"/>
          </p:cNvSpPr>
          <p:nvPr/>
        </p:nvSpPr>
        <p:spPr>
          <a:xfrm>
            <a:off x="256825" y="1592450"/>
            <a:ext cx="5839175" cy="985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just"/>
            <a:r>
              <a:rPr lang="en-US" sz="2800" b="1" dirty="0">
                <a:solidFill>
                  <a:srgbClr val="C00000"/>
                </a:solidFill>
              </a:rPr>
              <a:t>BEING LIKEABLE</a:t>
            </a: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C00000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rgbClr val="C00000"/>
              </a:solidFill>
            </a:endParaRPr>
          </a:p>
          <a:p>
            <a:pPr marL="234950" algn="just"/>
            <a:endParaRPr lang="en-US" sz="30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10359-4725-4316-BE40-CF3C656A9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589" y="1699053"/>
            <a:ext cx="4645049" cy="362788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7CBEF15-CF5C-482F-A57C-7F3530EA7769}"/>
              </a:ext>
            </a:extLst>
          </p:cNvPr>
          <p:cNvSpPr>
            <a:spLocks noGrp="1"/>
          </p:cNvSpPr>
          <p:nvPr/>
        </p:nvSpPr>
        <p:spPr>
          <a:xfrm>
            <a:off x="385550" y="2578018"/>
            <a:ext cx="5814534" cy="4203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just"/>
            <a:r>
              <a:rPr lang="en-US" sz="2600" b="1" dirty="0" err="1">
                <a:solidFill>
                  <a:schemeClr val="tx1"/>
                </a:solidFill>
              </a:rPr>
              <a:t>Buatlah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pesan</a:t>
            </a:r>
            <a:r>
              <a:rPr lang="en-US" sz="2600" b="1" dirty="0">
                <a:solidFill>
                  <a:schemeClr val="tx1"/>
                </a:solidFill>
              </a:rPr>
              <a:t> persuasive Anda yang </a:t>
            </a:r>
            <a:r>
              <a:rPr lang="en-US" sz="2600" b="1" dirty="0" err="1">
                <a:solidFill>
                  <a:schemeClr val="tx1"/>
                </a:solidFill>
              </a:rPr>
              <a:t>mudah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dipahami</a:t>
            </a:r>
            <a:r>
              <a:rPr lang="en-US" sz="2600" b="1" dirty="0">
                <a:solidFill>
                  <a:schemeClr val="tx1"/>
                </a:solidFill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</a:rPr>
              <a:t>disukai</a:t>
            </a:r>
            <a:r>
              <a:rPr lang="en-US" sz="2600" b="1" dirty="0">
                <a:solidFill>
                  <a:schemeClr val="tx1"/>
                </a:solidFill>
              </a:rPr>
              <a:t> oleh </a:t>
            </a:r>
            <a:r>
              <a:rPr lang="en-US" sz="2600" b="1" dirty="0" err="1">
                <a:solidFill>
                  <a:schemeClr val="tx1"/>
                </a:solidFill>
              </a:rPr>
              <a:t>setiap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pengunjung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dengan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membuat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pesan</a:t>
            </a:r>
            <a:r>
              <a:rPr lang="en-US" sz="2600" b="1" dirty="0">
                <a:solidFill>
                  <a:schemeClr val="tx1"/>
                </a:solidFill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</a:rPr>
              <a:t>lebih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komunikatif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memberikan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respon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cepat</a:t>
            </a:r>
            <a:r>
              <a:rPr lang="en-US" sz="2600" b="1" dirty="0">
                <a:solidFill>
                  <a:schemeClr val="tx1"/>
                </a:solidFill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</a:rPr>
              <a:t>fokus</a:t>
            </a:r>
            <a:r>
              <a:rPr lang="en-US" sz="2600" b="1" dirty="0">
                <a:solidFill>
                  <a:schemeClr val="tx1"/>
                </a:solidFill>
              </a:rPr>
              <a:t> pada </a:t>
            </a:r>
            <a:r>
              <a:rPr lang="en-US" sz="2600" b="1" dirty="0" err="1">
                <a:solidFill>
                  <a:schemeClr val="tx1"/>
                </a:solidFill>
              </a:rPr>
              <a:t>pengalaman</a:t>
            </a:r>
            <a:r>
              <a:rPr lang="en-US" sz="2600" b="1" dirty="0">
                <a:solidFill>
                  <a:schemeClr val="tx1"/>
                </a:solidFill>
              </a:rPr>
              <a:t>  </a:t>
            </a:r>
            <a:r>
              <a:rPr lang="en-US" sz="2600" b="1" dirty="0" err="1">
                <a:solidFill>
                  <a:schemeClr val="tx1"/>
                </a:solidFill>
              </a:rPr>
              <a:t>setiap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pembeli</a:t>
            </a:r>
            <a:endParaRPr lang="en-US" sz="24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8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ENAM PRINSIP PESAN PERSUASIF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 CIALDINI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1AD2AF-960F-4322-8646-5FB60B7B1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60158"/>
            <a:ext cx="5297657" cy="4203726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CEA81031-4CA8-490D-8D6D-7625440266AC}"/>
              </a:ext>
            </a:extLst>
          </p:cNvPr>
          <p:cNvSpPr>
            <a:spLocks noGrp="1"/>
          </p:cNvSpPr>
          <p:nvPr/>
        </p:nvSpPr>
        <p:spPr>
          <a:xfrm>
            <a:off x="256825" y="1592450"/>
            <a:ext cx="5839175" cy="985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just"/>
            <a:r>
              <a:rPr lang="en-US" sz="2800" b="1" dirty="0">
                <a:solidFill>
                  <a:srgbClr val="C00000"/>
                </a:solidFill>
              </a:rPr>
              <a:t>BRAND AUTHORITY</a:t>
            </a: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C00000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rgbClr val="C00000"/>
              </a:solidFill>
            </a:endParaRPr>
          </a:p>
          <a:p>
            <a:pPr marL="234950" algn="just"/>
            <a:endParaRPr lang="en-US" sz="30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36B167E9-9157-411F-8579-166EBF6F58F4}"/>
              </a:ext>
            </a:extLst>
          </p:cNvPr>
          <p:cNvSpPr>
            <a:spLocks noGrp="1"/>
          </p:cNvSpPr>
          <p:nvPr/>
        </p:nvSpPr>
        <p:spPr>
          <a:xfrm>
            <a:off x="385550" y="2578018"/>
            <a:ext cx="5814534" cy="4203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just"/>
            <a:r>
              <a:rPr lang="en-US" sz="2600" b="1" dirty="0" err="1">
                <a:solidFill>
                  <a:schemeClr val="tx1"/>
                </a:solidFill>
              </a:rPr>
              <a:t>Membangun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otoritas</a:t>
            </a:r>
            <a:r>
              <a:rPr lang="en-US" sz="2600" b="1" dirty="0">
                <a:solidFill>
                  <a:schemeClr val="tx1"/>
                </a:solidFill>
              </a:rPr>
              <a:t> brand </a:t>
            </a:r>
            <a:r>
              <a:rPr lang="en-US" sz="2600" b="1" dirty="0" err="1">
                <a:solidFill>
                  <a:schemeClr val="tx1"/>
                </a:solidFill>
              </a:rPr>
              <a:t>dengan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memberikan</a:t>
            </a:r>
            <a:r>
              <a:rPr lang="en-US" sz="2600" b="1" dirty="0">
                <a:solidFill>
                  <a:schemeClr val="tx1"/>
                </a:solidFill>
              </a:rPr>
              <a:t> image </a:t>
            </a:r>
            <a:r>
              <a:rPr lang="en-US" sz="2600" b="1" dirty="0" err="1">
                <a:solidFill>
                  <a:schemeClr val="tx1"/>
                </a:solidFill>
              </a:rPr>
              <a:t>pemahaman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mendalam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tentang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permasalahan</a:t>
            </a:r>
            <a:r>
              <a:rPr lang="en-US" sz="2600" b="1" dirty="0">
                <a:solidFill>
                  <a:schemeClr val="tx1"/>
                </a:solidFill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</a:rPr>
              <a:t>dihadapi</a:t>
            </a:r>
            <a:r>
              <a:rPr lang="en-US" sz="2600" b="1" dirty="0">
                <a:solidFill>
                  <a:schemeClr val="tx1"/>
                </a:solidFill>
              </a:rPr>
              <a:t> oleh customer </a:t>
            </a:r>
            <a:endParaRPr lang="en-US" sz="24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74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ENAM PRINSIP PESAN PERSUASIF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 CIALDINI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5674E4-21F1-4191-B427-A66313FE4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16" y="1971737"/>
            <a:ext cx="5719688" cy="4102491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2CF78AC1-9398-4912-BDC2-6B9D4A75E10B}"/>
              </a:ext>
            </a:extLst>
          </p:cNvPr>
          <p:cNvSpPr>
            <a:spLocks noGrp="1"/>
          </p:cNvSpPr>
          <p:nvPr/>
        </p:nvSpPr>
        <p:spPr>
          <a:xfrm>
            <a:off x="256825" y="1592450"/>
            <a:ext cx="5839175" cy="985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just"/>
            <a:r>
              <a:rPr lang="en-US" sz="2800" b="1" dirty="0">
                <a:solidFill>
                  <a:srgbClr val="C00000"/>
                </a:solidFill>
              </a:rPr>
              <a:t>CREATING SCARCITY</a:t>
            </a: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C00000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rgbClr val="C00000"/>
              </a:solidFill>
            </a:endParaRPr>
          </a:p>
          <a:p>
            <a:pPr marL="234950" algn="just"/>
            <a:endParaRPr lang="en-US" sz="30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400" b="1" dirty="0">
              <a:solidFill>
                <a:srgbClr val="C00000"/>
              </a:solidFill>
            </a:endParaRPr>
          </a:p>
          <a:p>
            <a:pPr marL="234950" algn="just"/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9DEFFF-FD19-4231-A069-6D28F64EE38B}"/>
              </a:ext>
            </a:extLst>
          </p:cNvPr>
          <p:cNvSpPr>
            <a:spLocks noGrp="1"/>
          </p:cNvSpPr>
          <p:nvPr/>
        </p:nvSpPr>
        <p:spPr>
          <a:xfrm>
            <a:off x="269145" y="2340422"/>
            <a:ext cx="5610983" cy="4203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</a:rPr>
              <a:t>Rasa </a:t>
            </a:r>
            <a:r>
              <a:rPr lang="en-US" sz="2600" b="1" dirty="0" err="1">
                <a:solidFill>
                  <a:schemeClr val="tx1"/>
                </a:solidFill>
              </a:rPr>
              <a:t>takut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kehilangan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atau</a:t>
            </a:r>
            <a:r>
              <a:rPr lang="en-US" sz="2600" b="1" dirty="0">
                <a:solidFill>
                  <a:schemeClr val="tx1"/>
                </a:solidFill>
              </a:rPr>
              <a:t> the Fear Of Missing Out (FOMO) adalah motivator yang </a:t>
            </a:r>
            <a:r>
              <a:rPr lang="en-US" sz="2600" b="1" dirty="0" err="1">
                <a:solidFill>
                  <a:schemeClr val="tx1"/>
                </a:solidFill>
              </a:rPr>
              <a:t>sangat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kuat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bagi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potensial</a:t>
            </a:r>
            <a:r>
              <a:rPr lang="en-US" sz="2600" b="1" dirty="0">
                <a:solidFill>
                  <a:schemeClr val="tx1"/>
                </a:solidFill>
              </a:rPr>
              <a:t> customer Anda</a:t>
            </a: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2600" b="1" dirty="0" err="1">
                <a:solidFill>
                  <a:schemeClr val="tx1"/>
                </a:solidFill>
              </a:rPr>
              <a:t>Konsumen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cenderung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akan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membeli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secara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langsung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dalam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keadaan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waktu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diskon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atau</a:t>
            </a:r>
            <a:r>
              <a:rPr lang="en-US" sz="2600" b="1" dirty="0">
                <a:solidFill>
                  <a:schemeClr val="tx1"/>
                </a:solidFill>
              </a:rPr>
              <a:t> stock yang </a:t>
            </a:r>
            <a:r>
              <a:rPr lang="en-US" sz="2600" b="1" dirty="0" err="1">
                <a:solidFill>
                  <a:schemeClr val="tx1"/>
                </a:solidFill>
              </a:rPr>
              <a:t>terbatas</a:t>
            </a:r>
            <a:endParaRPr lang="en-US" sz="24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1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PESAN NON VERBAL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15D10-FCCB-4F6E-926B-9173E1EB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57" y="1510610"/>
            <a:ext cx="10804659" cy="4636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0EB71B-7540-471E-99E7-C08F6C1BF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818" y="5604308"/>
            <a:ext cx="40100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28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KARAKTERISTIK KOMUNIKASI NONVERBAL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AEFE4DB1-0E12-44A7-8A62-DCEA6C48F8EF}"/>
              </a:ext>
            </a:extLst>
          </p:cNvPr>
          <p:cNvSpPr>
            <a:spLocks noGrp="1"/>
          </p:cNvSpPr>
          <p:nvPr/>
        </p:nvSpPr>
        <p:spPr>
          <a:xfrm>
            <a:off x="592184" y="1791782"/>
            <a:ext cx="10681062" cy="4203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</a:rPr>
              <a:t>Kemampuan</a:t>
            </a:r>
            <a:r>
              <a:rPr lang="en-US" sz="3200" b="1" dirty="0">
                <a:solidFill>
                  <a:schemeClr val="tx1"/>
                </a:solidFill>
              </a:rPr>
              <a:t> non verbal </a:t>
            </a:r>
            <a:r>
              <a:rPr lang="en-US" sz="3200" b="1" dirty="0" err="1">
                <a:solidFill>
                  <a:schemeClr val="tx1"/>
                </a:solidFill>
              </a:rPr>
              <a:t>sangat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penting</a:t>
            </a:r>
            <a:endParaRPr lang="en-US" sz="3200" b="1" dirty="0">
              <a:solidFill>
                <a:schemeClr val="tx1"/>
              </a:solidFill>
            </a:endParaRP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</a:rPr>
              <a:t>Setiap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perilaku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memiliki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nilai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komunikatif</a:t>
            </a:r>
            <a:endParaRPr lang="en-US" sz="3200" b="1" dirty="0">
              <a:solidFill>
                <a:schemeClr val="tx1"/>
              </a:solidFill>
            </a:endParaRP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</a:rPr>
              <a:t>Komunikasi</a:t>
            </a:r>
            <a:r>
              <a:rPr lang="en-US" sz="3200" b="1" dirty="0">
                <a:solidFill>
                  <a:schemeClr val="tx1"/>
                </a:solidFill>
              </a:rPr>
              <a:t> non verbal </a:t>
            </a:r>
            <a:r>
              <a:rPr lang="en-US" sz="3200" b="1" dirty="0" err="1">
                <a:solidFill>
                  <a:schemeClr val="tx1"/>
                </a:solidFill>
              </a:rPr>
              <a:t>terutama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bersifat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relasional</a:t>
            </a:r>
            <a:endParaRPr lang="en-US" sz="3200" b="1" dirty="0">
              <a:solidFill>
                <a:schemeClr val="tx1"/>
              </a:solidFill>
            </a:endParaRP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</a:rPr>
              <a:t>Komunikasi</a:t>
            </a:r>
            <a:r>
              <a:rPr lang="en-US" sz="3200" b="1" dirty="0">
                <a:solidFill>
                  <a:schemeClr val="tx1"/>
                </a:solidFill>
              </a:rPr>
              <a:t> non verbal </a:t>
            </a:r>
            <a:r>
              <a:rPr lang="en-US" sz="3200" b="1" dirty="0" err="1">
                <a:solidFill>
                  <a:schemeClr val="tx1"/>
                </a:solidFill>
              </a:rPr>
              <a:t>memiliki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banyak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fungsi</a:t>
            </a:r>
            <a:endParaRPr lang="en-US" sz="3200" b="1" dirty="0">
              <a:solidFill>
                <a:schemeClr val="tx1"/>
              </a:solidFill>
            </a:endParaRP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</a:rPr>
              <a:t>Komunikasi</a:t>
            </a:r>
            <a:r>
              <a:rPr lang="en-US" sz="3200" b="1" dirty="0">
                <a:solidFill>
                  <a:schemeClr val="tx1"/>
                </a:solidFill>
              </a:rPr>
              <a:t> non verbal </a:t>
            </a:r>
            <a:r>
              <a:rPr lang="en-US" sz="3200" b="1" dirty="0" err="1">
                <a:solidFill>
                  <a:schemeClr val="tx1"/>
                </a:solidFill>
              </a:rPr>
              <a:t>dapat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memberikan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petunjuk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kebohongan</a:t>
            </a:r>
            <a:endParaRPr lang="en-US" sz="3200" b="1" dirty="0">
              <a:solidFill>
                <a:schemeClr val="tx1"/>
              </a:solidFill>
            </a:endParaRP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</a:rPr>
              <a:t>Komunikasi</a:t>
            </a:r>
            <a:r>
              <a:rPr lang="en-US" sz="3200" b="1" dirty="0">
                <a:solidFill>
                  <a:schemeClr val="tx1"/>
                </a:solidFill>
              </a:rPr>
              <a:t> non verbal </a:t>
            </a:r>
            <a:r>
              <a:rPr lang="en-US" sz="3200" b="1" dirty="0" err="1">
                <a:solidFill>
                  <a:schemeClr val="tx1"/>
                </a:solidFill>
              </a:rPr>
              <a:t>memiliki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pesan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ambigu</a:t>
            </a:r>
            <a:endParaRPr lang="en-US" sz="3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7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83CF7A-2C23-445B-9B6A-65E756DF6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02898"/>
              </p:ext>
            </p:extLst>
          </p:nvPr>
        </p:nvGraphicFramePr>
        <p:xfrm>
          <a:off x="1" y="3"/>
          <a:ext cx="12192000" cy="77567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44740">
                  <a:extLst>
                    <a:ext uri="{9D8B030D-6E8A-4147-A177-3AD203B41FA5}">
                      <a16:colId xmlns:a16="http://schemas.microsoft.com/office/drawing/2014/main" val="2244443952"/>
                    </a:ext>
                  </a:extLst>
                </a:gridCol>
                <a:gridCol w="5985167">
                  <a:extLst>
                    <a:ext uri="{9D8B030D-6E8A-4147-A177-3AD203B41FA5}">
                      <a16:colId xmlns:a16="http://schemas.microsoft.com/office/drawing/2014/main" val="3878465446"/>
                    </a:ext>
                  </a:extLst>
                </a:gridCol>
                <a:gridCol w="3162093">
                  <a:extLst>
                    <a:ext uri="{9D8B030D-6E8A-4147-A177-3AD203B41FA5}">
                      <a16:colId xmlns:a16="http://schemas.microsoft.com/office/drawing/2014/main" val="1466257001"/>
                    </a:ext>
                  </a:extLst>
                </a:gridCol>
              </a:tblGrid>
              <a:tr h="193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WAKTU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MATERI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KETERANGAN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097214065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(27-31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Januari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Introduction to Persuasion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177297969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(3-7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Overview of Persuasive Communication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329567563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(10-14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Historical  and Ethical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Scholarship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928079303"/>
                  </a:ext>
                </a:extLst>
              </a:tr>
              <a:tr h="604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(17-21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Attitudes :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Definition and structure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Functions and Consequences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2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540414111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(24-28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Processing Persuasive Communication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830775781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(2-6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Source Factors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92455443"/>
                  </a:ext>
                </a:extLst>
              </a:tr>
              <a:tr h="604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(9-13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Message Factors 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Fundamental of the message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Emotional Message Appeals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6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16976785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(16-20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584" marR="100584" marT="41564" marB="41564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385992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(23-27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Media Persuasion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127154699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(30 Maret-3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Interpersonal Persuasion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The Use of Persuasive in Advertising and IMC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9 dan kel.10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04656987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(6-10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Theory of Research Persuasion</a:t>
                      </a: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10227487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(13-17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Persuasiveness of Narrative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634163100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(20-24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and Communication Campaign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24372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(27 April-1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and Communication Campaign (2)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Praktik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8871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(4-13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Review/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Kuis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876974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(14-20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UAS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584" marR="100584" marT="41564" marB="41564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954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88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 KOMUNIKASI NON VERBAL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2CE3A65-4CE9-444A-8FF1-A9B3FE6550DA}"/>
              </a:ext>
            </a:extLst>
          </p:cNvPr>
          <p:cNvSpPr>
            <a:spLocks noGrp="1"/>
          </p:cNvSpPr>
          <p:nvPr/>
        </p:nvSpPr>
        <p:spPr>
          <a:xfrm>
            <a:off x="1728652" y="2026913"/>
            <a:ext cx="8238307" cy="4203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</a:rPr>
              <a:t>Repeating</a:t>
            </a: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</a:rPr>
              <a:t>Complementing</a:t>
            </a: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</a:rPr>
              <a:t>Substituting</a:t>
            </a: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</a:rPr>
              <a:t>Accenting</a:t>
            </a: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</a:rPr>
              <a:t>Regulating</a:t>
            </a: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</a:rPr>
              <a:t>Contradicting</a:t>
            </a: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3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PENGARUH </a:t>
            </a:r>
            <a:r>
              <a:rPr lang="en-US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</a:t>
            </a: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 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 NONVERBAL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D9A1D205-C7CB-4E40-8B8F-AFAE7F47AF7F}"/>
              </a:ext>
            </a:extLst>
          </p:cNvPr>
          <p:cNvSpPr>
            <a:spLocks noGrp="1"/>
          </p:cNvSpPr>
          <p:nvPr/>
        </p:nvSpPr>
        <p:spPr>
          <a:xfrm>
            <a:off x="368472" y="1531211"/>
            <a:ext cx="10681062" cy="4203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just"/>
            <a:r>
              <a:rPr lang="en-US" sz="3200" b="1" dirty="0" err="1">
                <a:solidFill>
                  <a:schemeClr val="tx1"/>
                </a:solidFill>
              </a:rPr>
              <a:t>Berdasarkan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penelitian</a:t>
            </a:r>
            <a:r>
              <a:rPr lang="en-US" sz="3200" b="1" dirty="0">
                <a:solidFill>
                  <a:schemeClr val="tx1"/>
                </a:solidFill>
              </a:rPr>
              <a:t> (Adler &amp; Proctor, 2011), </a:t>
            </a:r>
            <a:r>
              <a:rPr lang="en-US" sz="3200" b="1" dirty="0" err="1">
                <a:solidFill>
                  <a:schemeClr val="tx1"/>
                </a:solidFill>
              </a:rPr>
              <a:t>dibandingkan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pria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wanita</a:t>
            </a:r>
            <a:r>
              <a:rPr lang="en-US" sz="3200" b="1" dirty="0">
                <a:solidFill>
                  <a:schemeClr val="tx1"/>
                </a:solidFill>
              </a:rPr>
              <a:t> :</a:t>
            </a:r>
          </a:p>
          <a:p>
            <a:pPr marL="234950" algn="just"/>
            <a:endParaRPr lang="en-US" sz="3200" b="1" dirty="0">
              <a:solidFill>
                <a:schemeClr val="tx1"/>
              </a:solidFill>
            </a:endParaRP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000" b="1" dirty="0" err="1">
                <a:solidFill>
                  <a:schemeClr val="tx1"/>
                </a:solidFill>
              </a:rPr>
              <a:t>Lebih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banyak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senyum</a:t>
            </a:r>
            <a:endParaRPr lang="en-US" sz="3000" b="1" dirty="0">
              <a:solidFill>
                <a:schemeClr val="tx1"/>
              </a:solidFill>
            </a:endParaRP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000" b="1" dirty="0" err="1">
                <a:solidFill>
                  <a:schemeClr val="tx1"/>
                </a:solidFill>
              </a:rPr>
              <a:t>Menggunakan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lebih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ekspresi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wajah</a:t>
            </a:r>
            <a:endParaRPr lang="en-US" sz="3000" b="1" dirty="0">
              <a:solidFill>
                <a:schemeClr val="tx1"/>
              </a:solidFill>
            </a:endParaRP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000" b="1" dirty="0" err="1">
                <a:solidFill>
                  <a:schemeClr val="tx1"/>
                </a:solidFill>
              </a:rPr>
              <a:t>Menggunakan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lebih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banyak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gerakan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tangan</a:t>
            </a:r>
            <a:r>
              <a:rPr lang="en-US" sz="3000" b="1" dirty="0">
                <a:solidFill>
                  <a:schemeClr val="tx1"/>
                </a:solidFill>
              </a:rPr>
              <a:t> dan </a:t>
            </a:r>
            <a:r>
              <a:rPr lang="en-US" sz="3000" b="1" dirty="0" err="1">
                <a:solidFill>
                  <a:schemeClr val="tx1"/>
                </a:solidFill>
              </a:rPr>
              <a:t>kepala</a:t>
            </a:r>
            <a:endParaRPr lang="en-US" sz="3000" b="1" dirty="0">
              <a:solidFill>
                <a:schemeClr val="tx1"/>
              </a:solidFill>
            </a:endParaRP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000" b="1" dirty="0" err="1">
                <a:solidFill>
                  <a:schemeClr val="tx1"/>
                </a:solidFill>
              </a:rPr>
              <a:t>Lebih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sering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menyentuh</a:t>
            </a:r>
            <a:endParaRPr lang="en-US" sz="3000" b="1" dirty="0">
              <a:solidFill>
                <a:schemeClr val="tx1"/>
              </a:solidFill>
            </a:endParaRP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000" b="1" dirty="0" err="1">
                <a:solidFill>
                  <a:schemeClr val="tx1"/>
                </a:solidFill>
              </a:rPr>
              <a:t>Berdiri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lebih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dengan</a:t>
            </a:r>
            <a:r>
              <a:rPr lang="en-US" sz="3000" b="1" dirty="0">
                <a:solidFill>
                  <a:schemeClr val="tx1"/>
                </a:solidFill>
              </a:rPr>
              <a:t> orang lain</a:t>
            </a: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000" b="1" dirty="0" err="1">
                <a:solidFill>
                  <a:schemeClr val="tx1"/>
                </a:solidFill>
              </a:rPr>
              <a:t>Ekspresif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secara</a:t>
            </a:r>
            <a:r>
              <a:rPr lang="en-US" sz="3000" b="1" dirty="0">
                <a:solidFill>
                  <a:schemeClr val="tx1"/>
                </a:solidFill>
              </a:rPr>
              <a:t> verbal</a:t>
            </a:r>
          </a:p>
          <a:p>
            <a:pPr marL="692150" indent="-457200" algn="l">
              <a:buFont typeface="Wingdings" panose="05000000000000000000" pitchFamily="2" charset="2"/>
              <a:buChar char="q"/>
            </a:pPr>
            <a:r>
              <a:rPr lang="en-US" sz="3000" b="1" dirty="0" err="1">
                <a:solidFill>
                  <a:schemeClr val="tx1"/>
                </a:solidFill>
              </a:rPr>
              <a:t>Lebih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menggunakan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kontak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mata</a:t>
            </a:r>
            <a:endParaRPr lang="en-US" sz="3000" b="1" dirty="0">
              <a:solidFill>
                <a:schemeClr val="tx1"/>
              </a:solidFill>
            </a:endParaRPr>
          </a:p>
          <a:p>
            <a:pPr marL="692150" indent="-457200" algn="l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6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PENGARUH GENDER KOMUNIKASI NONVERBAL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B9D6A-8432-44CB-A1B0-393AB7BF0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3" y="1400583"/>
            <a:ext cx="11437033" cy="5013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5EF0FE-8A41-4A06-B15E-BCAB573F96B4}"/>
              </a:ext>
            </a:extLst>
          </p:cNvPr>
          <p:cNvSpPr txBox="1"/>
          <p:nvPr/>
        </p:nvSpPr>
        <p:spPr>
          <a:xfrm>
            <a:off x="5466336" y="6111783"/>
            <a:ext cx="6042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https://verbalistseducation.com/2014/09/16/nonverbal-communication-women-vs-men/</a:t>
            </a:r>
          </a:p>
        </p:txBody>
      </p:sp>
    </p:spTree>
    <p:extLst>
      <p:ext uri="{BB962C8B-B14F-4D97-AF65-F5344CB8AC3E}">
        <p14:creationId xmlns:p14="http://schemas.microsoft.com/office/powerpoint/2010/main" val="54573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PENGARUH </a:t>
            </a:r>
            <a:r>
              <a:rPr lang="en-US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BUDAYA</a:t>
            </a: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PADA 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 NONVERBAL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FF3CB-688B-4D25-8B4B-0393EDEE2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7" y="1566754"/>
            <a:ext cx="6573634" cy="4742606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7DAC52E-CC8E-4115-B800-0A805825369E}"/>
              </a:ext>
            </a:extLst>
          </p:cNvPr>
          <p:cNvSpPr txBox="1">
            <a:spLocks/>
          </p:cNvSpPr>
          <p:nvPr/>
        </p:nvSpPr>
        <p:spPr>
          <a:xfrm>
            <a:off x="7328263" y="1675075"/>
            <a:ext cx="4271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Beda </a:t>
            </a:r>
            <a:r>
              <a:rPr lang="en-US" sz="3000" dirty="0" err="1"/>
              <a:t>budaya</a:t>
            </a:r>
            <a:r>
              <a:rPr lang="en-US" sz="3000" dirty="0"/>
              <a:t>, </a:t>
            </a:r>
            <a:r>
              <a:rPr lang="en-US" sz="3000" dirty="0" err="1"/>
              <a:t>beda</a:t>
            </a:r>
            <a:r>
              <a:rPr lang="en-US" sz="3000" dirty="0"/>
              <a:t> pula </a:t>
            </a:r>
            <a:r>
              <a:rPr lang="en-US" sz="3000" dirty="0" err="1"/>
              <a:t>komunikasi</a:t>
            </a:r>
            <a:r>
              <a:rPr lang="en-US" sz="3000" dirty="0"/>
              <a:t> </a:t>
            </a:r>
            <a:r>
              <a:rPr lang="en-US" sz="3000" dirty="0" err="1"/>
              <a:t>nonverbalnya</a:t>
            </a:r>
            <a:endParaRPr lang="en-US" sz="3000" dirty="0"/>
          </a:p>
          <a:p>
            <a:r>
              <a:rPr lang="en-US" sz="3000" dirty="0" err="1"/>
              <a:t>Perilaku</a:t>
            </a:r>
            <a:r>
              <a:rPr lang="en-US" sz="3000" dirty="0"/>
              <a:t> nonverbal yang </a:t>
            </a:r>
            <a:r>
              <a:rPr lang="en-US" sz="3000" dirty="0" err="1"/>
              <a:t>sama</a:t>
            </a:r>
            <a:r>
              <a:rPr lang="en-US" sz="3000" dirty="0"/>
              <a:t>, </a:t>
            </a:r>
            <a:r>
              <a:rPr lang="en-US" sz="3000" dirty="0" err="1"/>
              <a:t>bisa</a:t>
            </a:r>
            <a:r>
              <a:rPr lang="en-US" sz="3000" dirty="0"/>
              <a:t> </a:t>
            </a:r>
            <a:r>
              <a:rPr lang="en-US" sz="3000" dirty="0" err="1"/>
              <a:t>jadi</a:t>
            </a:r>
            <a:r>
              <a:rPr lang="en-US" sz="3000" dirty="0"/>
              <a:t> </a:t>
            </a:r>
            <a:r>
              <a:rPr lang="en-US" sz="3000" dirty="0" err="1"/>
              <a:t>berbeda</a:t>
            </a:r>
            <a:r>
              <a:rPr lang="en-US" sz="3000" dirty="0"/>
              <a:t> </a:t>
            </a:r>
            <a:r>
              <a:rPr lang="en-US" sz="3000" dirty="0" err="1"/>
              <a:t>arti</a:t>
            </a:r>
            <a:r>
              <a:rPr lang="en-US" sz="3000" dirty="0"/>
              <a:t>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budaya</a:t>
            </a:r>
            <a:r>
              <a:rPr lang="en-US" sz="3000" dirty="0"/>
              <a:t> yang </a:t>
            </a:r>
            <a:r>
              <a:rPr lang="en-US" sz="3000" dirty="0" err="1"/>
              <a:t>berbeda</a:t>
            </a:r>
            <a:endParaRPr lang="en-US" sz="3000" dirty="0"/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8789D-384F-4338-96EE-310F6E3FA3AC}"/>
              </a:ext>
            </a:extLst>
          </p:cNvPr>
          <p:cNvSpPr txBox="1"/>
          <p:nvPr/>
        </p:nvSpPr>
        <p:spPr>
          <a:xfrm>
            <a:off x="8923618" y="6016372"/>
            <a:ext cx="287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Adler &amp; Proctor, 2011:216 </a:t>
            </a:r>
          </a:p>
        </p:txBody>
      </p:sp>
    </p:spTree>
    <p:extLst>
      <p:ext uri="{BB962C8B-B14F-4D97-AF65-F5344CB8AC3E}">
        <p14:creationId xmlns:p14="http://schemas.microsoft.com/office/powerpoint/2010/main" val="4205119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PESAN NON VERBAL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37D97-5ABF-4EC1-890C-BF2409934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70" y="1626324"/>
            <a:ext cx="5595231" cy="3977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3BB9C4-8624-4619-AB92-34EEAA019C7A}"/>
              </a:ext>
            </a:extLst>
          </p:cNvPr>
          <p:cNvSpPr/>
          <p:nvPr/>
        </p:nvSpPr>
        <p:spPr>
          <a:xfrm>
            <a:off x="922452" y="5604308"/>
            <a:ext cx="5792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https://www.theatlantic.com/health/archive/2014/03/study-humans-can-make-more-than-20-distinct-facial-expressions/359912/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35834E-7325-4BC6-BD9F-0579456B57AC}"/>
              </a:ext>
            </a:extLst>
          </p:cNvPr>
          <p:cNvSpPr txBox="1">
            <a:spLocks/>
          </p:cNvSpPr>
          <p:nvPr/>
        </p:nvSpPr>
        <p:spPr>
          <a:xfrm>
            <a:off x="7080069" y="1626325"/>
            <a:ext cx="4172061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Facial Expression and Eyes Behavior</a:t>
            </a:r>
          </a:p>
          <a:p>
            <a:r>
              <a:rPr lang="en-US" sz="2400" dirty="0"/>
              <a:t>Bodily Communication</a:t>
            </a:r>
          </a:p>
          <a:p>
            <a:r>
              <a:rPr lang="en-US" sz="2400" dirty="0"/>
              <a:t>Proxemics</a:t>
            </a:r>
          </a:p>
          <a:p>
            <a:r>
              <a:rPr lang="en-US" sz="2400" dirty="0"/>
              <a:t>Physical Appearance</a:t>
            </a:r>
          </a:p>
          <a:p>
            <a:r>
              <a:rPr lang="en-US" sz="2400" dirty="0"/>
              <a:t>Artifacts</a:t>
            </a:r>
          </a:p>
          <a:p>
            <a:r>
              <a:rPr lang="en-US" sz="2400" dirty="0"/>
              <a:t>Vocal Features</a:t>
            </a:r>
          </a:p>
          <a:p>
            <a:r>
              <a:rPr lang="en-US" sz="2400" dirty="0"/>
              <a:t>Tactile Communication</a:t>
            </a:r>
          </a:p>
          <a:p>
            <a:r>
              <a:rPr lang="en-US" sz="2400" dirty="0"/>
              <a:t>Chronemics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C6D03-9371-4FA9-B820-9AC00A3CE53D}"/>
              </a:ext>
            </a:extLst>
          </p:cNvPr>
          <p:cNvSpPr txBox="1"/>
          <p:nvPr/>
        </p:nvSpPr>
        <p:spPr>
          <a:xfrm>
            <a:off x="9817069" y="600869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Larson, 2004:240</a:t>
            </a:r>
          </a:p>
        </p:txBody>
      </p:sp>
    </p:spTree>
    <p:extLst>
      <p:ext uri="{BB962C8B-B14F-4D97-AF65-F5344CB8AC3E}">
        <p14:creationId xmlns:p14="http://schemas.microsoft.com/office/powerpoint/2010/main" val="4015939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E9DFB-FD23-4DA8-90AE-C139C1E88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3" y="3566160"/>
            <a:ext cx="11437033" cy="286072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210F1F-C01C-4D8E-8C57-A1CEB96BE891}"/>
              </a:ext>
            </a:extLst>
          </p:cNvPr>
          <p:cNvSpPr txBox="1">
            <a:spLocks/>
          </p:cNvSpPr>
          <p:nvPr/>
        </p:nvSpPr>
        <p:spPr>
          <a:xfrm>
            <a:off x="592184" y="1400582"/>
            <a:ext cx="5377542" cy="22017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Formal Context/ educated speaker</a:t>
            </a:r>
          </a:p>
          <a:p>
            <a:r>
              <a:rPr lang="en-US" sz="3000" dirty="0"/>
              <a:t>Informal Context/ educated speaker</a:t>
            </a:r>
          </a:p>
          <a:p>
            <a:endParaRPr lang="en-US" sz="2000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0A56F44-EFB1-4F2C-9DA2-402144C81BED}"/>
              </a:ext>
            </a:extLst>
          </p:cNvPr>
          <p:cNvSpPr txBox="1">
            <a:spLocks/>
          </p:cNvSpPr>
          <p:nvPr/>
        </p:nvSpPr>
        <p:spPr>
          <a:xfrm>
            <a:off x="6096000" y="1419360"/>
            <a:ext cx="5701096" cy="22017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FF0000"/>
                </a:solidFill>
              </a:rPr>
              <a:t>Formal Context/ uneducated speaker</a:t>
            </a:r>
          </a:p>
          <a:p>
            <a:r>
              <a:rPr lang="en-US" sz="3000" dirty="0">
                <a:solidFill>
                  <a:srgbClr val="FF0000"/>
                </a:solidFill>
              </a:rPr>
              <a:t>Informal Context/ uneducated speaker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4605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TAKTIK NON VERBAL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E346D-5EC7-4949-A56E-5E48D40F5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7" y="1400582"/>
            <a:ext cx="5503290" cy="304035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A679A-4948-4E34-999F-CE0D47276A00}"/>
              </a:ext>
            </a:extLst>
          </p:cNvPr>
          <p:cNvSpPr txBox="1">
            <a:spLocks/>
          </p:cNvSpPr>
          <p:nvPr/>
        </p:nvSpPr>
        <p:spPr>
          <a:xfrm>
            <a:off x="6448688" y="1834994"/>
            <a:ext cx="5062670" cy="1442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/>
              <a:t>Dress to impress</a:t>
            </a:r>
          </a:p>
          <a:p>
            <a:r>
              <a:rPr lang="en-US" sz="2000" b="1" i="1" dirty="0"/>
              <a:t>Creating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E92FB-D853-4534-83F2-DC30E4C8D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26" y="3429000"/>
            <a:ext cx="5547594" cy="3048000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7A57A49-414C-47FC-B21A-5413D9261D9D}"/>
              </a:ext>
            </a:extLst>
          </p:cNvPr>
          <p:cNvSpPr txBox="1">
            <a:spLocks/>
          </p:cNvSpPr>
          <p:nvPr/>
        </p:nvSpPr>
        <p:spPr>
          <a:xfrm>
            <a:off x="760267" y="4842035"/>
            <a:ext cx="5062670" cy="123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Pesan</a:t>
            </a:r>
            <a:r>
              <a:rPr lang="en-US" sz="2000" b="1" dirty="0"/>
              <a:t> nonverbal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dimanipulasi</a:t>
            </a:r>
            <a:r>
              <a:rPr lang="en-US" sz="2000" b="1" dirty="0"/>
              <a:t> oleh persuader yang </a:t>
            </a:r>
            <a:r>
              <a:rPr lang="en-US" sz="2000" b="1" dirty="0" err="1"/>
              <a:t>disebut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i="1" dirty="0"/>
              <a:t>Impression Management</a:t>
            </a:r>
            <a:r>
              <a:rPr lang="en-US" sz="2000" b="1" dirty="0"/>
              <a:t>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825281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PESAN NON VERBAL LAINNYA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57986-32F7-4B14-BE49-C8F8C79AD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6" y="1528353"/>
            <a:ext cx="5237193" cy="47940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FFA243-15E8-4E4A-ADCF-350AB6B6A0DE}"/>
              </a:ext>
            </a:extLst>
          </p:cNvPr>
          <p:cNvSpPr/>
          <p:nvPr/>
        </p:nvSpPr>
        <p:spPr>
          <a:xfrm>
            <a:off x="6397463" y="210276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Eye movements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Blocking behavior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Aroma</a:t>
            </a:r>
          </a:p>
        </p:txBody>
      </p:sp>
    </p:spTree>
    <p:extLst>
      <p:ext uri="{BB962C8B-B14F-4D97-AF65-F5344CB8AC3E}">
        <p14:creationId xmlns:p14="http://schemas.microsoft.com/office/powerpoint/2010/main" val="2570372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504406-365D-4C1A-A533-70CA3E0A1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36" y="476794"/>
            <a:ext cx="11279370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9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827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2431858" y="2397034"/>
            <a:ext cx="7328261" cy="2063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M-8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UJIAN TENGAH SEMESTER</a:t>
            </a:r>
          </a:p>
        </p:txBody>
      </p:sp>
    </p:spTree>
    <p:extLst>
      <p:ext uri="{BB962C8B-B14F-4D97-AF65-F5344CB8AC3E}">
        <p14:creationId xmlns:p14="http://schemas.microsoft.com/office/powerpoint/2010/main" val="341739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65EE9F-252F-45F8-A791-3DEC9D855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32575"/>
              </p:ext>
            </p:extLst>
          </p:nvPr>
        </p:nvGraphicFramePr>
        <p:xfrm>
          <a:off x="534572" y="569141"/>
          <a:ext cx="11197884" cy="570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811">
                  <a:extLst>
                    <a:ext uri="{9D8B030D-6E8A-4147-A177-3AD203B41FA5}">
                      <a16:colId xmlns:a16="http://schemas.microsoft.com/office/drawing/2014/main" val="109532110"/>
                    </a:ext>
                  </a:extLst>
                </a:gridCol>
                <a:gridCol w="3972705">
                  <a:extLst>
                    <a:ext uri="{9D8B030D-6E8A-4147-A177-3AD203B41FA5}">
                      <a16:colId xmlns:a16="http://schemas.microsoft.com/office/drawing/2014/main" val="770815667"/>
                    </a:ext>
                  </a:extLst>
                </a:gridCol>
                <a:gridCol w="1961446">
                  <a:extLst>
                    <a:ext uri="{9D8B030D-6E8A-4147-A177-3AD203B41FA5}">
                      <a16:colId xmlns:a16="http://schemas.microsoft.com/office/drawing/2014/main" val="1431795831"/>
                    </a:ext>
                  </a:extLst>
                </a:gridCol>
                <a:gridCol w="1494435">
                  <a:extLst>
                    <a:ext uri="{9D8B030D-6E8A-4147-A177-3AD203B41FA5}">
                      <a16:colId xmlns:a16="http://schemas.microsoft.com/office/drawing/2014/main" val="2009666995"/>
                    </a:ext>
                  </a:extLst>
                </a:gridCol>
                <a:gridCol w="1587838">
                  <a:extLst>
                    <a:ext uri="{9D8B030D-6E8A-4147-A177-3AD203B41FA5}">
                      <a16:colId xmlns:a16="http://schemas.microsoft.com/office/drawing/2014/main" val="3572874678"/>
                    </a:ext>
                  </a:extLst>
                </a:gridCol>
                <a:gridCol w="1582649">
                  <a:extLst>
                    <a:ext uri="{9D8B030D-6E8A-4147-A177-3AD203B41FA5}">
                      <a16:colId xmlns:a16="http://schemas.microsoft.com/office/drawing/2014/main" val="1061989819"/>
                    </a:ext>
                  </a:extLst>
                </a:gridCol>
              </a:tblGrid>
              <a:tr h="643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MATERI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WAKTU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4900870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Historical &amp; Ethical Persuasive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13-14 Feb 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8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543558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Attitudes : 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Definition &amp; Structure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20-21 Feb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260901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Attitudes : 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Functions &amp; Consequences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20-21 Feb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5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289396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Processing Persuasive Comm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27-28 Feb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9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278397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Source Factor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5-6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Maret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 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9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398371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Message Factors :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Fundamental of the message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12-13 Maret 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847468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Message Factors :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Emotional message appeals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12-13 </a:t>
                      </a:r>
                      <a:r>
                        <a:rPr lang="en-US" sz="1200" dirty="0" err="1">
                          <a:effectLst/>
                        </a:rPr>
                        <a:t>Maret</a:t>
                      </a:r>
                      <a:r>
                        <a:rPr lang="en-US" sz="1200" dirty="0">
                          <a:effectLst/>
                        </a:rPr>
                        <a:t> 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 8.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559542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Media &amp; Persuasion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26-27 </a:t>
                      </a:r>
                      <a:r>
                        <a:rPr lang="en-US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Maret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720860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Interpersonal Persuasion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April  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47581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Use of Persuasive in Adv &amp; IMC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April  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77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0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2D767B-B94B-49A7-9474-E720E24A7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1" y="2038350"/>
            <a:ext cx="12106819" cy="4819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4329"/>
            <a:ext cx="10058400" cy="779806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FACTORS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PERSUASIVE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1066799" y="2638418"/>
            <a:ext cx="8598532" cy="7798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Fundamental of the message</a:t>
            </a:r>
          </a:p>
          <a:p>
            <a:pPr marL="234950" algn="just"/>
            <a:endParaRPr lang="en-US" sz="2000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5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22141-7521-481C-945E-6C425F148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7183"/>
            <a:ext cx="12192000" cy="4920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4329"/>
            <a:ext cx="10058400" cy="779806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FACTORS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PERSUASIVE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950417" y="3396343"/>
            <a:ext cx="8598532" cy="779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motional Message Appeal</a:t>
            </a:r>
          </a:p>
          <a:p>
            <a:pPr marL="234950" algn="just"/>
            <a:endParaRPr lang="en-US" sz="2000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7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557347" y="1594464"/>
            <a:ext cx="5814534" cy="4910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tx1"/>
                </a:solidFill>
              </a:rPr>
              <a:t>Teori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menjelaskan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bahwa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dalam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pesan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persuasif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dapat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menunjukkan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suatu</a:t>
            </a:r>
            <a:r>
              <a:rPr lang="en-US" sz="2400" b="1" dirty="0">
                <a:solidFill>
                  <a:schemeClr val="tx1"/>
                </a:solidFill>
              </a:rPr>
              <a:t> visual </a:t>
            </a:r>
            <a:r>
              <a:rPr lang="en-US" sz="2400" b="1" dirty="0" err="1">
                <a:solidFill>
                  <a:schemeClr val="tx1"/>
                </a:solidFill>
              </a:rPr>
              <a:t>atau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pesan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sifatnya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mengancam</a:t>
            </a:r>
            <a:r>
              <a:rPr lang="en-US" sz="2400" b="1" dirty="0">
                <a:solidFill>
                  <a:schemeClr val="tx1"/>
                </a:solidFill>
              </a:rPr>
              <a:t>/</a:t>
            </a:r>
            <a:r>
              <a:rPr lang="en-US" sz="2400" b="1" dirty="0" err="1">
                <a:solidFill>
                  <a:schemeClr val="tx1"/>
                </a:solidFill>
              </a:rPr>
              <a:t>memberikan</a:t>
            </a:r>
            <a:r>
              <a:rPr lang="en-US" sz="2400" b="1" dirty="0">
                <a:solidFill>
                  <a:schemeClr val="tx1"/>
                </a:solidFill>
              </a:rPr>
              <a:t> rasa </a:t>
            </a:r>
            <a:r>
              <a:rPr lang="en-US" sz="2400" b="1" dirty="0" err="1">
                <a:solidFill>
                  <a:schemeClr val="tx1"/>
                </a:solidFill>
              </a:rPr>
              <a:t>takut</a:t>
            </a:r>
            <a:r>
              <a:rPr lang="en-US" sz="2400" b="1" dirty="0">
                <a:solidFill>
                  <a:schemeClr val="tx1"/>
                </a:solidFill>
              </a:rPr>
              <a:t> pada </a:t>
            </a:r>
            <a:r>
              <a:rPr lang="en-US" sz="2400" b="1" dirty="0" err="1">
                <a:solidFill>
                  <a:schemeClr val="tx1"/>
                </a:solidFill>
              </a:rPr>
              <a:t>audiens</a:t>
            </a:r>
            <a:endParaRPr lang="en-US" sz="24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tx1"/>
                </a:solidFill>
              </a:rPr>
              <a:t>Asumsi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teori</a:t>
            </a:r>
            <a:r>
              <a:rPr lang="en-US" sz="2400" b="1" dirty="0">
                <a:solidFill>
                  <a:schemeClr val="tx1"/>
                </a:solidFill>
              </a:rPr>
              <a:t> Fear Appeals :</a:t>
            </a:r>
          </a:p>
          <a:p>
            <a:pPr marL="577850" indent="-342900" algn="just">
              <a:buFont typeface="Courier New" panose="02070309020205020404" pitchFamily="49" charset="0"/>
              <a:buChar char="o"/>
            </a:pPr>
            <a:r>
              <a:rPr lang="en-US" sz="1800" b="1" dirty="0" err="1">
                <a:solidFill>
                  <a:schemeClr val="tx1"/>
                </a:solidFill>
              </a:rPr>
              <a:t>Besarnya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tingkat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bahaya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dari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peristiwa</a:t>
            </a:r>
            <a:r>
              <a:rPr lang="en-US" sz="1800" b="1" dirty="0">
                <a:solidFill>
                  <a:schemeClr val="tx1"/>
                </a:solidFill>
              </a:rPr>
              <a:t> yang </a:t>
            </a:r>
            <a:r>
              <a:rPr lang="en-US" sz="1800" b="1" dirty="0" err="1">
                <a:solidFill>
                  <a:schemeClr val="tx1"/>
                </a:solidFill>
              </a:rPr>
              <a:t>digambarkan</a:t>
            </a:r>
            <a:endParaRPr lang="en-US" sz="1800" b="1" dirty="0">
              <a:solidFill>
                <a:schemeClr val="tx1"/>
              </a:solidFill>
            </a:endParaRPr>
          </a:p>
          <a:p>
            <a:pPr marL="577850" indent="-342900" algn="just">
              <a:buFont typeface="Courier New" panose="02070309020205020404" pitchFamily="49" charset="0"/>
              <a:buChar char="o"/>
            </a:pPr>
            <a:r>
              <a:rPr lang="en-US" sz="1800" b="1" dirty="0" err="1">
                <a:solidFill>
                  <a:schemeClr val="tx1"/>
                </a:solidFill>
              </a:rPr>
              <a:t>Menggambarkan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kemungkinan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terjadinya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peristiwa</a:t>
            </a:r>
            <a:endParaRPr lang="en-US" sz="1800" b="1" dirty="0">
              <a:solidFill>
                <a:schemeClr val="tx1"/>
              </a:solidFill>
            </a:endParaRPr>
          </a:p>
          <a:p>
            <a:pPr marL="577850" indent="-342900" algn="just">
              <a:buFont typeface="Courier New" panose="02070309020205020404" pitchFamily="49" charset="0"/>
              <a:buChar char="o"/>
            </a:pPr>
            <a:r>
              <a:rPr lang="en-US" sz="1800" b="1" dirty="0" err="1">
                <a:solidFill>
                  <a:schemeClr val="tx1"/>
                </a:solidFill>
              </a:rPr>
              <a:t>Adanya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efektifitas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sebuah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respon</a:t>
            </a:r>
            <a:r>
              <a:rPr lang="en-US" sz="1800" b="1" dirty="0">
                <a:solidFill>
                  <a:schemeClr val="tx1"/>
                </a:solidFill>
              </a:rPr>
              <a:t> yang </a:t>
            </a:r>
            <a:r>
              <a:rPr lang="en-US" sz="1800" b="1" dirty="0" err="1">
                <a:solidFill>
                  <a:schemeClr val="tx1"/>
                </a:solidFill>
              </a:rPr>
              <a:t>telah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direncanakan</a:t>
            </a:r>
            <a:endParaRPr lang="en-US" sz="1800" b="1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APPEALS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C10137-C86A-4AEA-A835-15F28C262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165" y="1594464"/>
            <a:ext cx="5065488" cy="45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7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APPEALS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4DCC5C-B7A3-4015-A917-E9F9A0EDA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10" y="1622323"/>
            <a:ext cx="10500851" cy="477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APPEALS TINGGI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B33BE-9EDD-4033-8C50-ACF614443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64" y="1400583"/>
            <a:ext cx="11437034" cy="50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APPEALS TINGGI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E3326-2029-4B8C-8B9F-63B18169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64" y="1400583"/>
            <a:ext cx="11437034" cy="51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20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{DBD8A124-2779-4789-B4BB-BB766A897FEF}tf56410444</Template>
  <TotalTime>0</TotalTime>
  <Words>1054</Words>
  <Application>Microsoft Office PowerPoint</Application>
  <PresentationFormat>Widescreen</PresentationFormat>
  <Paragraphs>521</Paragraphs>
  <Slides>29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Avenir Next LT Pro</vt:lpstr>
      <vt:lpstr>Avenir Next LT Pro Light</vt:lpstr>
      <vt:lpstr>Calibri</vt:lpstr>
      <vt:lpstr>Courier New</vt:lpstr>
      <vt:lpstr>Garamond</vt:lpstr>
      <vt:lpstr>Wingdings</vt:lpstr>
      <vt:lpstr>SavonVTI</vt:lpstr>
      <vt:lpstr>PowerPoint Presentation</vt:lpstr>
      <vt:lpstr>PowerPoint Presentation</vt:lpstr>
      <vt:lpstr>PowerPoint Presentation</vt:lpstr>
      <vt:lpstr>MESSAGE FACTORS  IN PERSUASIVE COMMUNICATION</vt:lpstr>
      <vt:lpstr>MESSAGE FACTORS  IN PERSUASIVE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2020-01-28T01:37:04Z</dcterms:created>
  <dcterms:modified xsi:type="dcterms:W3CDTF">2020-03-11T03:19:53Z</dcterms:modified>
</cp:coreProperties>
</file>